
<file path=[Content_Types].xml><?xml version="1.0" encoding="utf-8"?>
<Types xmlns="http://schemas.openxmlformats.org/package/2006/content-types">
  <Default Extension="bin" ContentType="application/vnd.openxmlformats-officedocument.oleObject"/>
  <Default Extension="doc" ContentType="application/msword"/>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4" r:id="rId1"/>
  </p:sldMasterIdLst>
  <p:notesMasterIdLst>
    <p:notesMasterId r:id="rId67"/>
  </p:notesMasterIdLst>
  <p:handoutMasterIdLst>
    <p:handoutMasterId r:id="rId68"/>
  </p:handoutMasterIdLst>
  <p:sldIdLst>
    <p:sldId id="1270" r:id="rId2"/>
    <p:sldId id="1273" r:id="rId3"/>
    <p:sldId id="1213" r:id="rId4"/>
    <p:sldId id="1221" r:id="rId5"/>
    <p:sldId id="1289" r:id="rId6"/>
    <p:sldId id="1288" r:id="rId7"/>
    <p:sldId id="1223" r:id="rId8"/>
    <p:sldId id="1224" r:id="rId9"/>
    <p:sldId id="1225" r:id="rId10"/>
    <p:sldId id="1276" r:id="rId11"/>
    <p:sldId id="322" r:id="rId12"/>
    <p:sldId id="323" r:id="rId13"/>
    <p:sldId id="1290" r:id="rId14"/>
    <p:sldId id="325" r:id="rId15"/>
    <p:sldId id="326" r:id="rId16"/>
    <p:sldId id="327" r:id="rId17"/>
    <p:sldId id="1291" r:id="rId18"/>
    <p:sldId id="1292" r:id="rId19"/>
    <p:sldId id="1230" r:id="rId20"/>
    <p:sldId id="1231" r:id="rId21"/>
    <p:sldId id="1232" r:id="rId22"/>
    <p:sldId id="1233" r:id="rId23"/>
    <p:sldId id="1234" r:id="rId24"/>
    <p:sldId id="1236" r:id="rId25"/>
    <p:sldId id="1293" r:id="rId26"/>
    <p:sldId id="1237" r:id="rId27"/>
    <p:sldId id="1238" r:id="rId28"/>
    <p:sldId id="1239" r:id="rId29"/>
    <p:sldId id="1240" r:id="rId30"/>
    <p:sldId id="1241" r:id="rId31"/>
    <p:sldId id="1242" r:id="rId32"/>
    <p:sldId id="1277" r:id="rId33"/>
    <p:sldId id="1243" r:id="rId34"/>
    <p:sldId id="1244" r:id="rId35"/>
    <p:sldId id="1245" r:id="rId36"/>
    <p:sldId id="1246" r:id="rId37"/>
    <p:sldId id="1220" r:id="rId38"/>
    <p:sldId id="1247" r:id="rId39"/>
    <p:sldId id="1248" r:id="rId40"/>
    <p:sldId id="1249" r:id="rId41"/>
    <p:sldId id="1250" r:id="rId42"/>
    <p:sldId id="1251" r:id="rId43"/>
    <p:sldId id="1253" r:id="rId44"/>
    <p:sldId id="1254" r:id="rId45"/>
    <p:sldId id="1255" r:id="rId46"/>
    <p:sldId id="1256" r:id="rId47"/>
    <p:sldId id="1294" r:id="rId48"/>
    <p:sldId id="1295" r:id="rId49"/>
    <p:sldId id="1296" r:id="rId50"/>
    <p:sldId id="1258" r:id="rId51"/>
    <p:sldId id="290" r:id="rId52"/>
    <p:sldId id="307" r:id="rId53"/>
    <p:sldId id="309" r:id="rId54"/>
    <p:sldId id="324" r:id="rId55"/>
    <p:sldId id="1297" r:id="rId56"/>
    <p:sldId id="293" r:id="rId57"/>
    <p:sldId id="1259" r:id="rId58"/>
    <p:sldId id="1260" r:id="rId59"/>
    <p:sldId id="1261" r:id="rId60"/>
    <p:sldId id="1262" r:id="rId61"/>
    <p:sldId id="1263" r:id="rId62"/>
    <p:sldId id="1264" r:id="rId63"/>
    <p:sldId id="1265" r:id="rId64"/>
    <p:sldId id="1274" r:id="rId65"/>
    <p:sldId id="1267" r:id="rId66"/>
  </p:sldIdLst>
  <p:sldSz cx="9144000" cy="6858000" type="screen4x3"/>
  <p:notesSz cx="7099300" cy="10234613"/>
  <p:defaultTextStyle>
    <a:defPPr>
      <a:defRPr lang="zh-CN"/>
    </a:defPPr>
    <a:lvl1pPr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kern="1200">
        <a:solidFill>
          <a:schemeClr val="tx1"/>
        </a:solidFill>
        <a:latin typeface="Times New Roman" pitchFamily="18"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4">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ECA2EB"/>
    <a:srgbClr val="FF00FF"/>
    <a:srgbClr val="009051"/>
    <a:srgbClr val="277154"/>
    <a:srgbClr val="FF0000"/>
    <a:srgbClr val="FFFF66"/>
    <a:srgbClr val="FFFFFF"/>
    <a:srgbClr val="433B7D"/>
    <a:srgbClr val="ACF2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66" autoAdjust="0"/>
    <p:restoredTop sz="91853" autoAdjust="0"/>
  </p:normalViewPr>
  <p:slideViewPr>
    <p:cSldViewPr snapToObjects="1">
      <p:cViewPr>
        <p:scale>
          <a:sx n="94" d="100"/>
          <a:sy n="94" d="100"/>
        </p:scale>
        <p:origin x="1056" y="192"/>
      </p:cViewPr>
      <p:guideLst>
        <p:guide orient="horz" pos="2160"/>
        <p:guide pos="29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0686"/>
    </p:cViewPr>
  </p:sorterViewPr>
  <p:notesViewPr>
    <p:cSldViewPr snapToObjects="1">
      <p:cViewPr varScale="1">
        <p:scale>
          <a:sx n="57" d="100"/>
          <a:sy n="57" d="100"/>
        </p:scale>
        <p:origin x="-132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70659" name="Rectangle 3"/>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a:ea typeface="宋体" pitchFamily="2" charset="-122"/>
              </a:defRPr>
            </a:lvl1pPr>
          </a:lstStyle>
          <a:p>
            <a:pPr>
              <a:defRPr/>
            </a:pPr>
            <a:endParaRPr lang="en-US" altLang="zh-CN"/>
          </a:p>
        </p:txBody>
      </p:sp>
      <p:sp>
        <p:nvSpPr>
          <p:cNvPr id="70660"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70661"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a:ea typeface="宋体" pitchFamily="2" charset="-122"/>
              </a:defRPr>
            </a:lvl1pPr>
          </a:lstStyle>
          <a:p>
            <a:pPr>
              <a:defRPr/>
            </a:pPr>
            <a:fld id="{FE4A5641-F86D-4434-BB75-3A0126B4DDCE}" type="slidenum">
              <a:rPr lang="en-US" altLang="zh-CN"/>
              <a:pPr>
                <a:defRPr/>
              </a:pPr>
              <a:t>‹#›</a:t>
            </a:fld>
            <a:endParaRPr lang="en-US" altLang="zh-CN"/>
          </a:p>
        </p:txBody>
      </p:sp>
    </p:spTree>
    <p:extLst>
      <p:ext uri="{BB962C8B-B14F-4D97-AF65-F5344CB8AC3E}">
        <p14:creationId xmlns:p14="http://schemas.microsoft.com/office/powerpoint/2010/main" val="32667519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69635" name="Rectangle 3"/>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a:ea typeface="宋体" pitchFamily="2" charset="-122"/>
              </a:defRPr>
            </a:lvl1pPr>
          </a:lstStyle>
          <a:p>
            <a:pPr>
              <a:defRPr/>
            </a:pPr>
            <a:endParaRPr lang="en-US" altLang="zh-CN"/>
          </a:p>
        </p:txBody>
      </p:sp>
      <p:sp>
        <p:nvSpPr>
          <p:cNvPr id="185348" name="Rectangle 4"/>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963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a:ea typeface="宋体" pitchFamily="2"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a:ea typeface="宋体" pitchFamily="2" charset="-122"/>
              </a:defRPr>
            </a:lvl1pPr>
          </a:lstStyle>
          <a:p>
            <a:pPr>
              <a:defRPr/>
            </a:pPr>
            <a:fld id="{A623DEF7-20AD-44E3-AE73-A2B7A6559F34}" type="slidenum">
              <a:rPr lang="en-US" altLang="zh-CN"/>
              <a:pPr>
                <a:defRPr/>
              </a:pPr>
              <a:t>‹#›</a:t>
            </a:fld>
            <a:endParaRPr lang="en-US" altLang="zh-CN"/>
          </a:p>
        </p:txBody>
      </p:sp>
    </p:spTree>
    <p:extLst>
      <p:ext uri="{BB962C8B-B14F-4D97-AF65-F5344CB8AC3E}">
        <p14:creationId xmlns:p14="http://schemas.microsoft.com/office/powerpoint/2010/main" val="16973745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BD7642E7-761D-45EE-90B4-B6A2760E625A}" type="slidenum">
              <a:rPr lang="en-US" altLang="zh-CN" sz="1200">
                <a:ea typeface="宋体" pitchFamily="2" charset="-122"/>
              </a:rPr>
              <a:pPr eaLnBrk="1" hangingPunct="1"/>
              <a:t>41</a:t>
            </a:fld>
            <a:endParaRPr lang="en-US" altLang="zh-CN" sz="1200">
              <a:ea typeface="宋体" pitchFamily="2" charset="-122"/>
            </a:endParaRPr>
          </a:p>
        </p:txBody>
      </p:sp>
      <p:sp>
        <p:nvSpPr>
          <p:cNvPr id="78851" name="Rectangle 2"/>
          <p:cNvSpPr>
            <a:spLocks noGrp="1" noRot="1" noChangeAspect="1" noChangeArrowheads="1" noTextEdit="1"/>
          </p:cNvSpPr>
          <p:nvPr>
            <p:ph type="sldImg"/>
          </p:nvPr>
        </p:nvSpPr>
        <p:spPr>
          <a:xfrm>
            <a:off x="993775" y="765175"/>
            <a:ext cx="5119688" cy="3840163"/>
          </a:xfrm>
          <a:solidFill>
            <a:srgbClr val="FFFFFF"/>
          </a:solidFill>
          <a:ln/>
        </p:spPr>
      </p:sp>
      <p:sp>
        <p:nvSpPr>
          <p:cNvPr id="78852" name="Rectangle 3"/>
          <p:cNvSpPr>
            <a:spLocks noGrp="1" noChangeArrowheads="1"/>
          </p:cNvSpPr>
          <p:nvPr>
            <p:ph type="body" idx="1"/>
          </p:nvPr>
        </p:nvSpPr>
        <p:spPr>
          <a:xfrm>
            <a:off x="946150" y="4860925"/>
            <a:ext cx="5207000" cy="4608513"/>
          </a:xfrm>
          <a:solidFill>
            <a:srgbClr val="FFFFFF"/>
          </a:solidFill>
          <a:ln>
            <a:solidFill>
              <a:srgbClr val="000000"/>
            </a:solidFill>
          </a:ln>
        </p:spPr>
        <p:txBody>
          <a:bodyPr lIns="99048" tIns="49524" rIns="99048" bIns="49524"/>
          <a:lstStyle/>
          <a:p>
            <a:pPr eaLnBrk="1" hangingPunct="1"/>
            <a:r>
              <a:rPr lang="en-US" altLang="zh-CN"/>
              <a:t>Network covalent solids. C allotropes:  Diamond and Graphite</a:t>
            </a:r>
            <a:endParaRPr lang="en-CA"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28266BD7-EB2B-4712-BFB4-D48D1D3848A9}" type="slidenum">
              <a:rPr lang="zh-CN" altLang="en-US"/>
              <a:pPr/>
              <a:t>‹#›</a:t>
            </a:fld>
            <a:endParaRPr lang="en-US" altLang="zh-CN"/>
          </a:p>
        </p:txBody>
      </p:sp>
    </p:spTree>
    <p:extLst>
      <p:ext uri="{BB962C8B-B14F-4D97-AF65-F5344CB8AC3E}">
        <p14:creationId xmlns:p14="http://schemas.microsoft.com/office/powerpoint/2010/main" val="38702421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754EBD30-7CD4-47BC-9E98-8E47AC4067E5}" type="slidenum">
              <a:rPr lang="zh-CN" altLang="en-US"/>
              <a:pPr/>
              <a:t>‹#›</a:t>
            </a:fld>
            <a:endParaRPr lang="en-US" altLang="zh-CN"/>
          </a:p>
        </p:txBody>
      </p:sp>
    </p:spTree>
    <p:extLst>
      <p:ext uri="{BB962C8B-B14F-4D97-AF65-F5344CB8AC3E}">
        <p14:creationId xmlns:p14="http://schemas.microsoft.com/office/powerpoint/2010/main" val="9550235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1" y="762000"/>
            <a:ext cx="5688623"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93C22040-84A5-4034-A5BA-AFCBE6B9360F}" type="slidenum">
              <a:rPr lang="zh-CN" altLang="en-US"/>
              <a:pPr/>
              <a:t>‹#›</a:t>
            </a:fld>
            <a:endParaRPr lang="en-US" altLang="zh-CN"/>
          </a:p>
        </p:txBody>
      </p:sp>
    </p:spTree>
    <p:extLst>
      <p:ext uri="{BB962C8B-B14F-4D97-AF65-F5344CB8AC3E}">
        <p14:creationId xmlns:p14="http://schemas.microsoft.com/office/powerpoint/2010/main" val="36965925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320A8FDA-0538-4E35-A719-7990BC8EA7DD}" type="slidenum">
              <a:rPr lang="zh-CN" altLang="en-US"/>
              <a:pPr/>
              <a:t>‹#›</a:t>
            </a:fld>
            <a:endParaRPr lang="en-US" altLang="zh-CN"/>
          </a:p>
        </p:txBody>
      </p:sp>
    </p:spTree>
    <p:extLst>
      <p:ext uri="{BB962C8B-B14F-4D97-AF65-F5344CB8AC3E}">
        <p14:creationId xmlns:p14="http://schemas.microsoft.com/office/powerpoint/2010/main" val="25277823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42F37323-AB3F-47E5-A321-DD5FC040B854}" type="slidenum">
              <a:rPr lang="zh-CN" altLang="en-US"/>
              <a:pPr/>
              <a:t>‹#›</a:t>
            </a:fld>
            <a:endParaRPr lang="en-US" altLang="zh-CN"/>
          </a:p>
        </p:txBody>
      </p:sp>
    </p:spTree>
    <p:extLst>
      <p:ext uri="{BB962C8B-B14F-4D97-AF65-F5344CB8AC3E}">
        <p14:creationId xmlns:p14="http://schemas.microsoft.com/office/powerpoint/2010/main" val="3327476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586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8" y="1981200"/>
            <a:ext cx="3815862"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7FA3E8A7-90D2-497F-AC8D-1A44FD616EDB}" type="slidenum">
              <a:rPr lang="zh-CN" altLang="en-US"/>
              <a:pPr/>
              <a:t>‹#›</a:t>
            </a:fld>
            <a:endParaRPr lang="en-US" altLang="zh-CN"/>
          </a:p>
        </p:txBody>
      </p:sp>
    </p:spTree>
    <p:extLst>
      <p:ext uri="{BB962C8B-B14F-4D97-AF65-F5344CB8AC3E}">
        <p14:creationId xmlns:p14="http://schemas.microsoft.com/office/powerpoint/2010/main" val="21748931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7113777E-47AC-4F4D-8BF1-D325CAF5F2E1}" type="slidenum">
              <a:rPr lang="zh-CN" altLang="en-US"/>
              <a:pPr/>
              <a:t>‹#›</a:t>
            </a:fld>
            <a:endParaRPr lang="en-US" altLang="zh-CN"/>
          </a:p>
        </p:txBody>
      </p:sp>
    </p:spTree>
    <p:extLst>
      <p:ext uri="{BB962C8B-B14F-4D97-AF65-F5344CB8AC3E}">
        <p14:creationId xmlns:p14="http://schemas.microsoft.com/office/powerpoint/2010/main" val="235872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20068CA2-048F-4CF9-990F-3A4ED24AB1F8}" type="slidenum">
              <a:rPr lang="zh-CN" altLang="en-US"/>
              <a:pPr/>
              <a:t>‹#›</a:t>
            </a:fld>
            <a:endParaRPr lang="en-US" altLang="zh-CN"/>
          </a:p>
        </p:txBody>
      </p:sp>
    </p:spTree>
    <p:extLst>
      <p:ext uri="{BB962C8B-B14F-4D97-AF65-F5344CB8AC3E}">
        <p14:creationId xmlns:p14="http://schemas.microsoft.com/office/powerpoint/2010/main" val="3850594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45B8A701-AFD2-43CB-A356-4D0DCF8AAF5F}" type="slidenum">
              <a:rPr lang="zh-CN" altLang="en-US"/>
              <a:pPr/>
              <a:t>‹#›</a:t>
            </a:fld>
            <a:endParaRPr lang="en-US" altLang="zh-CN"/>
          </a:p>
        </p:txBody>
      </p:sp>
    </p:spTree>
    <p:extLst>
      <p:ext uri="{BB962C8B-B14F-4D97-AF65-F5344CB8AC3E}">
        <p14:creationId xmlns:p14="http://schemas.microsoft.com/office/powerpoint/2010/main" val="2865463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B33A9AF2-F4D6-419E-BCF6-F4E7EE54C6F4}" type="slidenum">
              <a:rPr lang="zh-CN" altLang="en-US"/>
              <a:pPr/>
              <a:t>‹#›</a:t>
            </a:fld>
            <a:endParaRPr lang="en-US" altLang="zh-CN"/>
          </a:p>
        </p:txBody>
      </p:sp>
    </p:spTree>
    <p:extLst>
      <p:ext uri="{BB962C8B-B14F-4D97-AF65-F5344CB8AC3E}">
        <p14:creationId xmlns:p14="http://schemas.microsoft.com/office/powerpoint/2010/main" val="22018388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166"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A7BA2A1F-6A56-4394-84DA-97CA81D339FA}" type="slidenum">
              <a:rPr lang="zh-CN" altLang="en-US"/>
              <a:pPr/>
              <a:t>‹#›</a:t>
            </a:fld>
            <a:endParaRPr lang="en-US" altLang="zh-CN"/>
          </a:p>
        </p:txBody>
      </p:sp>
    </p:spTree>
    <p:extLst>
      <p:ext uri="{BB962C8B-B14F-4D97-AF65-F5344CB8AC3E}">
        <p14:creationId xmlns:p14="http://schemas.microsoft.com/office/powerpoint/2010/main" val="3929537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19139" name="Picture 3"/>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8686800" y="6400800"/>
            <a:ext cx="422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9142" name="Rectangle 6"/>
          <p:cNvSpPr>
            <a:spLocks noGrp="1" noChangeArrowheads="1"/>
          </p:cNvSpPr>
          <p:nvPr>
            <p:ph type="title"/>
          </p:nvPr>
        </p:nvSpPr>
        <p:spPr bwMode="auto">
          <a:xfrm>
            <a:off x="685800" y="762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19143" name="Rectangle 7"/>
          <p:cNvSpPr>
            <a:spLocks noGrp="1" noChangeArrowheads="1"/>
          </p:cNvSpPr>
          <p:nvPr>
            <p:ph type="body" idx="1"/>
          </p:nvPr>
        </p:nvSpPr>
        <p:spPr bwMode="auto">
          <a:xfrm>
            <a:off x="685800" y="1981200"/>
            <a:ext cx="7772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219145" name="Rectangle 9"/>
          <p:cNvSpPr>
            <a:spLocks noGrp="1" noChangeArrowheads="1"/>
          </p:cNvSpPr>
          <p:nvPr>
            <p:ph type="sldNum" sz="quarter" idx="4"/>
          </p:nvPr>
        </p:nvSpPr>
        <p:spPr bwMode="auto">
          <a:xfrm>
            <a:off x="38100" y="6538913"/>
            <a:ext cx="265235"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bodyPr>
          <a:lstStyle>
            <a:lvl1pPr algn="r" eaLnBrk="0" hangingPunct="0">
              <a:defRPr sz="1400"/>
            </a:lvl1pPr>
          </a:lstStyle>
          <a:p>
            <a:fld id="{F34A071C-2BAA-434E-A87A-0749954F3DBA}"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hdr="0" ftr="0" dt="0"/>
  <p:txStyles>
    <p:title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17.tiff"/><Relationship Id="rId7" Type="http://schemas.openxmlformats.org/officeDocument/2006/relationships/image" Target="../media/image20.emf"/><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oleObject" Target="../embeddings/oleObject1.bin"/><Relationship Id="rId11" Type="http://schemas.openxmlformats.org/officeDocument/2006/relationships/image" Target="../media/image22.emf"/><Relationship Id="rId5" Type="http://schemas.openxmlformats.org/officeDocument/2006/relationships/image" Target="../media/image19.tiff"/><Relationship Id="rId10" Type="http://schemas.openxmlformats.org/officeDocument/2006/relationships/oleObject" Target="../embeddings/oleObject3.bin"/><Relationship Id="rId4" Type="http://schemas.openxmlformats.org/officeDocument/2006/relationships/image" Target="../media/image18.tiff"/><Relationship Id="rId9" Type="http://schemas.openxmlformats.org/officeDocument/2006/relationships/image" Target="../media/image21.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7.bin"/><Relationship Id="rId13" Type="http://schemas.openxmlformats.org/officeDocument/2006/relationships/image" Target="../media/image27.emf"/><Relationship Id="rId3" Type="http://schemas.openxmlformats.org/officeDocument/2006/relationships/image" Target="../media/image23.emf"/><Relationship Id="rId7" Type="http://schemas.openxmlformats.org/officeDocument/2006/relationships/image" Target="../media/image25.emf"/><Relationship Id="rId12" Type="http://schemas.openxmlformats.org/officeDocument/2006/relationships/oleObject" Target="../embeddings/oleObject9.bin"/><Relationship Id="rId2" Type="http://schemas.openxmlformats.org/officeDocument/2006/relationships/oleObject" Target="../embeddings/oleObject4.bin"/><Relationship Id="rId1" Type="http://schemas.openxmlformats.org/officeDocument/2006/relationships/slideLayout" Target="../slideLayouts/slideLayout7.xml"/><Relationship Id="rId6" Type="http://schemas.openxmlformats.org/officeDocument/2006/relationships/oleObject" Target="../embeddings/oleObject6.bin"/><Relationship Id="rId11" Type="http://schemas.openxmlformats.org/officeDocument/2006/relationships/image" Target="../media/image22.emf"/><Relationship Id="rId5" Type="http://schemas.openxmlformats.org/officeDocument/2006/relationships/image" Target="../media/image24.e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6.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jpe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Microsoft_Word_97_-_2004___.doc"/><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46.jpe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44.jpeg"/><Relationship Id="rId5" Type="http://schemas.openxmlformats.org/officeDocument/2006/relationships/image" Target="../media/image43.png"/><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7.xml"/><Relationship Id="rId4" Type="http://schemas.openxmlformats.org/officeDocument/2006/relationships/image" Target="../media/image9.tiff"/></Relationships>
</file>

<file path=ppt/slides/_rels/slide30.xml.rels><?xml version="1.0" encoding="UTF-8" standalone="yes"?>
<Relationships xmlns="http://schemas.openxmlformats.org/package/2006/relationships"><Relationship Id="rId2" Type="http://schemas.openxmlformats.org/officeDocument/2006/relationships/image" Target="../media/image51.wm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jpeg"/></Relationships>
</file>

<file path=ppt/slides/_rels/slide34.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jpeg"/><Relationship Id="rId1" Type="http://schemas.openxmlformats.org/officeDocument/2006/relationships/slideLayout" Target="../slideLayouts/slideLayout7.xml"/><Relationship Id="rId4" Type="http://schemas.openxmlformats.org/officeDocument/2006/relationships/image" Target="../media/image62.wmf"/></Relationships>
</file>

<file path=ppt/slides/_rels/slide35.x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5" Type="http://schemas.openxmlformats.org/officeDocument/2006/relationships/image" Target="../media/image71.png"/><Relationship Id="rId4" Type="http://schemas.openxmlformats.org/officeDocument/2006/relationships/image" Target="../media/image70.jpeg"/></Relationships>
</file>

<file path=ppt/slides/_rels/slide3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jpe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7.xml"/><Relationship Id="rId6" Type="http://schemas.openxmlformats.org/officeDocument/2006/relationships/image" Target="../media/image77.png"/><Relationship Id="rId5" Type="http://schemas.openxmlformats.org/officeDocument/2006/relationships/image" Target="../media/image76.jpeg"/><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9.w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0.emf"/><Relationship Id="rId2" Type="http://schemas.openxmlformats.org/officeDocument/2006/relationships/oleObject" Target="../embeddings/oleObject10.bin"/><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oleObject" Target="../embeddings/oleObject11.bin"/><Relationship Id="rId1" Type="http://schemas.openxmlformats.org/officeDocument/2006/relationships/slideLayout" Target="../slideLayouts/slideLayout2.xml"/><Relationship Id="rId5" Type="http://schemas.openxmlformats.org/officeDocument/2006/relationships/image" Target="../media/image82.emf"/><Relationship Id="rId4" Type="http://schemas.openxmlformats.org/officeDocument/2006/relationships/oleObject" Target="../embeddings/oleObject12.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oleObject" Target="../embeddings/oleObject13.bin"/><Relationship Id="rId1" Type="http://schemas.openxmlformats.org/officeDocument/2006/relationships/slideLayout" Target="../slideLayouts/slideLayout2.xml"/><Relationship Id="rId5" Type="http://schemas.openxmlformats.org/officeDocument/2006/relationships/image" Target="../media/image84.emf"/><Relationship Id="rId4" Type="http://schemas.openxmlformats.org/officeDocument/2006/relationships/oleObject" Target="../embeddings/oleObject14.bin"/></Relationships>
</file>

<file path=ppt/slides/_rels/slide5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jpeg"/><Relationship Id="rId4" Type="http://schemas.openxmlformats.org/officeDocument/2006/relationships/image" Target="../media/image88.png"/></Relationships>
</file>

<file path=ppt/slides/_rels/slide59.xml.rels><?xml version="1.0" encoding="UTF-8" standalone="yes"?>
<Relationships xmlns="http://schemas.openxmlformats.org/package/2006/relationships"><Relationship Id="rId2" Type="http://schemas.openxmlformats.org/officeDocument/2006/relationships/image" Target="../media/image93.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94.wmf"/><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wmf"/><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BD31F507-581F-4EEB-99DF-7229E377D64A}" type="slidenum">
              <a:rPr lang="zh-CN" altLang="en-US"/>
              <a:pPr/>
              <a:t>1</a:t>
            </a:fld>
            <a:endParaRPr lang="en-US" altLang="zh-CN"/>
          </a:p>
        </p:txBody>
      </p:sp>
      <p:sp>
        <p:nvSpPr>
          <p:cNvPr id="1722370" name="Text Box 2"/>
          <p:cNvSpPr txBox="1">
            <a:spLocks noChangeArrowheads="1"/>
          </p:cNvSpPr>
          <p:nvPr/>
        </p:nvSpPr>
        <p:spPr bwMode="auto">
          <a:xfrm>
            <a:off x="1182566" y="1524000"/>
            <a:ext cx="6746631" cy="2062087"/>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3200" b="1" dirty="0">
                <a:effectLst>
                  <a:outerShdw blurRad="38100" dist="38100" dir="2700000" algn="tl">
                    <a:srgbClr val="C0C0C0"/>
                  </a:outerShdw>
                </a:effectLst>
              </a:rPr>
              <a:t>习题     </a:t>
            </a:r>
            <a:r>
              <a:rPr lang="zh-CN" altLang="en-US" sz="3200" b="1" dirty="0">
                <a:solidFill>
                  <a:schemeClr val="accent2"/>
                </a:solidFill>
                <a:effectLst>
                  <a:outerShdw blurRad="38100" dist="38100" dir="2700000" algn="tl">
                    <a:srgbClr val="C0C0C0"/>
                  </a:outerShdw>
                </a:effectLst>
              </a:rPr>
              <a:t>第二章   分子和晶体结构</a:t>
            </a:r>
          </a:p>
          <a:p>
            <a:pPr eaLnBrk="1" hangingPunct="1">
              <a:spcBef>
                <a:spcPct val="50000"/>
              </a:spcBef>
            </a:pPr>
            <a:endParaRPr lang="zh-CN" altLang="en-US" sz="3200" b="1" dirty="0">
              <a:effectLst>
                <a:outerShdw blurRad="38100" dist="38100" dir="2700000" algn="tl">
                  <a:srgbClr val="C0C0C0"/>
                </a:outerShdw>
              </a:effectLst>
            </a:endParaRPr>
          </a:p>
          <a:p>
            <a:pPr algn="ctr" eaLnBrk="1" hangingPunct="1">
              <a:spcBef>
                <a:spcPct val="50000"/>
              </a:spcBef>
            </a:pPr>
            <a:r>
              <a:rPr lang="zh-CN" altLang="en-US" sz="3200" b="1" dirty="0">
                <a:effectLst>
                  <a:outerShdw blurRad="38100" dist="38100" dir="2700000" algn="tl">
                    <a:srgbClr val="C0C0C0"/>
                  </a:outerShdw>
                </a:effectLst>
              </a:rPr>
              <a:t>作业： </a:t>
            </a:r>
            <a:r>
              <a:rPr lang="en-US" altLang="zh-CN" sz="3200" b="1" dirty="0">
                <a:effectLst>
                  <a:outerShdw blurRad="38100" dist="38100" dir="2700000" algn="tl">
                    <a:srgbClr val="C0C0C0"/>
                  </a:outerShdw>
                </a:effectLst>
              </a:rPr>
              <a:t>10.16</a:t>
            </a:r>
            <a:r>
              <a:rPr lang="zh-CN" altLang="en-US" sz="3200" b="1" dirty="0">
                <a:effectLst>
                  <a:outerShdw blurRad="38100" dist="38100" dir="2700000" algn="tl">
                    <a:srgbClr val="C0C0C0"/>
                  </a:outerShdw>
                </a:effectLst>
              </a:rPr>
              <a:t>， </a:t>
            </a:r>
            <a:r>
              <a:rPr lang="en-US" altLang="zh-CN" sz="3200" b="1" dirty="0">
                <a:effectLst>
                  <a:outerShdw blurRad="38100" dist="38100" dir="2700000" algn="tl">
                    <a:srgbClr val="C0C0C0"/>
                  </a:outerShdw>
                </a:effectLst>
              </a:rPr>
              <a:t>10.17</a:t>
            </a:r>
            <a:endParaRPr lang="en-US" altLang="zh-CN" sz="3200" b="1" dirty="0"/>
          </a:p>
        </p:txBody>
      </p:sp>
    </p:spTree>
    <p:extLst>
      <p:ext uri="{BB962C8B-B14F-4D97-AF65-F5344CB8AC3E}">
        <p14:creationId xmlns:p14="http://schemas.microsoft.com/office/powerpoint/2010/main" val="10618467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0"/>
          </p:nvPr>
        </p:nvSpPr>
        <p:spPr/>
        <p:txBody>
          <a:bodyPr/>
          <a:lstStyle/>
          <a:p>
            <a:fld id="{2A50168B-7896-422E-82E9-1C6EE85FE48E}" type="slidenum">
              <a:rPr lang="en-US" altLang="zh-CN"/>
              <a:pPr/>
              <a:t>10</a:t>
            </a:fld>
            <a:endParaRPr lang="en-US" altLang="zh-CN"/>
          </a:p>
        </p:txBody>
      </p:sp>
      <p:sp>
        <p:nvSpPr>
          <p:cNvPr id="1727491" name="Text Box 3"/>
          <p:cNvSpPr txBox="1">
            <a:spLocks noChangeArrowheads="1"/>
          </p:cNvSpPr>
          <p:nvPr/>
        </p:nvSpPr>
        <p:spPr bwMode="auto">
          <a:xfrm>
            <a:off x="179512" y="1044951"/>
            <a:ext cx="8784976" cy="137954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40000"/>
              </a:spcBef>
            </a:pPr>
            <a:r>
              <a:rPr kumimoji="0" lang="zh-CN" altLang="en-US" b="1" dirty="0"/>
              <a:t>    </a:t>
            </a:r>
            <a:r>
              <a:rPr kumimoji="0" lang="en-US" altLang="zh-CN" b="1" dirty="0"/>
              <a:t>(2) </a:t>
            </a:r>
            <a:r>
              <a:rPr kumimoji="0" lang="zh-CN" altLang="en-US" b="1" dirty="0"/>
              <a:t>密置层堆积：原子按最紧密方式排列，其中每个球周围有</a:t>
            </a:r>
            <a:r>
              <a:rPr kumimoji="0" lang="en-US" altLang="zh-CN" b="1" dirty="0"/>
              <a:t>6</a:t>
            </a:r>
            <a:r>
              <a:rPr kumimoji="0" lang="zh-CN" altLang="en-US" b="1" dirty="0"/>
              <a:t>个球，同时有</a:t>
            </a:r>
            <a:r>
              <a:rPr kumimoji="0" lang="en-US" altLang="zh-CN" b="1" dirty="0"/>
              <a:t>6</a:t>
            </a:r>
            <a:r>
              <a:rPr kumimoji="0" lang="zh-CN" altLang="en-US" b="1" dirty="0"/>
              <a:t>个小空隙。如原子各层都是密置层，它们相互堆积起来就可形成面心立方和六方密堆积结构。</a:t>
            </a:r>
          </a:p>
        </p:txBody>
      </p:sp>
      <p:sp>
        <p:nvSpPr>
          <p:cNvPr id="1727494" name="Text Box 6"/>
          <p:cNvSpPr txBox="1">
            <a:spLocks noChangeArrowheads="1"/>
          </p:cNvSpPr>
          <p:nvPr/>
        </p:nvSpPr>
        <p:spPr bwMode="auto">
          <a:xfrm>
            <a:off x="3537926" y="5685027"/>
            <a:ext cx="1261696" cy="523875"/>
          </a:xfrm>
          <a:prstGeom prst="rect">
            <a:avLst/>
          </a:prstGeom>
          <a:noFill/>
          <a:ln w="9525" algn="ctr">
            <a:noFill/>
            <a:miter lim="800000"/>
            <a:headEnd/>
            <a:tailEnd/>
          </a:ln>
          <a:effectLst/>
        </p:spPr>
        <p:txBody>
          <a:bodyPr wrap="none">
            <a:spAutoFit/>
          </a:bodyPr>
          <a:lstStyle/>
          <a:p>
            <a:pPr algn="ctr">
              <a:defRPr/>
            </a:pPr>
            <a:r>
              <a:rPr kumimoji="0" lang="zh-CN" altLang="en-US" sz="2800" dirty="0">
                <a:solidFill>
                  <a:srgbClr val="0000FF"/>
                </a:solidFill>
              </a:rPr>
              <a:t>密置层</a:t>
            </a:r>
          </a:p>
        </p:txBody>
      </p:sp>
      <p:sp>
        <p:nvSpPr>
          <p:cNvPr id="21514" name="Rectangle 10"/>
          <p:cNvSpPr>
            <a:spLocks noChangeArrowheads="1"/>
          </p:cNvSpPr>
          <p:nvPr/>
        </p:nvSpPr>
        <p:spPr bwMode="auto">
          <a:xfrm>
            <a:off x="2123728" y="188640"/>
            <a:ext cx="4785487"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0000"/>
                </a:solidFill>
                <a:effectLst>
                  <a:outerShdw blurRad="38100" dist="38100" dir="2700000" algn="tl">
                    <a:srgbClr val="C0C0C0"/>
                  </a:outerShdw>
                </a:effectLst>
              </a:rPr>
              <a:t>原子的堆积方式</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8" name="Group 26">
            <a:extLst>
              <a:ext uri="{FF2B5EF4-FFF2-40B4-BE49-F238E27FC236}">
                <a16:creationId xmlns:a16="http://schemas.microsoft.com/office/drawing/2014/main" id="{B10D18AC-75D5-3A45-9CAB-ED55445358C4}"/>
              </a:ext>
            </a:extLst>
          </p:cNvPr>
          <p:cNvGrpSpPr>
            <a:grpSpLocks/>
          </p:cNvGrpSpPr>
          <p:nvPr/>
        </p:nvGrpSpPr>
        <p:grpSpPr bwMode="auto">
          <a:xfrm>
            <a:off x="2627784" y="2713227"/>
            <a:ext cx="3352800" cy="2700338"/>
            <a:chOff x="3216" y="1200"/>
            <a:chExt cx="2112" cy="1701"/>
          </a:xfrm>
        </p:grpSpPr>
        <p:grpSp>
          <p:nvGrpSpPr>
            <p:cNvPr id="9" name="Group 27">
              <a:extLst>
                <a:ext uri="{FF2B5EF4-FFF2-40B4-BE49-F238E27FC236}">
                  <a16:creationId xmlns:a16="http://schemas.microsoft.com/office/drawing/2014/main" id="{E58C886F-5B9E-8A49-8107-A85D694635CA}"/>
                </a:ext>
              </a:extLst>
            </p:cNvPr>
            <p:cNvGrpSpPr>
              <a:grpSpLocks/>
            </p:cNvGrpSpPr>
            <p:nvPr/>
          </p:nvGrpSpPr>
          <p:grpSpPr bwMode="auto">
            <a:xfrm>
              <a:off x="3216" y="1200"/>
              <a:ext cx="1872" cy="480"/>
              <a:chOff x="528" y="1104"/>
              <a:chExt cx="1872" cy="480"/>
            </a:xfrm>
          </p:grpSpPr>
          <p:sp>
            <p:nvSpPr>
              <p:cNvPr id="27" name="Oval 28">
                <a:extLst>
                  <a:ext uri="{FF2B5EF4-FFF2-40B4-BE49-F238E27FC236}">
                    <a16:creationId xmlns:a16="http://schemas.microsoft.com/office/drawing/2014/main" id="{735B7B77-EF06-CD45-BE9F-6BD1C8A64BB6}"/>
                  </a:ext>
                </a:extLst>
              </p:cNvPr>
              <p:cNvSpPr>
                <a:spLocks noChangeArrowheads="1"/>
              </p:cNvSpPr>
              <p:nvPr/>
            </p:nvSpPr>
            <p:spPr bwMode="auto">
              <a:xfrm>
                <a:off x="52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29">
                <a:extLst>
                  <a:ext uri="{FF2B5EF4-FFF2-40B4-BE49-F238E27FC236}">
                    <a16:creationId xmlns:a16="http://schemas.microsoft.com/office/drawing/2014/main" id="{0BA9DC23-2483-8341-A99C-2C381A1DA966}"/>
                  </a:ext>
                </a:extLst>
              </p:cNvPr>
              <p:cNvSpPr>
                <a:spLocks noChangeArrowheads="1"/>
              </p:cNvSpPr>
              <p:nvPr/>
            </p:nvSpPr>
            <p:spPr bwMode="auto">
              <a:xfrm>
                <a:off x="1920"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30">
                <a:extLst>
                  <a:ext uri="{FF2B5EF4-FFF2-40B4-BE49-F238E27FC236}">
                    <a16:creationId xmlns:a16="http://schemas.microsoft.com/office/drawing/2014/main" id="{FE01808C-0AD9-F54E-85BC-F5664C1FE552}"/>
                  </a:ext>
                </a:extLst>
              </p:cNvPr>
              <p:cNvSpPr>
                <a:spLocks noChangeArrowheads="1"/>
              </p:cNvSpPr>
              <p:nvPr/>
            </p:nvSpPr>
            <p:spPr bwMode="auto">
              <a:xfrm>
                <a:off x="1454"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Oval 31">
                <a:extLst>
                  <a:ext uri="{FF2B5EF4-FFF2-40B4-BE49-F238E27FC236}">
                    <a16:creationId xmlns:a16="http://schemas.microsoft.com/office/drawing/2014/main" id="{FE20CD03-F41A-C643-87A3-1C42FDF7999F}"/>
                  </a:ext>
                </a:extLst>
              </p:cNvPr>
              <p:cNvSpPr>
                <a:spLocks noChangeArrowheads="1"/>
              </p:cNvSpPr>
              <p:nvPr/>
            </p:nvSpPr>
            <p:spPr bwMode="auto">
              <a:xfrm>
                <a:off x="98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 name="Group 32">
              <a:extLst>
                <a:ext uri="{FF2B5EF4-FFF2-40B4-BE49-F238E27FC236}">
                  <a16:creationId xmlns:a16="http://schemas.microsoft.com/office/drawing/2014/main" id="{E623A5B9-31D3-FD47-A8BF-E2EEB12904A0}"/>
                </a:ext>
              </a:extLst>
            </p:cNvPr>
            <p:cNvGrpSpPr>
              <a:grpSpLocks/>
            </p:cNvGrpSpPr>
            <p:nvPr/>
          </p:nvGrpSpPr>
          <p:grpSpPr bwMode="auto">
            <a:xfrm>
              <a:off x="3443" y="1605"/>
              <a:ext cx="1872" cy="480"/>
              <a:chOff x="528" y="1104"/>
              <a:chExt cx="1872" cy="480"/>
            </a:xfrm>
          </p:grpSpPr>
          <p:sp>
            <p:nvSpPr>
              <p:cNvPr id="23" name="Oval 33">
                <a:extLst>
                  <a:ext uri="{FF2B5EF4-FFF2-40B4-BE49-F238E27FC236}">
                    <a16:creationId xmlns:a16="http://schemas.microsoft.com/office/drawing/2014/main" id="{447ED2D9-C34B-BA41-9CF8-C777979689F4}"/>
                  </a:ext>
                </a:extLst>
              </p:cNvPr>
              <p:cNvSpPr>
                <a:spLocks noChangeArrowheads="1"/>
              </p:cNvSpPr>
              <p:nvPr/>
            </p:nvSpPr>
            <p:spPr bwMode="auto">
              <a:xfrm>
                <a:off x="52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34">
                <a:extLst>
                  <a:ext uri="{FF2B5EF4-FFF2-40B4-BE49-F238E27FC236}">
                    <a16:creationId xmlns:a16="http://schemas.microsoft.com/office/drawing/2014/main" id="{B203BCF9-4886-4A42-BD56-C9547BF3002F}"/>
                  </a:ext>
                </a:extLst>
              </p:cNvPr>
              <p:cNvSpPr>
                <a:spLocks noChangeArrowheads="1"/>
              </p:cNvSpPr>
              <p:nvPr/>
            </p:nvSpPr>
            <p:spPr bwMode="auto">
              <a:xfrm>
                <a:off x="1920"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Oval 35">
                <a:extLst>
                  <a:ext uri="{FF2B5EF4-FFF2-40B4-BE49-F238E27FC236}">
                    <a16:creationId xmlns:a16="http://schemas.microsoft.com/office/drawing/2014/main" id="{7232A139-63D0-0243-BFE9-CFCF9F9BB1B1}"/>
                  </a:ext>
                </a:extLst>
              </p:cNvPr>
              <p:cNvSpPr>
                <a:spLocks noChangeArrowheads="1"/>
              </p:cNvSpPr>
              <p:nvPr/>
            </p:nvSpPr>
            <p:spPr bwMode="auto">
              <a:xfrm>
                <a:off x="1454"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Oval 36">
                <a:extLst>
                  <a:ext uri="{FF2B5EF4-FFF2-40B4-BE49-F238E27FC236}">
                    <a16:creationId xmlns:a16="http://schemas.microsoft.com/office/drawing/2014/main" id="{58930786-8F87-EF4E-803D-65C67DE9150D}"/>
                  </a:ext>
                </a:extLst>
              </p:cNvPr>
              <p:cNvSpPr>
                <a:spLocks noChangeArrowheads="1"/>
              </p:cNvSpPr>
              <p:nvPr/>
            </p:nvSpPr>
            <p:spPr bwMode="auto">
              <a:xfrm>
                <a:off x="98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3" name="Group 37">
              <a:extLst>
                <a:ext uri="{FF2B5EF4-FFF2-40B4-BE49-F238E27FC236}">
                  <a16:creationId xmlns:a16="http://schemas.microsoft.com/office/drawing/2014/main" id="{A12DBF73-8AC7-0846-8B68-0EBB93ADA4A9}"/>
                </a:ext>
              </a:extLst>
            </p:cNvPr>
            <p:cNvGrpSpPr>
              <a:grpSpLocks/>
            </p:cNvGrpSpPr>
            <p:nvPr/>
          </p:nvGrpSpPr>
          <p:grpSpPr bwMode="auto">
            <a:xfrm>
              <a:off x="3223" y="2016"/>
              <a:ext cx="1872" cy="480"/>
              <a:chOff x="528" y="1104"/>
              <a:chExt cx="1872" cy="480"/>
            </a:xfrm>
          </p:grpSpPr>
          <p:sp>
            <p:nvSpPr>
              <p:cNvPr id="19" name="Oval 38">
                <a:extLst>
                  <a:ext uri="{FF2B5EF4-FFF2-40B4-BE49-F238E27FC236}">
                    <a16:creationId xmlns:a16="http://schemas.microsoft.com/office/drawing/2014/main" id="{1058CD98-D1E4-E846-836E-5F77BD169B82}"/>
                  </a:ext>
                </a:extLst>
              </p:cNvPr>
              <p:cNvSpPr>
                <a:spLocks noChangeArrowheads="1"/>
              </p:cNvSpPr>
              <p:nvPr/>
            </p:nvSpPr>
            <p:spPr bwMode="auto">
              <a:xfrm>
                <a:off x="52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Oval 39">
                <a:extLst>
                  <a:ext uri="{FF2B5EF4-FFF2-40B4-BE49-F238E27FC236}">
                    <a16:creationId xmlns:a16="http://schemas.microsoft.com/office/drawing/2014/main" id="{6D6C9C98-E606-DA40-A42F-643E62791DFE}"/>
                  </a:ext>
                </a:extLst>
              </p:cNvPr>
              <p:cNvSpPr>
                <a:spLocks noChangeArrowheads="1"/>
              </p:cNvSpPr>
              <p:nvPr/>
            </p:nvSpPr>
            <p:spPr bwMode="auto">
              <a:xfrm>
                <a:off x="1920"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40">
                <a:extLst>
                  <a:ext uri="{FF2B5EF4-FFF2-40B4-BE49-F238E27FC236}">
                    <a16:creationId xmlns:a16="http://schemas.microsoft.com/office/drawing/2014/main" id="{4EA24529-9B03-7949-9FEB-C80A054FBD90}"/>
                  </a:ext>
                </a:extLst>
              </p:cNvPr>
              <p:cNvSpPr>
                <a:spLocks noChangeArrowheads="1"/>
              </p:cNvSpPr>
              <p:nvPr/>
            </p:nvSpPr>
            <p:spPr bwMode="auto">
              <a:xfrm>
                <a:off x="1454"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41">
                <a:extLst>
                  <a:ext uri="{FF2B5EF4-FFF2-40B4-BE49-F238E27FC236}">
                    <a16:creationId xmlns:a16="http://schemas.microsoft.com/office/drawing/2014/main" id="{87C0102C-9DF1-284A-98CE-2CDF3E5B66D3}"/>
                  </a:ext>
                </a:extLst>
              </p:cNvPr>
              <p:cNvSpPr>
                <a:spLocks noChangeArrowheads="1"/>
              </p:cNvSpPr>
              <p:nvPr/>
            </p:nvSpPr>
            <p:spPr bwMode="auto">
              <a:xfrm>
                <a:off x="98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 name="Group 42">
              <a:extLst>
                <a:ext uri="{FF2B5EF4-FFF2-40B4-BE49-F238E27FC236}">
                  <a16:creationId xmlns:a16="http://schemas.microsoft.com/office/drawing/2014/main" id="{6D51C9CF-8E7F-414B-B23D-3FEBEB5391DE}"/>
                </a:ext>
              </a:extLst>
            </p:cNvPr>
            <p:cNvGrpSpPr>
              <a:grpSpLocks/>
            </p:cNvGrpSpPr>
            <p:nvPr/>
          </p:nvGrpSpPr>
          <p:grpSpPr bwMode="auto">
            <a:xfrm>
              <a:off x="3456" y="2421"/>
              <a:ext cx="1872" cy="480"/>
              <a:chOff x="528" y="1104"/>
              <a:chExt cx="1872" cy="480"/>
            </a:xfrm>
          </p:grpSpPr>
          <p:sp>
            <p:nvSpPr>
              <p:cNvPr id="15" name="Oval 43">
                <a:extLst>
                  <a:ext uri="{FF2B5EF4-FFF2-40B4-BE49-F238E27FC236}">
                    <a16:creationId xmlns:a16="http://schemas.microsoft.com/office/drawing/2014/main" id="{5478B57C-CC09-F647-951D-2387ECA55B69}"/>
                  </a:ext>
                </a:extLst>
              </p:cNvPr>
              <p:cNvSpPr>
                <a:spLocks noChangeArrowheads="1"/>
              </p:cNvSpPr>
              <p:nvPr/>
            </p:nvSpPr>
            <p:spPr bwMode="auto">
              <a:xfrm>
                <a:off x="52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44">
                <a:extLst>
                  <a:ext uri="{FF2B5EF4-FFF2-40B4-BE49-F238E27FC236}">
                    <a16:creationId xmlns:a16="http://schemas.microsoft.com/office/drawing/2014/main" id="{86144CEF-7DCF-9947-BA54-18CDB9990103}"/>
                  </a:ext>
                </a:extLst>
              </p:cNvPr>
              <p:cNvSpPr>
                <a:spLocks noChangeArrowheads="1"/>
              </p:cNvSpPr>
              <p:nvPr/>
            </p:nvSpPr>
            <p:spPr bwMode="auto">
              <a:xfrm>
                <a:off x="1920"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45">
                <a:extLst>
                  <a:ext uri="{FF2B5EF4-FFF2-40B4-BE49-F238E27FC236}">
                    <a16:creationId xmlns:a16="http://schemas.microsoft.com/office/drawing/2014/main" id="{6856B91A-A86F-B04F-93F8-FAFA7E1B1B36}"/>
                  </a:ext>
                </a:extLst>
              </p:cNvPr>
              <p:cNvSpPr>
                <a:spLocks noChangeArrowheads="1"/>
              </p:cNvSpPr>
              <p:nvPr/>
            </p:nvSpPr>
            <p:spPr bwMode="auto">
              <a:xfrm>
                <a:off x="1454"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46">
                <a:extLst>
                  <a:ext uri="{FF2B5EF4-FFF2-40B4-BE49-F238E27FC236}">
                    <a16:creationId xmlns:a16="http://schemas.microsoft.com/office/drawing/2014/main" id="{8D59AFB4-E213-6748-847C-26B159BA201D}"/>
                  </a:ext>
                </a:extLst>
              </p:cNvPr>
              <p:cNvSpPr>
                <a:spLocks noChangeArrowheads="1"/>
              </p:cNvSpPr>
              <p:nvPr/>
            </p:nvSpPr>
            <p:spPr bwMode="auto">
              <a:xfrm>
                <a:off x="988" y="1104"/>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1" name="Oval 48">
            <a:extLst>
              <a:ext uri="{FF2B5EF4-FFF2-40B4-BE49-F238E27FC236}">
                <a16:creationId xmlns:a16="http://schemas.microsoft.com/office/drawing/2014/main" id="{AAE08A4A-EF84-8347-9DD1-5598E6C590A4}"/>
              </a:ext>
            </a:extLst>
          </p:cNvPr>
          <p:cNvSpPr>
            <a:spLocks noChangeArrowheads="1"/>
          </p:cNvSpPr>
          <p:nvPr/>
        </p:nvSpPr>
        <p:spPr bwMode="auto">
          <a:xfrm>
            <a:off x="3378672" y="3994340"/>
            <a:ext cx="762000" cy="776287"/>
          </a:xfrm>
          <a:prstGeom prst="ellipse">
            <a:avLst/>
          </a:pr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Text Box 50">
            <a:extLst>
              <a:ext uri="{FF2B5EF4-FFF2-40B4-BE49-F238E27FC236}">
                <a16:creationId xmlns:a16="http://schemas.microsoft.com/office/drawing/2014/main" id="{B1DE4BA6-35AF-5D44-A3E3-E47EB2B3EAC6}"/>
              </a:ext>
            </a:extLst>
          </p:cNvPr>
          <p:cNvSpPr txBox="1">
            <a:spLocks noChangeArrowheads="1"/>
          </p:cNvSpPr>
          <p:nvPr/>
        </p:nvSpPr>
        <p:spPr bwMode="auto">
          <a:xfrm>
            <a:off x="2834159" y="4073715"/>
            <a:ext cx="381000" cy="57943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1</a:t>
            </a:r>
          </a:p>
        </p:txBody>
      </p:sp>
      <p:sp>
        <p:nvSpPr>
          <p:cNvPr id="33" name="Text Box 52">
            <a:extLst>
              <a:ext uri="{FF2B5EF4-FFF2-40B4-BE49-F238E27FC236}">
                <a16:creationId xmlns:a16="http://schemas.microsoft.com/office/drawing/2014/main" id="{A34BD7E1-DB62-D842-BA78-AEA123A8EFE7}"/>
              </a:ext>
            </a:extLst>
          </p:cNvPr>
          <p:cNvSpPr txBox="1">
            <a:spLocks noChangeArrowheads="1"/>
          </p:cNvSpPr>
          <p:nvPr/>
        </p:nvSpPr>
        <p:spPr bwMode="auto">
          <a:xfrm>
            <a:off x="3183409" y="3399027"/>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2</a:t>
            </a:r>
          </a:p>
        </p:txBody>
      </p:sp>
      <p:sp>
        <p:nvSpPr>
          <p:cNvPr id="34" name="Text Box 54">
            <a:extLst>
              <a:ext uri="{FF2B5EF4-FFF2-40B4-BE49-F238E27FC236}">
                <a16:creationId xmlns:a16="http://schemas.microsoft.com/office/drawing/2014/main" id="{9E5E2C58-CF9C-1F4C-960B-4C517B90ABA6}"/>
              </a:ext>
            </a:extLst>
          </p:cNvPr>
          <p:cNvSpPr txBox="1">
            <a:spLocks noChangeArrowheads="1"/>
          </p:cNvSpPr>
          <p:nvPr/>
        </p:nvSpPr>
        <p:spPr bwMode="auto">
          <a:xfrm>
            <a:off x="3923184" y="3399027"/>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3</a:t>
            </a:r>
          </a:p>
        </p:txBody>
      </p:sp>
      <p:sp>
        <p:nvSpPr>
          <p:cNvPr id="35" name="Text Box 56">
            <a:extLst>
              <a:ext uri="{FF2B5EF4-FFF2-40B4-BE49-F238E27FC236}">
                <a16:creationId xmlns:a16="http://schemas.microsoft.com/office/drawing/2014/main" id="{53D69298-DBF4-7342-BACE-37450E63A256}"/>
              </a:ext>
            </a:extLst>
          </p:cNvPr>
          <p:cNvSpPr txBox="1">
            <a:spLocks noChangeArrowheads="1"/>
          </p:cNvSpPr>
          <p:nvPr/>
        </p:nvSpPr>
        <p:spPr bwMode="auto">
          <a:xfrm>
            <a:off x="4281959" y="4062602"/>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4</a:t>
            </a:r>
          </a:p>
        </p:txBody>
      </p:sp>
      <p:sp>
        <p:nvSpPr>
          <p:cNvPr id="36" name="Text Box 57">
            <a:extLst>
              <a:ext uri="{FF2B5EF4-FFF2-40B4-BE49-F238E27FC236}">
                <a16:creationId xmlns:a16="http://schemas.microsoft.com/office/drawing/2014/main" id="{DCF415F1-8DDC-EC44-805F-06330CD7F20A}"/>
              </a:ext>
            </a:extLst>
          </p:cNvPr>
          <p:cNvSpPr txBox="1">
            <a:spLocks noChangeArrowheads="1"/>
          </p:cNvSpPr>
          <p:nvPr/>
        </p:nvSpPr>
        <p:spPr bwMode="auto">
          <a:xfrm>
            <a:off x="3923184" y="4726177"/>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5</a:t>
            </a:r>
          </a:p>
        </p:txBody>
      </p:sp>
      <p:sp>
        <p:nvSpPr>
          <p:cNvPr id="37" name="Text Box 58">
            <a:extLst>
              <a:ext uri="{FF2B5EF4-FFF2-40B4-BE49-F238E27FC236}">
                <a16:creationId xmlns:a16="http://schemas.microsoft.com/office/drawing/2014/main" id="{890E7486-7AAB-A846-98B1-D608DDDE190C}"/>
              </a:ext>
            </a:extLst>
          </p:cNvPr>
          <p:cNvSpPr txBox="1">
            <a:spLocks noChangeArrowheads="1"/>
          </p:cNvSpPr>
          <p:nvPr/>
        </p:nvSpPr>
        <p:spPr bwMode="auto">
          <a:xfrm>
            <a:off x="3172297" y="4727765"/>
            <a:ext cx="381000" cy="579437"/>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6</a:t>
            </a:r>
          </a:p>
        </p:txBody>
      </p:sp>
      <p:sp>
        <p:nvSpPr>
          <p:cNvPr id="38" name="文本框 37">
            <a:extLst>
              <a:ext uri="{FF2B5EF4-FFF2-40B4-BE49-F238E27FC236}">
                <a16:creationId xmlns:a16="http://schemas.microsoft.com/office/drawing/2014/main" id="{D2713A47-A614-474D-86FF-3A16EBDACC58}"/>
              </a:ext>
            </a:extLst>
          </p:cNvPr>
          <p:cNvSpPr txBox="1"/>
          <p:nvPr/>
        </p:nvSpPr>
        <p:spPr>
          <a:xfrm>
            <a:off x="6909215" y="3800992"/>
            <a:ext cx="902811" cy="523220"/>
          </a:xfrm>
          <a:prstGeom prst="rect">
            <a:avLst/>
          </a:prstGeom>
          <a:noFill/>
        </p:spPr>
        <p:txBody>
          <a:bodyPr wrap="none" rtlCol="0">
            <a:spAutoFit/>
          </a:bodyPr>
          <a:lstStyle/>
          <a:p>
            <a:r>
              <a:rPr lang="zh-CN" altLang="en-US" sz="2800" dirty="0">
                <a:solidFill>
                  <a:srgbClr val="FF00FF"/>
                </a:solidFill>
              </a:rPr>
              <a:t>单层</a:t>
            </a:r>
            <a:endParaRPr kumimoji="1" lang="zh-CN" altLang="en-US" sz="2800" dirty="0">
              <a:solidFill>
                <a:srgbClr val="FF00FF"/>
              </a:solidFill>
            </a:endParaRPr>
          </a:p>
        </p:txBody>
      </p:sp>
    </p:spTree>
    <p:extLst>
      <p:ext uri="{BB962C8B-B14F-4D97-AF65-F5344CB8AC3E}">
        <p14:creationId xmlns:p14="http://schemas.microsoft.com/office/powerpoint/2010/main" val="163153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8" name="Rectangle 18">
            <a:extLst>
              <a:ext uri="{FF2B5EF4-FFF2-40B4-BE49-F238E27FC236}">
                <a16:creationId xmlns:a16="http://schemas.microsoft.com/office/drawing/2014/main" id="{8F9793EB-440E-3A4C-A293-0ED2EDF8043C}"/>
              </a:ext>
            </a:extLst>
          </p:cNvPr>
          <p:cNvSpPr>
            <a:spLocks noChangeArrowheads="1"/>
          </p:cNvSpPr>
          <p:nvPr/>
        </p:nvSpPr>
        <p:spPr bwMode="auto">
          <a:xfrm>
            <a:off x="118327" y="299766"/>
            <a:ext cx="8856663" cy="1000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lnSpc>
                <a:spcPct val="130000"/>
              </a:lnSpc>
            </a:pPr>
            <a:r>
              <a:rPr kumimoji="1" lang="zh-CN" altLang="en-US" sz="2400" dirty="0">
                <a:solidFill>
                  <a:srgbClr val="FF0000"/>
                </a:solidFill>
                <a:latin typeface="+mn-lt"/>
                <a:ea typeface="+mj-ea"/>
              </a:rPr>
              <a:t>第二层</a:t>
            </a:r>
            <a:r>
              <a:rPr kumimoji="1" lang="zh-CN" altLang="en-US" sz="2400" dirty="0">
                <a:solidFill>
                  <a:srgbClr val="0000FF"/>
                </a:solidFill>
                <a:latin typeface="+mn-lt"/>
                <a:ea typeface="+mj-ea"/>
              </a:rPr>
              <a:t>  对第一层来讲最紧密的堆积方式是将球对准</a:t>
            </a:r>
            <a:r>
              <a:rPr kumimoji="1" lang="en-US" altLang="zh-CN" sz="2400" dirty="0">
                <a:solidFill>
                  <a:srgbClr val="0000FF"/>
                </a:solidFill>
                <a:latin typeface="+mn-lt"/>
                <a:ea typeface="+mj-ea"/>
              </a:rPr>
              <a:t>1</a:t>
            </a:r>
            <a:r>
              <a:rPr kumimoji="1" lang="zh-CN" altLang="en-US" sz="2400" dirty="0">
                <a:solidFill>
                  <a:srgbClr val="0000FF"/>
                </a:solidFill>
                <a:latin typeface="+mn-lt"/>
                <a:ea typeface="+mj-ea"/>
              </a:rPr>
              <a:t>，</a:t>
            </a:r>
            <a:r>
              <a:rPr kumimoji="1" lang="en-US" altLang="zh-CN" sz="2400" dirty="0">
                <a:solidFill>
                  <a:srgbClr val="0000FF"/>
                </a:solidFill>
                <a:latin typeface="+mn-lt"/>
                <a:ea typeface="+mj-ea"/>
              </a:rPr>
              <a:t>3</a:t>
            </a:r>
            <a:r>
              <a:rPr kumimoji="1" lang="zh-CN" altLang="en-US" sz="2400" dirty="0">
                <a:solidFill>
                  <a:srgbClr val="0000FF"/>
                </a:solidFill>
                <a:latin typeface="+mn-lt"/>
                <a:ea typeface="+mj-ea"/>
              </a:rPr>
              <a:t>，</a:t>
            </a:r>
            <a:r>
              <a:rPr kumimoji="1" lang="en-US" altLang="zh-CN" sz="2400" dirty="0">
                <a:solidFill>
                  <a:srgbClr val="0000FF"/>
                </a:solidFill>
                <a:latin typeface="+mn-lt"/>
                <a:ea typeface="+mj-ea"/>
              </a:rPr>
              <a:t>5 </a:t>
            </a:r>
            <a:r>
              <a:rPr kumimoji="1" lang="zh-CN" altLang="en-US" sz="2400" dirty="0">
                <a:solidFill>
                  <a:srgbClr val="0000FF"/>
                </a:solidFill>
                <a:latin typeface="+mn-lt"/>
                <a:ea typeface="+mj-ea"/>
              </a:rPr>
              <a:t>位 </a:t>
            </a:r>
            <a:endParaRPr kumimoji="1" lang="en-US" altLang="zh-CN" sz="2400" dirty="0">
              <a:solidFill>
                <a:srgbClr val="0000FF"/>
              </a:solidFill>
              <a:latin typeface="+mn-lt"/>
              <a:ea typeface="+mj-ea"/>
            </a:endParaRPr>
          </a:p>
          <a:p>
            <a:pPr eaLnBrk="0" hangingPunct="0">
              <a:lnSpc>
                <a:spcPct val="130000"/>
              </a:lnSpc>
            </a:pPr>
            <a:r>
              <a:rPr kumimoji="1" lang="en-US" altLang="zh-CN" sz="2400" dirty="0">
                <a:solidFill>
                  <a:srgbClr val="0000FF"/>
                </a:solidFill>
                <a:latin typeface="+mn-lt"/>
                <a:ea typeface="+mj-ea"/>
              </a:rPr>
              <a:t>(</a:t>
            </a:r>
            <a:r>
              <a:rPr kumimoji="1" lang="zh-CN" altLang="en-US" sz="2400" dirty="0">
                <a:solidFill>
                  <a:srgbClr val="0000FF"/>
                </a:solidFill>
                <a:latin typeface="+mn-lt"/>
                <a:ea typeface="+mj-ea"/>
              </a:rPr>
              <a:t>或对准 </a:t>
            </a:r>
            <a:r>
              <a:rPr kumimoji="1" lang="en-US" altLang="zh-CN" sz="2400" dirty="0">
                <a:solidFill>
                  <a:srgbClr val="0000FF"/>
                </a:solidFill>
                <a:latin typeface="+mn-lt"/>
                <a:ea typeface="+mj-ea"/>
              </a:rPr>
              <a:t>2</a:t>
            </a:r>
            <a:r>
              <a:rPr kumimoji="1" lang="zh-CN" altLang="en-US" sz="2400" dirty="0">
                <a:solidFill>
                  <a:srgbClr val="0000FF"/>
                </a:solidFill>
                <a:latin typeface="+mn-lt"/>
                <a:ea typeface="+mj-ea"/>
              </a:rPr>
              <a:t>，</a:t>
            </a:r>
            <a:r>
              <a:rPr kumimoji="1" lang="en-US" altLang="zh-CN" sz="2400" dirty="0">
                <a:solidFill>
                  <a:srgbClr val="0000FF"/>
                </a:solidFill>
                <a:latin typeface="+mn-lt"/>
                <a:ea typeface="+mj-ea"/>
              </a:rPr>
              <a:t>4</a:t>
            </a:r>
            <a:r>
              <a:rPr kumimoji="1" lang="zh-CN" altLang="en-US" sz="2400" dirty="0">
                <a:solidFill>
                  <a:srgbClr val="0000FF"/>
                </a:solidFill>
                <a:latin typeface="+mn-lt"/>
                <a:ea typeface="+mj-ea"/>
              </a:rPr>
              <a:t>，</a:t>
            </a:r>
            <a:r>
              <a:rPr kumimoji="1" lang="en-US" altLang="zh-CN" sz="2400" dirty="0">
                <a:solidFill>
                  <a:srgbClr val="0000FF"/>
                </a:solidFill>
                <a:latin typeface="+mn-lt"/>
                <a:ea typeface="+mj-ea"/>
              </a:rPr>
              <a:t>6 </a:t>
            </a:r>
            <a:r>
              <a:rPr kumimoji="1" lang="zh-CN" altLang="en-US" sz="2400" dirty="0">
                <a:solidFill>
                  <a:srgbClr val="0000FF"/>
                </a:solidFill>
                <a:latin typeface="+mn-lt"/>
                <a:ea typeface="+mj-ea"/>
              </a:rPr>
              <a:t>位，其情形是一样的 </a:t>
            </a:r>
            <a:r>
              <a:rPr kumimoji="1" lang="en-US" altLang="zh-CN" sz="2400" dirty="0">
                <a:solidFill>
                  <a:srgbClr val="0000FF"/>
                </a:solidFill>
                <a:latin typeface="+mn-lt"/>
                <a:ea typeface="+mj-ea"/>
              </a:rPr>
              <a:t>)</a:t>
            </a:r>
          </a:p>
        </p:txBody>
      </p:sp>
      <p:grpSp>
        <p:nvGrpSpPr>
          <p:cNvPr id="61" name="Group 2">
            <a:extLst>
              <a:ext uri="{FF2B5EF4-FFF2-40B4-BE49-F238E27FC236}">
                <a16:creationId xmlns:a16="http://schemas.microsoft.com/office/drawing/2014/main" id="{F51397BF-CA9C-B247-91A7-27C15EC5CF1C}"/>
              </a:ext>
            </a:extLst>
          </p:cNvPr>
          <p:cNvGrpSpPr>
            <a:grpSpLocks/>
          </p:cNvGrpSpPr>
          <p:nvPr/>
        </p:nvGrpSpPr>
        <p:grpSpPr bwMode="auto">
          <a:xfrm>
            <a:off x="29181" y="1934296"/>
            <a:ext cx="3068638" cy="2720975"/>
            <a:chOff x="583" y="1845"/>
            <a:chExt cx="1406" cy="1296"/>
          </a:xfrm>
        </p:grpSpPr>
        <p:sp>
          <p:nvSpPr>
            <p:cNvPr id="62" name="Oval 3">
              <a:extLst>
                <a:ext uri="{FF2B5EF4-FFF2-40B4-BE49-F238E27FC236}">
                  <a16:creationId xmlns:a16="http://schemas.microsoft.com/office/drawing/2014/main" id="{1BDEA8A5-5F6A-304D-AD2F-CCFFEEF4454F}"/>
                </a:ext>
              </a:extLst>
            </p:cNvPr>
            <p:cNvSpPr>
              <a:spLocks noChangeArrowheads="1"/>
            </p:cNvSpPr>
            <p:nvPr/>
          </p:nvSpPr>
          <p:spPr bwMode="auto">
            <a:xfrm>
              <a:off x="80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Oval 4">
              <a:extLst>
                <a:ext uri="{FF2B5EF4-FFF2-40B4-BE49-F238E27FC236}">
                  <a16:creationId xmlns:a16="http://schemas.microsoft.com/office/drawing/2014/main" id="{332E850D-A429-3941-B856-5FBD8C6087A3}"/>
                </a:ext>
              </a:extLst>
            </p:cNvPr>
            <p:cNvSpPr>
              <a:spLocks noChangeArrowheads="1"/>
            </p:cNvSpPr>
            <p:nvPr/>
          </p:nvSpPr>
          <p:spPr bwMode="auto">
            <a:xfrm>
              <a:off x="126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4" name="Oval 5">
              <a:extLst>
                <a:ext uri="{FF2B5EF4-FFF2-40B4-BE49-F238E27FC236}">
                  <a16:creationId xmlns:a16="http://schemas.microsoft.com/office/drawing/2014/main" id="{CB2F48E8-3D7A-D94A-98D6-9D2A3DAD066A}"/>
                </a:ext>
              </a:extLst>
            </p:cNvPr>
            <p:cNvSpPr>
              <a:spLocks noChangeArrowheads="1"/>
            </p:cNvSpPr>
            <p:nvPr/>
          </p:nvSpPr>
          <p:spPr bwMode="auto">
            <a:xfrm>
              <a:off x="58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5" name="Oval 6">
              <a:extLst>
                <a:ext uri="{FF2B5EF4-FFF2-40B4-BE49-F238E27FC236}">
                  <a16:creationId xmlns:a16="http://schemas.microsoft.com/office/drawing/2014/main" id="{75DFA3E5-4A4A-B44A-9E8A-B5DC744923D5}"/>
                </a:ext>
              </a:extLst>
            </p:cNvPr>
            <p:cNvSpPr>
              <a:spLocks noChangeArrowheads="1"/>
            </p:cNvSpPr>
            <p:nvPr/>
          </p:nvSpPr>
          <p:spPr bwMode="auto">
            <a:xfrm>
              <a:off x="1509"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6" name="Oval 7">
              <a:extLst>
                <a:ext uri="{FF2B5EF4-FFF2-40B4-BE49-F238E27FC236}">
                  <a16:creationId xmlns:a16="http://schemas.microsoft.com/office/drawing/2014/main" id="{21AE0780-BAF2-AF44-B792-578F8C863B83}"/>
                </a:ext>
              </a:extLst>
            </p:cNvPr>
            <p:cNvSpPr>
              <a:spLocks noChangeArrowheads="1"/>
            </p:cNvSpPr>
            <p:nvPr/>
          </p:nvSpPr>
          <p:spPr bwMode="auto">
            <a:xfrm>
              <a:off x="104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7" name="Oval 8">
              <a:extLst>
                <a:ext uri="{FF2B5EF4-FFF2-40B4-BE49-F238E27FC236}">
                  <a16:creationId xmlns:a16="http://schemas.microsoft.com/office/drawing/2014/main" id="{8C1D4DDD-F15D-5744-9391-ECC0047A9B14}"/>
                </a:ext>
              </a:extLst>
            </p:cNvPr>
            <p:cNvSpPr>
              <a:spLocks noChangeArrowheads="1"/>
            </p:cNvSpPr>
            <p:nvPr/>
          </p:nvSpPr>
          <p:spPr bwMode="auto">
            <a:xfrm>
              <a:off x="81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8" name="Oval 9">
              <a:extLst>
                <a:ext uri="{FF2B5EF4-FFF2-40B4-BE49-F238E27FC236}">
                  <a16:creationId xmlns:a16="http://schemas.microsoft.com/office/drawing/2014/main" id="{C0874C60-450F-D94C-BD23-170EEC337B5B}"/>
                </a:ext>
              </a:extLst>
            </p:cNvPr>
            <p:cNvSpPr>
              <a:spLocks noChangeArrowheads="1"/>
            </p:cNvSpPr>
            <p:nvPr/>
          </p:nvSpPr>
          <p:spPr bwMode="auto">
            <a:xfrm>
              <a:off x="127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9" name="Text Box 10">
            <a:extLst>
              <a:ext uri="{FF2B5EF4-FFF2-40B4-BE49-F238E27FC236}">
                <a16:creationId xmlns:a16="http://schemas.microsoft.com/office/drawing/2014/main" id="{AABC9F36-9833-6048-8D54-786D7CAA465F}"/>
              </a:ext>
            </a:extLst>
          </p:cNvPr>
          <p:cNvSpPr txBox="1">
            <a:spLocks noChangeArrowheads="1"/>
          </p:cNvSpPr>
          <p:nvPr/>
        </p:nvSpPr>
        <p:spPr bwMode="auto">
          <a:xfrm>
            <a:off x="889606" y="2772496"/>
            <a:ext cx="336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FF0000"/>
                </a:solidFill>
                <a:latin typeface="Times New Roman" panose="02020603050405020304" pitchFamily="18" charset="0"/>
              </a:rPr>
              <a:t>1</a:t>
            </a:r>
          </a:p>
        </p:txBody>
      </p:sp>
      <p:sp>
        <p:nvSpPr>
          <p:cNvPr id="70" name="Text Box 11">
            <a:extLst>
              <a:ext uri="{FF2B5EF4-FFF2-40B4-BE49-F238E27FC236}">
                <a16:creationId xmlns:a16="http://schemas.microsoft.com/office/drawing/2014/main" id="{2F3C7FAD-165F-684B-8A37-D98779E8BFAF}"/>
              </a:ext>
            </a:extLst>
          </p:cNvPr>
          <p:cNvSpPr txBox="1">
            <a:spLocks noChangeArrowheads="1"/>
          </p:cNvSpPr>
          <p:nvPr/>
        </p:nvSpPr>
        <p:spPr bwMode="auto">
          <a:xfrm>
            <a:off x="1378556" y="2467696"/>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3333FF"/>
                </a:solidFill>
                <a:latin typeface="Times New Roman" panose="02020603050405020304" pitchFamily="18" charset="0"/>
              </a:rPr>
              <a:t>2</a:t>
            </a:r>
          </a:p>
        </p:txBody>
      </p:sp>
      <p:sp>
        <p:nvSpPr>
          <p:cNvPr id="71" name="Text Box 12">
            <a:extLst>
              <a:ext uri="{FF2B5EF4-FFF2-40B4-BE49-F238E27FC236}">
                <a16:creationId xmlns:a16="http://schemas.microsoft.com/office/drawing/2014/main" id="{13EF4C16-FBDC-164B-9E16-3C87CBD658EF}"/>
              </a:ext>
            </a:extLst>
          </p:cNvPr>
          <p:cNvSpPr txBox="1">
            <a:spLocks noChangeArrowheads="1"/>
          </p:cNvSpPr>
          <p:nvPr/>
        </p:nvSpPr>
        <p:spPr bwMode="auto">
          <a:xfrm>
            <a:off x="1900844" y="2793133"/>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3</a:t>
            </a:r>
          </a:p>
        </p:txBody>
      </p:sp>
      <p:sp>
        <p:nvSpPr>
          <p:cNvPr id="72" name="Text Box 13">
            <a:extLst>
              <a:ext uri="{FF2B5EF4-FFF2-40B4-BE49-F238E27FC236}">
                <a16:creationId xmlns:a16="http://schemas.microsoft.com/office/drawing/2014/main" id="{D07DB007-CC47-F24F-891B-12489BEF2035}"/>
              </a:ext>
            </a:extLst>
          </p:cNvPr>
          <p:cNvSpPr txBox="1">
            <a:spLocks noChangeArrowheads="1"/>
          </p:cNvSpPr>
          <p:nvPr/>
        </p:nvSpPr>
        <p:spPr bwMode="auto">
          <a:xfrm>
            <a:off x="1869094" y="3339233"/>
            <a:ext cx="22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3333FF"/>
                </a:solidFill>
                <a:latin typeface="Times New Roman" panose="02020603050405020304" pitchFamily="18" charset="0"/>
              </a:rPr>
              <a:t>4</a:t>
            </a:r>
          </a:p>
        </p:txBody>
      </p:sp>
      <p:sp>
        <p:nvSpPr>
          <p:cNvPr id="73" name="Text Box 14">
            <a:extLst>
              <a:ext uri="{FF2B5EF4-FFF2-40B4-BE49-F238E27FC236}">
                <a16:creationId xmlns:a16="http://schemas.microsoft.com/office/drawing/2014/main" id="{CAF6FB81-2D66-0C48-A7D2-F35AD516334B}"/>
              </a:ext>
            </a:extLst>
          </p:cNvPr>
          <p:cNvSpPr txBox="1">
            <a:spLocks noChangeArrowheads="1"/>
          </p:cNvSpPr>
          <p:nvPr/>
        </p:nvSpPr>
        <p:spPr bwMode="auto">
          <a:xfrm>
            <a:off x="1400781" y="3664671"/>
            <a:ext cx="2444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5</a:t>
            </a:r>
          </a:p>
        </p:txBody>
      </p:sp>
      <p:sp>
        <p:nvSpPr>
          <p:cNvPr id="74" name="Text Box 15">
            <a:extLst>
              <a:ext uri="{FF2B5EF4-FFF2-40B4-BE49-F238E27FC236}">
                <a16:creationId xmlns:a16="http://schemas.microsoft.com/office/drawing/2014/main" id="{1740BA14-1F2A-6648-B3B1-F11316A0408F}"/>
              </a:ext>
            </a:extLst>
          </p:cNvPr>
          <p:cNvSpPr txBox="1">
            <a:spLocks noChangeArrowheads="1"/>
          </p:cNvSpPr>
          <p:nvPr/>
        </p:nvSpPr>
        <p:spPr bwMode="auto">
          <a:xfrm>
            <a:off x="878494" y="3348758"/>
            <a:ext cx="304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3333FF"/>
                </a:solidFill>
                <a:latin typeface="Times New Roman" panose="02020603050405020304" pitchFamily="18" charset="0"/>
              </a:rPr>
              <a:t>6</a:t>
            </a:r>
          </a:p>
        </p:txBody>
      </p:sp>
      <p:grpSp>
        <p:nvGrpSpPr>
          <p:cNvPr id="75" name="Group 16">
            <a:extLst>
              <a:ext uri="{FF2B5EF4-FFF2-40B4-BE49-F238E27FC236}">
                <a16:creationId xmlns:a16="http://schemas.microsoft.com/office/drawing/2014/main" id="{F0153808-DE28-C54A-958A-52D1F557EBF6}"/>
              </a:ext>
            </a:extLst>
          </p:cNvPr>
          <p:cNvGrpSpPr>
            <a:grpSpLocks/>
          </p:cNvGrpSpPr>
          <p:nvPr/>
        </p:nvGrpSpPr>
        <p:grpSpPr bwMode="auto">
          <a:xfrm>
            <a:off x="3361344" y="1923183"/>
            <a:ext cx="3068637" cy="2720975"/>
            <a:chOff x="2243" y="2222"/>
            <a:chExt cx="1933" cy="1714"/>
          </a:xfrm>
        </p:grpSpPr>
        <p:grpSp>
          <p:nvGrpSpPr>
            <p:cNvPr id="76" name="Group 17">
              <a:extLst>
                <a:ext uri="{FF2B5EF4-FFF2-40B4-BE49-F238E27FC236}">
                  <a16:creationId xmlns:a16="http://schemas.microsoft.com/office/drawing/2014/main" id="{D8BE957C-D94A-8847-B386-3CD60DB603CA}"/>
                </a:ext>
              </a:extLst>
            </p:cNvPr>
            <p:cNvGrpSpPr>
              <a:grpSpLocks/>
            </p:cNvGrpSpPr>
            <p:nvPr/>
          </p:nvGrpSpPr>
          <p:grpSpPr bwMode="auto">
            <a:xfrm>
              <a:off x="2243" y="2222"/>
              <a:ext cx="1933" cy="1714"/>
              <a:chOff x="583" y="1845"/>
              <a:chExt cx="1406" cy="1296"/>
            </a:xfrm>
          </p:grpSpPr>
          <p:sp>
            <p:nvSpPr>
              <p:cNvPr id="83" name="Oval 18">
                <a:extLst>
                  <a:ext uri="{FF2B5EF4-FFF2-40B4-BE49-F238E27FC236}">
                    <a16:creationId xmlns:a16="http://schemas.microsoft.com/office/drawing/2014/main" id="{D5B7F6C6-F6F0-A844-B023-891E282438C1}"/>
                  </a:ext>
                </a:extLst>
              </p:cNvPr>
              <p:cNvSpPr>
                <a:spLocks noChangeArrowheads="1"/>
              </p:cNvSpPr>
              <p:nvPr/>
            </p:nvSpPr>
            <p:spPr bwMode="auto">
              <a:xfrm>
                <a:off x="80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Oval 19">
                <a:extLst>
                  <a:ext uri="{FF2B5EF4-FFF2-40B4-BE49-F238E27FC236}">
                    <a16:creationId xmlns:a16="http://schemas.microsoft.com/office/drawing/2014/main" id="{85A5401B-3221-F64B-B7C0-7865D088D2D2}"/>
                  </a:ext>
                </a:extLst>
              </p:cNvPr>
              <p:cNvSpPr>
                <a:spLocks noChangeArrowheads="1"/>
              </p:cNvSpPr>
              <p:nvPr/>
            </p:nvSpPr>
            <p:spPr bwMode="auto">
              <a:xfrm>
                <a:off x="126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5" name="Oval 20">
                <a:extLst>
                  <a:ext uri="{FF2B5EF4-FFF2-40B4-BE49-F238E27FC236}">
                    <a16:creationId xmlns:a16="http://schemas.microsoft.com/office/drawing/2014/main" id="{62A4780E-8574-784F-9275-FAC542705500}"/>
                  </a:ext>
                </a:extLst>
              </p:cNvPr>
              <p:cNvSpPr>
                <a:spLocks noChangeArrowheads="1"/>
              </p:cNvSpPr>
              <p:nvPr/>
            </p:nvSpPr>
            <p:spPr bwMode="auto">
              <a:xfrm>
                <a:off x="58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6" name="Oval 21">
                <a:extLst>
                  <a:ext uri="{FF2B5EF4-FFF2-40B4-BE49-F238E27FC236}">
                    <a16:creationId xmlns:a16="http://schemas.microsoft.com/office/drawing/2014/main" id="{BF690347-FAA7-6940-9048-B4F3CD2675A1}"/>
                  </a:ext>
                </a:extLst>
              </p:cNvPr>
              <p:cNvSpPr>
                <a:spLocks noChangeArrowheads="1"/>
              </p:cNvSpPr>
              <p:nvPr/>
            </p:nvSpPr>
            <p:spPr bwMode="auto">
              <a:xfrm>
                <a:off x="1509"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7" name="Oval 22">
                <a:extLst>
                  <a:ext uri="{FF2B5EF4-FFF2-40B4-BE49-F238E27FC236}">
                    <a16:creationId xmlns:a16="http://schemas.microsoft.com/office/drawing/2014/main" id="{E74D335A-B785-104D-9836-53C72910136E}"/>
                  </a:ext>
                </a:extLst>
              </p:cNvPr>
              <p:cNvSpPr>
                <a:spLocks noChangeArrowheads="1"/>
              </p:cNvSpPr>
              <p:nvPr/>
            </p:nvSpPr>
            <p:spPr bwMode="auto">
              <a:xfrm>
                <a:off x="104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8" name="Oval 23">
                <a:extLst>
                  <a:ext uri="{FF2B5EF4-FFF2-40B4-BE49-F238E27FC236}">
                    <a16:creationId xmlns:a16="http://schemas.microsoft.com/office/drawing/2014/main" id="{A6639CEC-59D7-434E-953F-7E3298E8DB21}"/>
                  </a:ext>
                </a:extLst>
              </p:cNvPr>
              <p:cNvSpPr>
                <a:spLocks noChangeArrowheads="1"/>
              </p:cNvSpPr>
              <p:nvPr/>
            </p:nvSpPr>
            <p:spPr bwMode="auto">
              <a:xfrm>
                <a:off x="81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9" name="Oval 24">
                <a:extLst>
                  <a:ext uri="{FF2B5EF4-FFF2-40B4-BE49-F238E27FC236}">
                    <a16:creationId xmlns:a16="http://schemas.microsoft.com/office/drawing/2014/main" id="{F207E967-CD64-1C41-80D7-73148417E1B5}"/>
                  </a:ext>
                </a:extLst>
              </p:cNvPr>
              <p:cNvSpPr>
                <a:spLocks noChangeArrowheads="1"/>
              </p:cNvSpPr>
              <p:nvPr/>
            </p:nvSpPr>
            <p:spPr bwMode="auto">
              <a:xfrm>
                <a:off x="127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77" name="Text Box 25">
              <a:extLst>
                <a:ext uri="{FF2B5EF4-FFF2-40B4-BE49-F238E27FC236}">
                  <a16:creationId xmlns:a16="http://schemas.microsoft.com/office/drawing/2014/main" id="{94251CC9-E160-8540-BBC4-484E2C3139FF}"/>
                </a:ext>
              </a:extLst>
            </p:cNvPr>
            <p:cNvSpPr txBox="1">
              <a:spLocks noChangeArrowheads="1"/>
            </p:cNvSpPr>
            <p:nvPr/>
          </p:nvSpPr>
          <p:spPr bwMode="auto">
            <a:xfrm>
              <a:off x="2785" y="275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FF0000"/>
                  </a:solidFill>
                  <a:latin typeface="Times New Roman" panose="02020603050405020304" pitchFamily="18" charset="0"/>
                </a:rPr>
                <a:t>1</a:t>
              </a:r>
            </a:p>
          </p:txBody>
        </p:sp>
        <p:sp>
          <p:nvSpPr>
            <p:cNvPr id="78" name="Text Box 26">
              <a:extLst>
                <a:ext uri="{FF2B5EF4-FFF2-40B4-BE49-F238E27FC236}">
                  <a16:creationId xmlns:a16="http://schemas.microsoft.com/office/drawing/2014/main" id="{5F8B900B-B896-FF44-98B4-7928F192C64A}"/>
                </a:ext>
              </a:extLst>
            </p:cNvPr>
            <p:cNvSpPr txBox="1">
              <a:spLocks noChangeArrowheads="1"/>
            </p:cNvSpPr>
            <p:nvPr/>
          </p:nvSpPr>
          <p:spPr bwMode="auto">
            <a:xfrm>
              <a:off x="3093" y="2558"/>
              <a:ext cx="1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3333FF"/>
                  </a:solidFill>
                  <a:latin typeface="Times New Roman" panose="02020603050405020304" pitchFamily="18" charset="0"/>
                </a:rPr>
                <a:t>2</a:t>
              </a:r>
            </a:p>
          </p:txBody>
        </p:sp>
        <p:sp>
          <p:nvSpPr>
            <p:cNvPr id="79" name="Text Box 27">
              <a:extLst>
                <a:ext uri="{FF2B5EF4-FFF2-40B4-BE49-F238E27FC236}">
                  <a16:creationId xmlns:a16="http://schemas.microsoft.com/office/drawing/2014/main" id="{DA24428A-EA84-EF49-8F6C-EE2BAD717C1B}"/>
                </a:ext>
              </a:extLst>
            </p:cNvPr>
            <p:cNvSpPr txBox="1">
              <a:spLocks noChangeArrowheads="1"/>
            </p:cNvSpPr>
            <p:nvPr/>
          </p:nvSpPr>
          <p:spPr bwMode="auto">
            <a:xfrm>
              <a:off x="3422" y="2763"/>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3</a:t>
              </a:r>
            </a:p>
          </p:txBody>
        </p:sp>
        <p:sp>
          <p:nvSpPr>
            <p:cNvPr id="80" name="Text Box 28">
              <a:extLst>
                <a:ext uri="{FF2B5EF4-FFF2-40B4-BE49-F238E27FC236}">
                  <a16:creationId xmlns:a16="http://schemas.microsoft.com/office/drawing/2014/main" id="{94A67A81-D828-EF4E-AF26-DBB3B7417A0C}"/>
                </a:ext>
              </a:extLst>
            </p:cNvPr>
            <p:cNvSpPr txBox="1">
              <a:spLocks noChangeArrowheads="1"/>
            </p:cNvSpPr>
            <p:nvPr/>
          </p:nvSpPr>
          <p:spPr bwMode="auto">
            <a:xfrm>
              <a:off x="3402" y="3107"/>
              <a:ext cx="1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3333FF"/>
                  </a:solidFill>
                  <a:latin typeface="Times New Roman" panose="02020603050405020304" pitchFamily="18" charset="0"/>
                </a:rPr>
                <a:t>4</a:t>
              </a:r>
            </a:p>
          </p:txBody>
        </p:sp>
        <p:sp>
          <p:nvSpPr>
            <p:cNvPr id="81" name="Text Box 29">
              <a:extLst>
                <a:ext uri="{FF2B5EF4-FFF2-40B4-BE49-F238E27FC236}">
                  <a16:creationId xmlns:a16="http://schemas.microsoft.com/office/drawing/2014/main" id="{6F8ABD42-B0DF-F741-BEC1-3BB3564CCDB3}"/>
                </a:ext>
              </a:extLst>
            </p:cNvPr>
            <p:cNvSpPr txBox="1">
              <a:spLocks noChangeArrowheads="1"/>
            </p:cNvSpPr>
            <p:nvPr/>
          </p:nvSpPr>
          <p:spPr bwMode="auto">
            <a:xfrm>
              <a:off x="3107" y="3312"/>
              <a:ext cx="1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5</a:t>
              </a:r>
            </a:p>
          </p:txBody>
        </p:sp>
        <p:sp>
          <p:nvSpPr>
            <p:cNvPr id="82" name="Text Box 30">
              <a:extLst>
                <a:ext uri="{FF2B5EF4-FFF2-40B4-BE49-F238E27FC236}">
                  <a16:creationId xmlns:a16="http://schemas.microsoft.com/office/drawing/2014/main" id="{90FE5C16-4719-AC4B-8B89-708A4CD38AA6}"/>
                </a:ext>
              </a:extLst>
            </p:cNvPr>
            <p:cNvSpPr txBox="1">
              <a:spLocks noChangeArrowheads="1"/>
            </p:cNvSpPr>
            <p:nvPr/>
          </p:nvSpPr>
          <p:spPr bwMode="auto">
            <a:xfrm>
              <a:off x="2778" y="3113"/>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3333FF"/>
                  </a:solidFill>
                  <a:latin typeface="Times New Roman" panose="02020603050405020304" pitchFamily="18" charset="0"/>
                </a:rPr>
                <a:t>6</a:t>
              </a:r>
            </a:p>
          </p:txBody>
        </p:sp>
      </p:grpSp>
      <p:sp>
        <p:nvSpPr>
          <p:cNvPr id="90" name="Oval 31">
            <a:extLst>
              <a:ext uri="{FF2B5EF4-FFF2-40B4-BE49-F238E27FC236}">
                <a16:creationId xmlns:a16="http://schemas.microsoft.com/office/drawing/2014/main" id="{ABE1FF9D-93A3-1443-9BA0-8B53EA6BBBA1}"/>
              </a:ext>
            </a:extLst>
          </p:cNvPr>
          <p:cNvSpPr>
            <a:spLocks noChangeArrowheads="1"/>
          </p:cNvSpPr>
          <p:nvPr/>
        </p:nvSpPr>
        <p:spPr bwMode="auto">
          <a:xfrm>
            <a:off x="3816956" y="2356571"/>
            <a:ext cx="1047750" cy="1006475"/>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1" name="Oval 32">
            <a:extLst>
              <a:ext uri="{FF2B5EF4-FFF2-40B4-BE49-F238E27FC236}">
                <a16:creationId xmlns:a16="http://schemas.microsoft.com/office/drawing/2014/main" id="{731FC061-44F0-7944-B301-0578500C52FA}"/>
              </a:ext>
            </a:extLst>
          </p:cNvPr>
          <p:cNvSpPr>
            <a:spLocks noChangeArrowheads="1"/>
          </p:cNvSpPr>
          <p:nvPr/>
        </p:nvSpPr>
        <p:spPr bwMode="auto">
          <a:xfrm>
            <a:off x="4848831" y="2324821"/>
            <a:ext cx="1047750" cy="1006475"/>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2" name="Oval 33">
            <a:extLst>
              <a:ext uri="{FF2B5EF4-FFF2-40B4-BE49-F238E27FC236}">
                <a16:creationId xmlns:a16="http://schemas.microsoft.com/office/drawing/2014/main" id="{5099AFA5-0A87-3D4C-BF5A-76E2DDFBF7FB}"/>
              </a:ext>
            </a:extLst>
          </p:cNvPr>
          <p:cNvSpPr>
            <a:spLocks noChangeArrowheads="1"/>
          </p:cNvSpPr>
          <p:nvPr/>
        </p:nvSpPr>
        <p:spPr bwMode="auto">
          <a:xfrm>
            <a:off x="4363056" y="3201121"/>
            <a:ext cx="1047750" cy="1008062"/>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grpSp>
        <p:nvGrpSpPr>
          <p:cNvPr id="93" name="Group 34">
            <a:extLst>
              <a:ext uri="{FF2B5EF4-FFF2-40B4-BE49-F238E27FC236}">
                <a16:creationId xmlns:a16="http://schemas.microsoft.com/office/drawing/2014/main" id="{BA610B6C-9D7F-1C4C-9958-56ACCC6FB6F1}"/>
              </a:ext>
            </a:extLst>
          </p:cNvPr>
          <p:cNvGrpSpPr>
            <a:grpSpLocks/>
          </p:cNvGrpSpPr>
          <p:nvPr/>
        </p:nvGrpSpPr>
        <p:grpSpPr bwMode="auto">
          <a:xfrm>
            <a:off x="6777644" y="2162896"/>
            <a:ext cx="2143125" cy="1905000"/>
            <a:chOff x="4300" y="1323"/>
            <a:chExt cx="1350" cy="1200"/>
          </a:xfrm>
        </p:grpSpPr>
        <p:sp>
          <p:nvSpPr>
            <p:cNvPr id="94" name="AutoShape 35">
              <a:extLst>
                <a:ext uri="{FF2B5EF4-FFF2-40B4-BE49-F238E27FC236}">
                  <a16:creationId xmlns:a16="http://schemas.microsoft.com/office/drawing/2014/main" id="{3564D9A9-F2AD-E14C-BCB5-82A9C98FB94B}"/>
                </a:ext>
              </a:extLst>
            </p:cNvPr>
            <p:cNvSpPr>
              <a:spLocks noChangeArrowheads="1"/>
            </p:cNvSpPr>
            <p:nvPr/>
          </p:nvSpPr>
          <p:spPr bwMode="auto">
            <a:xfrm rot="3691699" flipV="1">
              <a:off x="4389" y="1404"/>
              <a:ext cx="1152" cy="1056"/>
            </a:xfrm>
            <a:prstGeom prst="hexagon">
              <a:avLst>
                <a:gd name="adj" fmla="val 27273"/>
                <a:gd name="vf" fmla="val 115470"/>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5" name="Line 36">
              <a:extLst>
                <a:ext uri="{FF2B5EF4-FFF2-40B4-BE49-F238E27FC236}">
                  <a16:creationId xmlns:a16="http://schemas.microsoft.com/office/drawing/2014/main" id="{0C7EB1AA-3C90-E449-998C-A0166CF20591}"/>
                </a:ext>
              </a:extLst>
            </p:cNvPr>
            <p:cNvSpPr>
              <a:spLocks noChangeShapeType="1"/>
            </p:cNvSpPr>
            <p:nvPr/>
          </p:nvSpPr>
          <p:spPr bwMode="auto">
            <a:xfrm rot="3691699" flipV="1">
              <a:off x="4677" y="1404"/>
              <a:ext cx="576" cy="105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6" name="Line 37">
              <a:extLst>
                <a:ext uri="{FF2B5EF4-FFF2-40B4-BE49-F238E27FC236}">
                  <a16:creationId xmlns:a16="http://schemas.microsoft.com/office/drawing/2014/main" id="{80C0B952-962C-C746-B245-7C21E70807E3}"/>
                </a:ext>
              </a:extLst>
            </p:cNvPr>
            <p:cNvSpPr>
              <a:spLocks noChangeShapeType="1"/>
            </p:cNvSpPr>
            <p:nvPr/>
          </p:nvSpPr>
          <p:spPr bwMode="auto">
            <a:xfrm rot="3691699" flipH="1" flipV="1">
              <a:off x="4389" y="1932"/>
              <a:ext cx="1152" cy="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7" name="Line 38">
              <a:extLst>
                <a:ext uri="{FF2B5EF4-FFF2-40B4-BE49-F238E27FC236}">
                  <a16:creationId xmlns:a16="http://schemas.microsoft.com/office/drawing/2014/main" id="{8B2DD913-B42E-3946-B30C-7A7AF84618A0}"/>
                </a:ext>
              </a:extLst>
            </p:cNvPr>
            <p:cNvSpPr>
              <a:spLocks noChangeShapeType="1"/>
            </p:cNvSpPr>
            <p:nvPr/>
          </p:nvSpPr>
          <p:spPr bwMode="auto">
            <a:xfrm rot="3691699" flipH="1" flipV="1">
              <a:off x="4677" y="1404"/>
              <a:ext cx="576" cy="1056"/>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98" name="Oval 39">
              <a:extLst>
                <a:ext uri="{FF2B5EF4-FFF2-40B4-BE49-F238E27FC236}">
                  <a16:creationId xmlns:a16="http://schemas.microsoft.com/office/drawing/2014/main" id="{4A31330B-1AC3-9C42-949B-0ED2051B0A87}"/>
                </a:ext>
              </a:extLst>
            </p:cNvPr>
            <p:cNvSpPr>
              <a:spLocks noChangeArrowheads="1"/>
            </p:cNvSpPr>
            <p:nvPr/>
          </p:nvSpPr>
          <p:spPr bwMode="auto">
            <a:xfrm rot="3691699" flipV="1">
              <a:off x="4300" y="1838"/>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Oval 40">
              <a:extLst>
                <a:ext uri="{FF2B5EF4-FFF2-40B4-BE49-F238E27FC236}">
                  <a16:creationId xmlns:a16="http://schemas.microsoft.com/office/drawing/2014/main" id="{37083245-6562-BB4E-992A-F822761A2B1A}"/>
                </a:ext>
              </a:extLst>
            </p:cNvPr>
            <p:cNvSpPr>
              <a:spLocks noChangeArrowheads="1"/>
            </p:cNvSpPr>
            <p:nvPr/>
          </p:nvSpPr>
          <p:spPr bwMode="auto">
            <a:xfrm rot="3691699" flipV="1">
              <a:off x="4540" y="2331"/>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Oval 41">
              <a:extLst>
                <a:ext uri="{FF2B5EF4-FFF2-40B4-BE49-F238E27FC236}">
                  <a16:creationId xmlns:a16="http://schemas.microsoft.com/office/drawing/2014/main" id="{CE22EDA4-9376-E541-BA91-14B7C1393129}"/>
                </a:ext>
              </a:extLst>
            </p:cNvPr>
            <p:cNvSpPr>
              <a:spLocks noChangeArrowheads="1"/>
            </p:cNvSpPr>
            <p:nvPr/>
          </p:nvSpPr>
          <p:spPr bwMode="auto">
            <a:xfrm rot="3691699" flipV="1">
              <a:off x="4608" y="1323"/>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Oval 42">
              <a:extLst>
                <a:ext uri="{FF2B5EF4-FFF2-40B4-BE49-F238E27FC236}">
                  <a16:creationId xmlns:a16="http://schemas.microsoft.com/office/drawing/2014/main" id="{929AF84E-3413-464B-98AA-4A4A4E0E7EAE}"/>
                </a:ext>
              </a:extLst>
            </p:cNvPr>
            <p:cNvSpPr>
              <a:spLocks noChangeArrowheads="1"/>
            </p:cNvSpPr>
            <p:nvPr/>
          </p:nvSpPr>
          <p:spPr bwMode="auto">
            <a:xfrm rot="3691699" flipV="1">
              <a:off x="5184" y="1324"/>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2" name="Oval 43">
              <a:extLst>
                <a:ext uri="{FF2B5EF4-FFF2-40B4-BE49-F238E27FC236}">
                  <a16:creationId xmlns:a16="http://schemas.microsoft.com/office/drawing/2014/main" id="{542A0D27-1A7B-1442-BD89-5439CDEDCDFF}"/>
                </a:ext>
              </a:extLst>
            </p:cNvPr>
            <p:cNvSpPr>
              <a:spLocks noChangeArrowheads="1"/>
            </p:cNvSpPr>
            <p:nvPr/>
          </p:nvSpPr>
          <p:spPr bwMode="auto">
            <a:xfrm rot="3691699" flipV="1">
              <a:off x="5458" y="1838"/>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Oval 44">
              <a:extLst>
                <a:ext uri="{FF2B5EF4-FFF2-40B4-BE49-F238E27FC236}">
                  <a16:creationId xmlns:a16="http://schemas.microsoft.com/office/drawing/2014/main" id="{8EAB4F6A-874D-9048-8EC1-D8AD7C3D84F3}"/>
                </a:ext>
              </a:extLst>
            </p:cNvPr>
            <p:cNvSpPr>
              <a:spLocks noChangeArrowheads="1"/>
            </p:cNvSpPr>
            <p:nvPr/>
          </p:nvSpPr>
          <p:spPr bwMode="auto">
            <a:xfrm rot="3691699" flipV="1">
              <a:off x="5142" y="2331"/>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Oval 45">
              <a:extLst>
                <a:ext uri="{FF2B5EF4-FFF2-40B4-BE49-F238E27FC236}">
                  <a16:creationId xmlns:a16="http://schemas.microsoft.com/office/drawing/2014/main" id="{416F7EA4-2B06-3141-A09D-DED8C8D06B5E}"/>
                </a:ext>
              </a:extLst>
            </p:cNvPr>
            <p:cNvSpPr>
              <a:spLocks noChangeArrowheads="1"/>
            </p:cNvSpPr>
            <p:nvPr/>
          </p:nvSpPr>
          <p:spPr bwMode="auto">
            <a:xfrm rot="3691699" flipV="1">
              <a:off x="4869" y="1838"/>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05" name="Group 46">
            <a:extLst>
              <a:ext uri="{FF2B5EF4-FFF2-40B4-BE49-F238E27FC236}">
                <a16:creationId xmlns:a16="http://schemas.microsoft.com/office/drawing/2014/main" id="{8206E89E-CECF-D244-870B-721D1617E835}"/>
              </a:ext>
            </a:extLst>
          </p:cNvPr>
          <p:cNvGrpSpPr>
            <a:grpSpLocks/>
          </p:cNvGrpSpPr>
          <p:nvPr/>
        </p:nvGrpSpPr>
        <p:grpSpPr bwMode="auto">
          <a:xfrm>
            <a:off x="7244369" y="2697883"/>
            <a:ext cx="1198562" cy="1055688"/>
            <a:chOff x="4512" y="3257"/>
            <a:chExt cx="755" cy="665"/>
          </a:xfrm>
        </p:grpSpPr>
        <p:grpSp>
          <p:nvGrpSpPr>
            <p:cNvPr id="106" name="Group 47">
              <a:extLst>
                <a:ext uri="{FF2B5EF4-FFF2-40B4-BE49-F238E27FC236}">
                  <a16:creationId xmlns:a16="http://schemas.microsoft.com/office/drawing/2014/main" id="{D4B9F97D-D8AB-AD42-A6A2-9CD1A8B55C26}"/>
                </a:ext>
              </a:extLst>
            </p:cNvPr>
            <p:cNvGrpSpPr>
              <a:grpSpLocks/>
            </p:cNvGrpSpPr>
            <p:nvPr/>
          </p:nvGrpSpPr>
          <p:grpSpPr bwMode="auto">
            <a:xfrm>
              <a:off x="4608" y="3346"/>
              <a:ext cx="576" cy="494"/>
              <a:chOff x="4992" y="1810"/>
              <a:chExt cx="576" cy="494"/>
            </a:xfrm>
          </p:grpSpPr>
          <p:sp>
            <p:nvSpPr>
              <p:cNvPr id="110" name="Line 48">
                <a:extLst>
                  <a:ext uri="{FF2B5EF4-FFF2-40B4-BE49-F238E27FC236}">
                    <a16:creationId xmlns:a16="http://schemas.microsoft.com/office/drawing/2014/main" id="{65DF8C63-C358-9F4F-B4AC-4FBEA3C82F3B}"/>
                  </a:ext>
                </a:extLst>
              </p:cNvPr>
              <p:cNvSpPr>
                <a:spLocks noChangeShapeType="1"/>
              </p:cNvSpPr>
              <p:nvPr/>
            </p:nvSpPr>
            <p:spPr bwMode="auto">
              <a:xfrm>
                <a:off x="4992" y="1817"/>
                <a:ext cx="576"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1" name="Line 49">
                <a:extLst>
                  <a:ext uri="{FF2B5EF4-FFF2-40B4-BE49-F238E27FC236}">
                    <a16:creationId xmlns:a16="http://schemas.microsoft.com/office/drawing/2014/main" id="{EF04492A-60F6-E545-9F74-3C1040CAFD43}"/>
                  </a:ext>
                </a:extLst>
              </p:cNvPr>
              <p:cNvSpPr>
                <a:spLocks noChangeShapeType="1"/>
              </p:cNvSpPr>
              <p:nvPr/>
            </p:nvSpPr>
            <p:spPr bwMode="auto">
              <a:xfrm>
                <a:off x="4992" y="1810"/>
                <a:ext cx="266" cy="494"/>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2" name="Line 50">
                <a:extLst>
                  <a:ext uri="{FF2B5EF4-FFF2-40B4-BE49-F238E27FC236}">
                    <a16:creationId xmlns:a16="http://schemas.microsoft.com/office/drawing/2014/main" id="{8E1276F3-97E4-894A-9254-535B8721F71E}"/>
                  </a:ext>
                </a:extLst>
              </p:cNvPr>
              <p:cNvSpPr>
                <a:spLocks noChangeShapeType="1"/>
              </p:cNvSpPr>
              <p:nvPr/>
            </p:nvSpPr>
            <p:spPr bwMode="auto">
              <a:xfrm flipH="1">
                <a:off x="5259" y="1824"/>
                <a:ext cx="302" cy="473"/>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7" name="Oval 51">
              <a:extLst>
                <a:ext uri="{FF2B5EF4-FFF2-40B4-BE49-F238E27FC236}">
                  <a16:creationId xmlns:a16="http://schemas.microsoft.com/office/drawing/2014/main" id="{0394C9AB-3FB9-D84B-AE5B-548D7EDA7CA5}"/>
                </a:ext>
              </a:extLst>
            </p:cNvPr>
            <p:cNvSpPr>
              <a:spLocks noChangeArrowheads="1"/>
            </p:cNvSpPr>
            <p:nvPr/>
          </p:nvSpPr>
          <p:spPr bwMode="auto">
            <a:xfrm rot="3691699" flipV="1">
              <a:off x="4512" y="3264"/>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Oval 52">
              <a:extLst>
                <a:ext uri="{FF2B5EF4-FFF2-40B4-BE49-F238E27FC236}">
                  <a16:creationId xmlns:a16="http://schemas.microsoft.com/office/drawing/2014/main" id="{856FBDE2-FBF8-A14F-B068-5440B7EAA3F2}"/>
                </a:ext>
              </a:extLst>
            </p:cNvPr>
            <p:cNvSpPr>
              <a:spLocks noChangeArrowheads="1"/>
            </p:cNvSpPr>
            <p:nvPr/>
          </p:nvSpPr>
          <p:spPr bwMode="auto">
            <a:xfrm rot="3691699" flipV="1">
              <a:off x="4773" y="3730"/>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Oval 53">
              <a:extLst>
                <a:ext uri="{FF2B5EF4-FFF2-40B4-BE49-F238E27FC236}">
                  <a16:creationId xmlns:a16="http://schemas.microsoft.com/office/drawing/2014/main" id="{ACE7FEA7-C5DC-1441-827B-7640A989D746}"/>
                </a:ext>
              </a:extLst>
            </p:cNvPr>
            <p:cNvSpPr>
              <a:spLocks noChangeArrowheads="1"/>
            </p:cNvSpPr>
            <p:nvPr/>
          </p:nvSpPr>
          <p:spPr bwMode="auto">
            <a:xfrm rot="3691699" flipV="1">
              <a:off x="5075" y="3257"/>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13" name="Group 54">
            <a:extLst>
              <a:ext uri="{FF2B5EF4-FFF2-40B4-BE49-F238E27FC236}">
                <a16:creationId xmlns:a16="http://schemas.microsoft.com/office/drawing/2014/main" id="{71D708F7-50AD-6E41-91C1-DBA64C494F7E}"/>
              </a:ext>
            </a:extLst>
          </p:cNvPr>
          <p:cNvGrpSpPr>
            <a:grpSpLocks/>
          </p:cNvGrpSpPr>
          <p:nvPr/>
        </p:nvGrpSpPr>
        <p:grpSpPr bwMode="auto">
          <a:xfrm>
            <a:off x="7358669" y="4209183"/>
            <a:ext cx="968375" cy="714375"/>
            <a:chOff x="4665" y="2016"/>
            <a:chExt cx="610" cy="450"/>
          </a:xfrm>
        </p:grpSpPr>
        <p:sp>
          <p:nvSpPr>
            <p:cNvPr id="114" name="Oval 55">
              <a:extLst>
                <a:ext uri="{FF2B5EF4-FFF2-40B4-BE49-F238E27FC236}">
                  <a16:creationId xmlns:a16="http://schemas.microsoft.com/office/drawing/2014/main" id="{C76730A9-01C7-484D-A149-44B6641E081B}"/>
                </a:ext>
              </a:extLst>
            </p:cNvPr>
            <p:cNvSpPr>
              <a:spLocks noChangeArrowheads="1"/>
            </p:cNvSpPr>
            <p:nvPr/>
          </p:nvSpPr>
          <p:spPr bwMode="auto">
            <a:xfrm rot="3691699" flipV="1">
              <a:off x="4710" y="2023"/>
              <a:ext cx="192" cy="192"/>
            </a:xfrm>
            <a:prstGeom prst="ellipse">
              <a:avLst/>
            </a:prstGeom>
            <a:gradFill rotWithShape="1">
              <a:gsLst>
                <a:gs pos="0">
                  <a:srgbClr val="FFFF00"/>
                </a:gs>
                <a:gs pos="100000">
                  <a:srgbClr val="7676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56">
              <a:extLst>
                <a:ext uri="{FF2B5EF4-FFF2-40B4-BE49-F238E27FC236}">
                  <a16:creationId xmlns:a16="http://schemas.microsoft.com/office/drawing/2014/main" id="{63B19A86-D3E3-7D4D-9D93-99BFBFF8FF63}"/>
                </a:ext>
              </a:extLst>
            </p:cNvPr>
            <p:cNvSpPr>
              <a:spLocks noChangeArrowheads="1"/>
            </p:cNvSpPr>
            <p:nvPr/>
          </p:nvSpPr>
          <p:spPr bwMode="auto">
            <a:xfrm rot="3691699" flipV="1">
              <a:off x="5040" y="2016"/>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Text Box 57">
              <a:extLst>
                <a:ext uri="{FF2B5EF4-FFF2-40B4-BE49-F238E27FC236}">
                  <a16:creationId xmlns:a16="http://schemas.microsoft.com/office/drawing/2014/main" id="{42DC6398-CB14-724C-862A-F22A2D5FC1D4}"/>
                </a:ext>
              </a:extLst>
            </p:cNvPr>
            <p:cNvSpPr txBox="1">
              <a:spLocks noChangeArrowheads="1"/>
            </p:cNvSpPr>
            <p:nvPr/>
          </p:nvSpPr>
          <p:spPr bwMode="auto">
            <a:xfrm>
              <a:off x="4665" y="2169"/>
              <a:ext cx="260" cy="28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effectLst>
                    <a:outerShdw blurRad="38100" dist="38100" dir="2700000" algn="tl">
                      <a:srgbClr val="C0C0C0"/>
                    </a:outerShdw>
                  </a:effectLst>
                  <a:latin typeface="Times New Roman" panose="02020603050405020304" pitchFamily="18" charset="0"/>
                </a:rPr>
                <a:t>A</a:t>
              </a:r>
            </a:p>
          </p:txBody>
        </p:sp>
        <p:sp>
          <p:nvSpPr>
            <p:cNvPr id="117" name="Text Box 58">
              <a:extLst>
                <a:ext uri="{FF2B5EF4-FFF2-40B4-BE49-F238E27FC236}">
                  <a16:creationId xmlns:a16="http://schemas.microsoft.com/office/drawing/2014/main" id="{106A7754-5AD1-094E-9BFE-593C22061B33}"/>
                </a:ext>
              </a:extLst>
            </p:cNvPr>
            <p:cNvSpPr txBox="1">
              <a:spLocks noChangeArrowheads="1"/>
            </p:cNvSpPr>
            <p:nvPr/>
          </p:nvSpPr>
          <p:spPr bwMode="auto">
            <a:xfrm>
              <a:off x="5001" y="2178"/>
              <a:ext cx="274" cy="28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a:effectLst>
                    <a:outerShdw blurRad="38100" dist="38100" dir="2700000" algn="tl">
                      <a:srgbClr val="C0C0C0"/>
                    </a:outerShdw>
                  </a:effectLst>
                  <a:latin typeface="Times New Roman" panose="02020603050405020304" pitchFamily="18" charset="0"/>
                </a:rPr>
                <a:t>B</a:t>
              </a:r>
            </a:p>
          </p:txBody>
        </p:sp>
      </p:grpSp>
      <p:sp>
        <p:nvSpPr>
          <p:cNvPr id="118" name="Rectangle 59">
            <a:extLst>
              <a:ext uri="{FF2B5EF4-FFF2-40B4-BE49-F238E27FC236}">
                <a16:creationId xmlns:a16="http://schemas.microsoft.com/office/drawing/2014/main" id="{C77B9D38-8D12-8447-AC78-E697AB139EC1}"/>
              </a:ext>
            </a:extLst>
          </p:cNvPr>
          <p:cNvSpPr txBox="1">
            <a:spLocks noRot="1" noChangeArrowheads="1"/>
          </p:cNvSpPr>
          <p:nvPr/>
        </p:nvSpPr>
        <p:spPr>
          <a:xfrm>
            <a:off x="333981" y="4975375"/>
            <a:ext cx="8382000" cy="1549969"/>
          </a:xfrm>
          <a:prstGeom prst="rect">
            <a:avLst/>
          </a:prstGeom>
        </p:spPr>
        <p:txBody>
          <a:bodyPr/>
          <a:lst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a:lstStyle>
          <a:p>
            <a:r>
              <a:rPr lang="zh-CN" altLang="en-US" sz="2400" kern="0" dirty="0">
                <a:effectLst>
                  <a:outerShdw blurRad="38100" dist="38100" dir="2700000" algn="tl">
                    <a:srgbClr val="C0C0C0"/>
                  </a:outerShdw>
                </a:effectLst>
                <a:ea typeface="+mj-ea"/>
              </a:rPr>
              <a:t>第二层小球的球心对准第一层的 </a:t>
            </a:r>
            <a:r>
              <a:rPr lang="en-US" altLang="zh-CN" sz="2400" kern="0" dirty="0">
                <a:solidFill>
                  <a:srgbClr val="0000FF"/>
                </a:solidFill>
                <a:effectLst>
                  <a:outerShdw blurRad="38100" dist="38100" dir="2700000" algn="tl">
                    <a:srgbClr val="C0C0C0"/>
                  </a:outerShdw>
                </a:effectLst>
                <a:ea typeface="+mj-ea"/>
              </a:rPr>
              <a:t>1</a:t>
            </a:r>
            <a:r>
              <a:rPr lang="zh-CN" altLang="en-US" sz="2400" kern="0" dirty="0">
                <a:solidFill>
                  <a:srgbClr val="0000FF"/>
                </a:solidFill>
                <a:effectLst>
                  <a:outerShdw blurRad="38100" dist="38100" dir="2700000" algn="tl">
                    <a:srgbClr val="C0C0C0"/>
                  </a:outerShdw>
                </a:effectLst>
                <a:ea typeface="+mj-ea"/>
              </a:rPr>
              <a:t>、</a:t>
            </a:r>
            <a:r>
              <a:rPr lang="en-US" altLang="zh-CN" sz="2400" kern="0" dirty="0">
                <a:solidFill>
                  <a:srgbClr val="0000FF"/>
                </a:solidFill>
                <a:effectLst>
                  <a:outerShdw blurRad="38100" dist="38100" dir="2700000" algn="tl">
                    <a:srgbClr val="C0C0C0"/>
                  </a:outerShdw>
                </a:effectLst>
                <a:ea typeface="+mj-ea"/>
              </a:rPr>
              <a:t>3</a:t>
            </a:r>
            <a:r>
              <a:rPr lang="zh-CN" altLang="en-US" sz="2400" kern="0" dirty="0">
                <a:solidFill>
                  <a:srgbClr val="0000FF"/>
                </a:solidFill>
                <a:effectLst>
                  <a:outerShdw blurRad="38100" dist="38100" dir="2700000" algn="tl">
                    <a:srgbClr val="C0C0C0"/>
                  </a:outerShdw>
                </a:effectLst>
                <a:ea typeface="+mj-ea"/>
              </a:rPr>
              <a:t>、</a:t>
            </a:r>
            <a:r>
              <a:rPr lang="en-US" altLang="zh-CN" sz="2400" kern="0" dirty="0">
                <a:solidFill>
                  <a:srgbClr val="0000FF"/>
                </a:solidFill>
                <a:effectLst>
                  <a:outerShdw blurRad="38100" dist="38100" dir="2700000" algn="tl">
                    <a:srgbClr val="C0C0C0"/>
                  </a:outerShdw>
                </a:effectLst>
                <a:ea typeface="+mj-ea"/>
              </a:rPr>
              <a:t>5</a:t>
            </a:r>
            <a:r>
              <a:rPr lang="en-US" altLang="zh-CN" sz="2400" kern="0" dirty="0">
                <a:effectLst>
                  <a:outerShdw blurRad="38100" dist="38100" dir="2700000" algn="tl">
                    <a:srgbClr val="C0C0C0"/>
                  </a:outerShdw>
                </a:effectLst>
                <a:ea typeface="+mj-ea"/>
              </a:rPr>
              <a:t> </a:t>
            </a:r>
            <a:r>
              <a:rPr lang="zh-CN" altLang="en-US" sz="2400" kern="0" dirty="0">
                <a:effectLst>
                  <a:outerShdw blurRad="38100" dist="38100" dir="2700000" algn="tl">
                    <a:srgbClr val="C0C0C0"/>
                  </a:outerShdw>
                </a:effectLst>
                <a:ea typeface="+mj-ea"/>
              </a:rPr>
              <a:t>位（</a:t>
            </a:r>
            <a:r>
              <a:rPr lang="zh-CN" altLang="en-US" sz="2400" kern="0" dirty="0">
                <a:solidFill>
                  <a:srgbClr val="0000FF"/>
                </a:solidFill>
                <a:effectLst>
                  <a:outerShdw blurRad="38100" dist="38100" dir="2700000" algn="tl">
                    <a:srgbClr val="C0C0C0"/>
                  </a:outerShdw>
                </a:effectLst>
                <a:ea typeface="+mj-ea"/>
              </a:rPr>
              <a:t>▽</a:t>
            </a:r>
            <a:r>
              <a:rPr lang="zh-CN" altLang="en-US" sz="2400" kern="0" dirty="0">
                <a:effectLst>
                  <a:outerShdw blurRad="38100" dist="38100" dir="2700000" algn="tl">
                    <a:srgbClr val="C0C0C0"/>
                  </a:outerShdw>
                </a:effectLst>
                <a:ea typeface="+mj-ea"/>
              </a:rPr>
              <a:t>）或对准 </a:t>
            </a:r>
            <a:r>
              <a:rPr lang="en-US" altLang="zh-CN" sz="2400" kern="0" dirty="0">
                <a:solidFill>
                  <a:srgbClr val="0000FF"/>
                </a:solidFill>
                <a:effectLst>
                  <a:outerShdw blurRad="38100" dist="38100" dir="2700000" algn="tl">
                    <a:srgbClr val="C0C0C0"/>
                  </a:outerShdw>
                </a:effectLst>
                <a:ea typeface="+mj-ea"/>
              </a:rPr>
              <a:t>2</a:t>
            </a:r>
            <a:r>
              <a:rPr lang="zh-CN" altLang="en-US" sz="2400" kern="0" dirty="0">
                <a:solidFill>
                  <a:srgbClr val="0000FF"/>
                </a:solidFill>
                <a:effectLst>
                  <a:outerShdw blurRad="38100" dist="38100" dir="2700000" algn="tl">
                    <a:srgbClr val="C0C0C0"/>
                  </a:outerShdw>
                </a:effectLst>
                <a:ea typeface="+mj-ea"/>
              </a:rPr>
              <a:t>、</a:t>
            </a:r>
            <a:r>
              <a:rPr lang="en-US" altLang="zh-CN" sz="2400" kern="0" dirty="0">
                <a:solidFill>
                  <a:srgbClr val="0000FF"/>
                </a:solidFill>
                <a:effectLst>
                  <a:outerShdw blurRad="38100" dist="38100" dir="2700000" algn="tl">
                    <a:srgbClr val="C0C0C0"/>
                  </a:outerShdw>
                </a:effectLst>
                <a:ea typeface="+mj-ea"/>
              </a:rPr>
              <a:t>4</a:t>
            </a:r>
            <a:r>
              <a:rPr lang="zh-CN" altLang="en-US" sz="2400" kern="0" dirty="0">
                <a:solidFill>
                  <a:srgbClr val="0000FF"/>
                </a:solidFill>
                <a:effectLst>
                  <a:outerShdw blurRad="38100" dist="38100" dir="2700000" algn="tl">
                    <a:srgbClr val="C0C0C0"/>
                  </a:outerShdw>
                </a:effectLst>
                <a:ea typeface="+mj-ea"/>
              </a:rPr>
              <a:t>、</a:t>
            </a:r>
            <a:r>
              <a:rPr lang="en-US" altLang="zh-CN" sz="2400" kern="0" dirty="0">
                <a:solidFill>
                  <a:srgbClr val="0000FF"/>
                </a:solidFill>
                <a:effectLst>
                  <a:outerShdw blurRad="38100" dist="38100" dir="2700000" algn="tl">
                    <a:srgbClr val="C0C0C0"/>
                  </a:outerShdw>
                </a:effectLst>
                <a:ea typeface="+mj-ea"/>
              </a:rPr>
              <a:t>6</a:t>
            </a:r>
            <a:r>
              <a:rPr lang="en-US" altLang="zh-CN" sz="2400" kern="0" dirty="0">
                <a:effectLst>
                  <a:outerShdw blurRad="38100" dist="38100" dir="2700000" algn="tl">
                    <a:srgbClr val="C0C0C0"/>
                  </a:outerShdw>
                </a:effectLst>
                <a:ea typeface="+mj-ea"/>
              </a:rPr>
              <a:t> </a:t>
            </a:r>
            <a:r>
              <a:rPr lang="zh-CN" altLang="en-US" sz="2400" kern="0" dirty="0">
                <a:effectLst>
                  <a:outerShdw blurRad="38100" dist="38100" dir="2700000" algn="tl">
                    <a:srgbClr val="C0C0C0"/>
                  </a:outerShdw>
                </a:effectLst>
                <a:ea typeface="+mj-ea"/>
              </a:rPr>
              <a:t>位（</a:t>
            </a:r>
            <a:r>
              <a:rPr lang="zh-CN" altLang="en-US" sz="2400" kern="0" dirty="0">
                <a:solidFill>
                  <a:srgbClr val="0000FF"/>
                </a:solidFill>
                <a:effectLst>
                  <a:outerShdw blurRad="38100" dist="38100" dir="2700000" algn="tl">
                    <a:srgbClr val="C0C0C0"/>
                  </a:outerShdw>
                </a:effectLst>
                <a:ea typeface="+mj-ea"/>
              </a:rPr>
              <a:t>△</a:t>
            </a:r>
            <a:r>
              <a:rPr lang="zh-CN" altLang="en-US" sz="2400" kern="0" dirty="0">
                <a:effectLst>
                  <a:outerShdw blurRad="38100" dist="38100" dir="2700000" algn="tl">
                    <a:srgbClr val="C0C0C0"/>
                  </a:outerShdw>
                </a:effectLst>
                <a:ea typeface="+mj-ea"/>
              </a:rPr>
              <a:t>）。</a:t>
            </a:r>
          </a:p>
          <a:p>
            <a:r>
              <a:rPr lang="zh-CN" altLang="en-US" sz="2400" kern="0" dirty="0">
                <a:solidFill>
                  <a:srgbClr val="0000FF"/>
                </a:solidFill>
                <a:effectLst>
                  <a:outerShdw blurRad="38100" dist="38100" dir="2700000" algn="tl">
                    <a:srgbClr val="C0C0C0"/>
                  </a:outerShdw>
                </a:effectLst>
                <a:ea typeface="+mj-ea"/>
              </a:rPr>
              <a:t>关键是第三层</a:t>
            </a:r>
            <a:r>
              <a:rPr lang="zh-CN" altLang="en-US" sz="2400" kern="0" dirty="0">
                <a:effectLst>
                  <a:outerShdw blurRad="38100" dist="38100" dir="2700000" algn="tl">
                    <a:srgbClr val="C0C0C0"/>
                  </a:outerShdw>
                </a:effectLst>
                <a:ea typeface="+mj-ea"/>
              </a:rPr>
              <a:t>，对第一、二层来说，第三层可以有</a:t>
            </a:r>
            <a:r>
              <a:rPr lang="zh-CN" altLang="en-US" sz="2400" kern="0" dirty="0">
                <a:solidFill>
                  <a:srgbClr val="0000FF"/>
                </a:solidFill>
                <a:effectLst>
                  <a:outerShdw blurRad="38100" dist="38100" dir="2700000" algn="tl">
                    <a:srgbClr val="C0C0C0"/>
                  </a:outerShdw>
                </a:effectLst>
                <a:ea typeface="+mj-ea"/>
              </a:rPr>
              <a:t>两种</a:t>
            </a:r>
            <a:r>
              <a:rPr lang="zh-CN" altLang="en-US" sz="2400" kern="0" dirty="0">
                <a:effectLst>
                  <a:outerShdw blurRad="38100" dist="38100" dir="2700000" algn="tl">
                    <a:srgbClr val="C0C0C0"/>
                  </a:outerShdw>
                </a:effectLst>
                <a:ea typeface="+mj-ea"/>
              </a:rPr>
              <a:t>最紧密的堆积方式。</a:t>
            </a:r>
          </a:p>
        </p:txBody>
      </p:sp>
      <p:sp>
        <p:nvSpPr>
          <p:cNvPr id="119" name="Rectangle 60">
            <a:extLst>
              <a:ext uri="{FF2B5EF4-FFF2-40B4-BE49-F238E27FC236}">
                <a16:creationId xmlns:a16="http://schemas.microsoft.com/office/drawing/2014/main" id="{193121C4-6C31-6449-A3CB-0838277909DA}"/>
              </a:ext>
            </a:extLst>
          </p:cNvPr>
          <p:cNvSpPr>
            <a:spLocks noChangeArrowheads="1"/>
          </p:cNvSpPr>
          <p:nvPr/>
        </p:nvSpPr>
        <p:spPr bwMode="auto">
          <a:xfrm>
            <a:off x="7278980" y="1563615"/>
            <a:ext cx="1261885" cy="523220"/>
          </a:xfrm>
          <a:prstGeom prst="rect">
            <a:avLst/>
          </a:prstGeom>
          <a:noFill/>
          <a:ln w="9525">
            <a:noFill/>
            <a:miter lim="800000"/>
            <a:headEnd/>
            <a:tailEnd/>
          </a:ln>
          <a:effec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dirty="0">
                <a:effectLst>
                  <a:outerShdw blurRad="38100" dist="38100" dir="2700000" algn="tl">
                    <a:srgbClr val="C0C0C0"/>
                  </a:outerShdw>
                </a:effectLst>
                <a:latin typeface="+mj-ea"/>
                <a:ea typeface="+mj-ea"/>
              </a:rPr>
              <a:t>俯视图</a:t>
            </a:r>
          </a:p>
        </p:txBody>
      </p:sp>
    </p:spTree>
    <p:extLst>
      <p:ext uri="{BB962C8B-B14F-4D97-AF65-F5344CB8AC3E}">
        <p14:creationId xmlns:p14="http://schemas.microsoft.com/office/powerpoint/2010/main" val="24109564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8">
                                            <p:txEl>
                                              <p:pRg st="0" end="0"/>
                                            </p:txEl>
                                          </p:spTgt>
                                        </p:tgtEl>
                                        <p:attrNameLst>
                                          <p:attrName>style.visibility</p:attrName>
                                        </p:attrNameLst>
                                      </p:cBhvr>
                                      <p:to>
                                        <p:strVal val="visible"/>
                                      </p:to>
                                    </p:set>
                                    <p:animEffect transition="in" filter="blinds(horizontal)">
                                      <p:cBhvr>
                                        <p:cTn id="7" dur="500"/>
                                        <p:tgtEl>
                                          <p:spTgt spid="1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blinds(horizontal)">
                                      <p:cBhvr>
                                        <p:cTn id="12" dur="5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blinds(horizontal)">
                                      <p:cBhvr>
                                        <p:cTn id="17" dur="500"/>
                                        <p:tgtEl>
                                          <p:spTgt spid="9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1"/>
                                        </p:tgtEl>
                                        <p:attrNameLst>
                                          <p:attrName>style.visibility</p:attrName>
                                        </p:attrNameLst>
                                      </p:cBhvr>
                                      <p:to>
                                        <p:strVal val="visible"/>
                                      </p:to>
                                    </p:set>
                                    <p:animEffect transition="in" filter="blinds(horizontal)">
                                      <p:cBhvr>
                                        <p:cTn id="22" dur="500"/>
                                        <p:tgtEl>
                                          <p:spTgt spid="9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
                                        </p:tgtEl>
                                        <p:attrNameLst>
                                          <p:attrName>style.visibility</p:attrName>
                                        </p:attrNameLst>
                                      </p:cBhvr>
                                      <p:to>
                                        <p:strVal val="visible"/>
                                      </p:to>
                                    </p:set>
                                    <p:animEffect transition="in" filter="blinds(horizontal)">
                                      <p:cBhvr>
                                        <p:cTn id="27" dur="500"/>
                                        <p:tgtEl>
                                          <p:spTgt spid="9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13"/>
                                        </p:tgtEl>
                                        <p:attrNameLst>
                                          <p:attrName>style.visibility</p:attrName>
                                        </p:attrNameLst>
                                      </p:cBhvr>
                                      <p:to>
                                        <p:strVal val="visible"/>
                                      </p:to>
                                    </p:set>
                                    <p:animEffect transition="in" filter="blinds(horizontal)">
                                      <p:cBhvr>
                                        <p:cTn id="32" dur="500"/>
                                        <p:tgtEl>
                                          <p:spTgt spid="113"/>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19"/>
                                        </p:tgtEl>
                                        <p:attrNameLst>
                                          <p:attrName>style.visibility</p:attrName>
                                        </p:attrNameLst>
                                      </p:cBhvr>
                                      <p:to>
                                        <p:strVal val="visible"/>
                                      </p:to>
                                    </p:set>
                                    <p:animEffect transition="in" filter="blinds(horizontal)">
                                      <p:cBhvr>
                                        <p:cTn id="37" dur="500"/>
                                        <p:tgtEl>
                                          <p:spTgt spid="1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3"/>
                                        </p:tgtEl>
                                        <p:attrNameLst>
                                          <p:attrName>style.visibility</p:attrName>
                                        </p:attrNameLst>
                                      </p:cBhvr>
                                      <p:to>
                                        <p:strVal val="visible"/>
                                      </p:to>
                                    </p:set>
                                    <p:animEffect transition="in" filter="blinds(horizontal)">
                                      <p:cBhvr>
                                        <p:cTn id="42" dur="500"/>
                                        <p:tgtEl>
                                          <p:spTgt spid="93"/>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05"/>
                                        </p:tgtEl>
                                        <p:attrNameLst>
                                          <p:attrName>style.visibility</p:attrName>
                                        </p:attrNameLst>
                                      </p:cBhvr>
                                      <p:to>
                                        <p:strVal val="visible"/>
                                      </p:to>
                                    </p:set>
                                    <p:animEffect transition="in" filter="blinds(horizontal)">
                                      <p:cBhvr>
                                        <p:cTn id="47" dur="500"/>
                                        <p:tgtEl>
                                          <p:spTgt spid="105"/>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18">
                                            <p:txEl>
                                              <p:pRg st="1" end="1"/>
                                            </p:txEl>
                                          </p:spTgt>
                                        </p:tgtEl>
                                        <p:attrNameLst>
                                          <p:attrName>style.visibility</p:attrName>
                                        </p:attrNameLst>
                                      </p:cBhvr>
                                      <p:to>
                                        <p:strVal val="visible"/>
                                      </p:to>
                                    </p:set>
                                    <p:animEffect transition="in" filter="blinds(horizontal)">
                                      <p:cBhvr>
                                        <p:cTn id="52" dur="500"/>
                                        <p:tgtEl>
                                          <p:spTgt spid="1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 grpId="0" animBg="1"/>
      <p:bldP spid="91" grpId="0" animBg="1"/>
      <p:bldP spid="92" grpId="0" animBg="1"/>
      <p:bldP spid="118" grpId="0" build="p"/>
      <p:bldP spid="1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ext Box 2">
            <a:extLst>
              <a:ext uri="{FF2B5EF4-FFF2-40B4-BE49-F238E27FC236}">
                <a16:creationId xmlns:a16="http://schemas.microsoft.com/office/drawing/2014/main" id="{77079E9A-3E82-8942-9886-B326FE599353}"/>
              </a:ext>
            </a:extLst>
          </p:cNvPr>
          <p:cNvSpPr txBox="1">
            <a:spLocks noChangeArrowheads="1"/>
          </p:cNvSpPr>
          <p:nvPr/>
        </p:nvSpPr>
        <p:spPr bwMode="auto">
          <a:xfrm>
            <a:off x="5364163" y="590550"/>
            <a:ext cx="28829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400">
                <a:latin typeface="Times New Roman" panose="02020603050405020304" pitchFamily="18" charset="0"/>
              </a:rPr>
              <a:t>  </a:t>
            </a:r>
            <a:r>
              <a:rPr kumimoji="1" lang="zh-CN" altLang="en-US" sz="2400">
                <a:solidFill>
                  <a:srgbClr val="0000FF"/>
                </a:solidFill>
                <a:latin typeface="Times New Roman" panose="02020603050405020304" pitchFamily="18" charset="0"/>
              </a:rPr>
              <a:t>下图是此种六方</a:t>
            </a:r>
          </a:p>
          <a:p>
            <a:pPr eaLnBrk="0" hangingPunct="0"/>
            <a:r>
              <a:rPr kumimoji="1" lang="zh-CN" altLang="en-US" sz="2400">
                <a:solidFill>
                  <a:srgbClr val="0000FF"/>
                </a:solidFill>
                <a:latin typeface="Times New Roman" panose="02020603050405020304" pitchFamily="18" charset="0"/>
              </a:rPr>
              <a:t>紧密堆积的前视图</a:t>
            </a:r>
          </a:p>
        </p:txBody>
      </p:sp>
      <p:sp>
        <p:nvSpPr>
          <p:cNvPr id="76838" name="Rectangle 38">
            <a:extLst>
              <a:ext uri="{FF2B5EF4-FFF2-40B4-BE49-F238E27FC236}">
                <a16:creationId xmlns:a16="http://schemas.microsoft.com/office/drawing/2014/main" id="{F2B79BD4-3BF4-EB43-95EC-26886DF7B5A5}"/>
              </a:ext>
            </a:extLst>
          </p:cNvPr>
          <p:cNvSpPr>
            <a:spLocks noChangeArrowheads="1"/>
          </p:cNvSpPr>
          <p:nvPr/>
        </p:nvSpPr>
        <p:spPr bwMode="auto">
          <a:xfrm>
            <a:off x="95250" y="341313"/>
            <a:ext cx="5256213"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30000"/>
              </a:lnSpc>
            </a:pPr>
            <a:r>
              <a:rPr kumimoji="1" lang="en-US" altLang="zh-CN" sz="2400">
                <a:latin typeface="Times New Roman" panose="02020603050405020304" pitchFamily="18" charset="0"/>
              </a:rPr>
              <a:t>        </a:t>
            </a:r>
            <a:r>
              <a:rPr kumimoji="1" lang="zh-CN" altLang="en-US" sz="2400">
                <a:solidFill>
                  <a:srgbClr val="0000FF"/>
                </a:solidFill>
                <a:latin typeface="Times New Roman" panose="02020603050405020304" pitchFamily="18" charset="0"/>
                <a:ea typeface="楷体_GB2312" pitchFamily="49" charset="-122"/>
              </a:rPr>
              <a:t>第一种是将球对准第一层的球。</a:t>
            </a:r>
          </a:p>
        </p:txBody>
      </p:sp>
      <p:sp>
        <p:nvSpPr>
          <p:cNvPr id="80960" name="Rectangle 64">
            <a:extLst>
              <a:ext uri="{FF2B5EF4-FFF2-40B4-BE49-F238E27FC236}">
                <a16:creationId xmlns:a16="http://schemas.microsoft.com/office/drawing/2014/main" id="{54F6EDE6-F613-1F40-8D1D-E606498977C1}"/>
              </a:ext>
            </a:extLst>
          </p:cNvPr>
          <p:cNvSpPr>
            <a:spLocks noChangeArrowheads="1"/>
          </p:cNvSpPr>
          <p:nvPr/>
        </p:nvSpPr>
        <p:spPr bwMode="auto">
          <a:xfrm>
            <a:off x="107950" y="4433888"/>
            <a:ext cx="4464050"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a:latin typeface="Times New Roman" panose="02020603050405020304" pitchFamily="18" charset="0"/>
              </a:rPr>
              <a:t>        </a:t>
            </a:r>
            <a:r>
              <a:rPr kumimoji="1" lang="zh-CN" altLang="en-US" sz="2400">
                <a:solidFill>
                  <a:srgbClr val="0000FF"/>
                </a:solidFill>
                <a:latin typeface="楷体_GB2312" pitchFamily="49" charset="-122"/>
                <a:ea typeface="楷体_GB2312" pitchFamily="49" charset="-122"/>
              </a:rPr>
              <a:t>于是每两层形成一个周期，即  </a:t>
            </a:r>
            <a:r>
              <a:rPr kumimoji="1" lang="en-US" altLang="zh-CN" sz="2400">
                <a:solidFill>
                  <a:srgbClr val="0000FF"/>
                </a:solidFill>
                <a:latin typeface="楷体_GB2312" pitchFamily="49" charset="-122"/>
                <a:ea typeface="楷体_GB2312" pitchFamily="49" charset="-122"/>
              </a:rPr>
              <a:t>AB  AB  </a:t>
            </a:r>
            <a:r>
              <a:rPr kumimoji="1" lang="zh-CN" altLang="zh-CN" sz="2400">
                <a:solidFill>
                  <a:srgbClr val="0000FF"/>
                </a:solidFill>
                <a:latin typeface="楷体_GB2312" pitchFamily="49" charset="-122"/>
                <a:ea typeface="楷体_GB2312" pitchFamily="49" charset="-122"/>
              </a:rPr>
              <a:t>堆积方式，形成</a:t>
            </a:r>
            <a:r>
              <a:rPr kumimoji="1" lang="zh-CN" altLang="zh-CN" sz="2400">
                <a:solidFill>
                  <a:srgbClr val="FF0000"/>
                </a:solidFill>
                <a:latin typeface="楷体_GB2312" pitchFamily="49" charset="-122"/>
                <a:ea typeface="楷体_GB2312" pitchFamily="49" charset="-122"/>
              </a:rPr>
              <a:t>六方紧密堆积</a:t>
            </a:r>
            <a:r>
              <a:rPr kumimoji="1" lang="en-US" altLang="zh-CN" sz="2400">
                <a:solidFill>
                  <a:srgbClr val="FF0000"/>
                </a:solidFill>
                <a:latin typeface="楷体_GB2312" pitchFamily="49" charset="-122"/>
                <a:ea typeface="楷体_GB2312" pitchFamily="49" charset="-122"/>
              </a:rPr>
              <a:t>(</a:t>
            </a:r>
            <a:r>
              <a:rPr kumimoji="1" lang="en-US" altLang="zh-CN">
                <a:solidFill>
                  <a:srgbClr val="FF0000"/>
                </a:solidFill>
                <a:ea typeface="楷体_GB2312" pitchFamily="49" charset="-122"/>
              </a:rPr>
              <a:t>A</a:t>
            </a:r>
            <a:r>
              <a:rPr kumimoji="1" lang="en-US" altLang="zh-CN" baseline="-25000">
                <a:solidFill>
                  <a:srgbClr val="FF0000"/>
                </a:solidFill>
                <a:ea typeface="楷体_GB2312" pitchFamily="49" charset="-122"/>
              </a:rPr>
              <a:t>3</a:t>
            </a:r>
            <a:r>
              <a:rPr kumimoji="1" lang="zh-CN" altLang="en-US" sz="2400">
                <a:solidFill>
                  <a:srgbClr val="FF0000"/>
                </a:solidFill>
                <a:latin typeface="楷体_GB2312" pitchFamily="49" charset="-122"/>
                <a:ea typeface="楷体_GB2312" pitchFamily="49" charset="-122"/>
              </a:rPr>
              <a:t>型）</a:t>
            </a:r>
            <a:r>
              <a:rPr kumimoji="1" lang="zh-CN" altLang="en-US" sz="2400">
                <a:solidFill>
                  <a:srgbClr val="0000FF"/>
                </a:solidFill>
                <a:latin typeface="楷体_GB2312" pitchFamily="49" charset="-122"/>
                <a:ea typeface="楷体_GB2312" pitchFamily="49" charset="-122"/>
              </a:rPr>
              <a:t>。        </a:t>
            </a:r>
          </a:p>
        </p:txBody>
      </p:sp>
      <p:sp>
        <p:nvSpPr>
          <p:cNvPr id="80961" name="Rectangle 65">
            <a:extLst>
              <a:ext uri="{FF2B5EF4-FFF2-40B4-BE49-F238E27FC236}">
                <a16:creationId xmlns:a16="http://schemas.microsoft.com/office/drawing/2014/main" id="{CB9AAA36-1F5B-504A-8195-470AD949E693}"/>
              </a:ext>
            </a:extLst>
          </p:cNvPr>
          <p:cNvSpPr>
            <a:spLocks noChangeArrowheads="1"/>
          </p:cNvSpPr>
          <p:nvPr/>
        </p:nvSpPr>
        <p:spPr bwMode="auto">
          <a:xfrm>
            <a:off x="107950" y="6030913"/>
            <a:ext cx="6165850" cy="56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a:latin typeface="Times New Roman" panose="02020603050405020304" pitchFamily="18" charset="0"/>
              </a:rPr>
              <a:t>        </a:t>
            </a:r>
            <a:r>
              <a:rPr kumimoji="1" lang="zh-CN" altLang="zh-CN" sz="2400">
                <a:solidFill>
                  <a:srgbClr val="0000FF"/>
                </a:solidFill>
                <a:latin typeface="楷体_GB2312" pitchFamily="49" charset="-122"/>
                <a:ea typeface="楷体_GB2312" pitchFamily="49" charset="-122"/>
              </a:rPr>
              <a:t>配位数 12 </a:t>
            </a:r>
            <a:r>
              <a:rPr kumimoji="1" lang="zh-CN" altLang="en-US" sz="2400">
                <a:solidFill>
                  <a:srgbClr val="0000FF"/>
                </a:solidFill>
                <a:latin typeface="楷体_GB2312" pitchFamily="49" charset="-122"/>
                <a:ea typeface="楷体_GB2312" pitchFamily="49" charset="-122"/>
              </a:rPr>
              <a:t>。</a:t>
            </a:r>
            <a:r>
              <a:rPr kumimoji="1" lang="zh-CN" altLang="zh-CN" sz="2400">
                <a:solidFill>
                  <a:srgbClr val="0000FF"/>
                </a:solidFill>
                <a:latin typeface="楷体_GB2312" pitchFamily="49" charset="-122"/>
                <a:ea typeface="楷体_GB2312" pitchFamily="49" charset="-122"/>
              </a:rPr>
              <a:t> ( </a:t>
            </a:r>
            <a:r>
              <a:rPr kumimoji="1" lang="zh-CN" altLang="zh-CN" sz="2400">
                <a:solidFill>
                  <a:srgbClr val="FF0000"/>
                </a:solidFill>
                <a:latin typeface="楷体_GB2312" pitchFamily="49" charset="-122"/>
                <a:ea typeface="楷体_GB2312" pitchFamily="49" charset="-122"/>
              </a:rPr>
              <a:t>同层 6</a:t>
            </a:r>
            <a:r>
              <a:rPr kumimoji="1" lang="zh-CN" altLang="en-US" sz="2400">
                <a:solidFill>
                  <a:srgbClr val="FF0000"/>
                </a:solidFill>
                <a:latin typeface="楷体_GB2312" pitchFamily="49" charset="-122"/>
                <a:ea typeface="楷体_GB2312" pitchFamily="49" charset="-122"/>
              </a:rPr>
              <a:t>，</a:t>
            </a:r>
            <a:r>
              <a:rPr kumimoji="1" lang="zh-CN" altLang="zh-CN" sz="2400">
                <a:solidFill>
                  <a:srgbClr val="FF0000"/>
                </a:solidFill>
                <a:latin typeface="楷体_GB2312" pitchFamily="49" charset="-122"/>
                <a:ea typeface="楷体_GB2312" pitchFamily="49" charset="-122"/>
              </a:rPr>
              <a:t>上下层各 3</a:t>
            </a:r>
            <a:r>
              <a:rPr kumimoji="1" lang="en-US" altLang="zh-CN" sz="2400">
                <a:solidFill>
                  <a:srgbClr val="0000FF"/>
                </a:solidFill>
                <a:latin typeface="楷体_GB2312" pitchFamily="49" charset="-122"/>
                <a:ea typeface="楷体_GB2312" pitchFamily="49" charset="-122"/>
              </a:rPr>
              <a:t> </a:t>
            </a:r>
            <a:r>
              <a:rPr kumimoji="1" lang="zh-CN" altLang="zh-CN" sz="2400">
                <a:solidFill>
                  <a:srgbClr val="0000FF"/>
                </a:solidFill>
                <a:latin typeface="楷体_GB2312" pitchFamily="49" charset="-122"/>
                <a:ea typeface="楷体_GB2312" pitchFamily="49" charset="-122"/>
              </a:rPr>
              <a:t>)</a:t>
            </a:r>
            <a:endParaRPr kumimoji="1" lang="en-US" altLang="zh-CN" sz="2400">
              <a:solidFill>
                <a:srgbClr val="0000FF"/>
              </a:solidFill>
              <a:latin typeface="楷体_GB2312" pitchFamily="49" charset="-122"/>
              <a:ea typeface="楷体_GB2312" pitchFamily="49" charset="-122"/>
            </a:endParaRPr>
          </a:p>
        </p:txBody>
      </p:sp>
      <p:grpSp>
        <p:nvGrpSpPr>
          <p:cNvPr id="66" name="Group 39">
            <a:extLst>
              <a:ext uri="{FF2B5EF4-FFF2-40B4-BE49-F238E27FC236}">
                <a16:creationId xmlns:a16="http://schemas.microsoft.com/office/drawing/2014/main" id="{5AC2D6EE-8807-1746-BF4F-1332B79CE8BC}"/>
              </a:ext>
            </a:extLst>
          </p:cNvPr>
          <p:cNvGrpSpPr>
            <a:grpSpLocks/>
          </p:cNvGrpSpPr>
          <p:nvPr/>
        </p:nvGrpSpPr>
        <p:grpSpPr bwMode="auto">
          <a:xfrm>
            <a:off x="745384" y="1306512"/>
            <a:ext cx="3068638" cy="2720975"/>
            <a:chOff x="2243" y="2222"/>
            <a:chExt cx="1933" cy="1714"/>
          </a:xfrm>
        </p:grpSpPr>
        <p:grpSp>
          <p:nvGrpSpPr>
            <p:cNvPr id="67" name="Group 40">
              <a:extLst>
                <a:ext uri="{FF2B5EF4-FFF2-40B4-BE49-F238E27FC236}">
                  <a16:creationId xmlns:a16="http://schemas.microsoft.com/office/drawing/2014/main" id="{C898FB7A-E582-CC49-9D35-AE50125EAEF5}"/>
                </a:ext>
              </a:extLst>
            </p:cNvPr>
            <p:cNvGrpSpPr>
              <a:grpSpLocks/>
            </p:cNvGrpSpPr>
            <p:nvPr/>
          </p:nvGrpSpPr>
          <p:grpSpPr bwMode="auto">
            <a:xfrm>
              <a:off x="2243" y="2222"/>
              <a:ext cx="1933" cy="1714"/>
              <a:chOff x="583" y="1845"/>
              <a:chExt cx="1406" cy="1296"/>
            </a:xfrm>
          </p:grpSpPr>
          <p:sp>
            <p:nvSpPr>
              <p:cNvPr id="74" name="Oval 41">
                <a:extLst>
                  <a:ext uri="{FF2B5EF4-FFF2-40B4-BE49-F238E27FC236}">
                    <a16:creationId xmlns:a16="http://schemas.microsoft.com/office/drawing/2014/main" id="{D6733A57-C0E6-6845-97E3-7A9FACA3CFE7}"/>
                  </a:ext>
                </a:extLst>
              </p:cNvPr>
              <p:cNvSpPr>
                <a:spLocks noChangeArrowheads="1"/>
              </p:cNvSpPr>
              <p:nvPr/>
            </p:nvSpPr>
            <p:spPr bwMode="auto">
              <a:xfrm>
                <a:off x="80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Oval 42">
                <a:extLst>
                  <a:ext uri="{FF2B5EF4-FFF2-40B4-BE49-F238E27FC236}">
                    <a16:creationId xmlns:a16="http://schemas.microsoft.com/office/drawing/2014/main" id="{24FEC555-C1B1-D547-91A3-8ED25946078F}"/>
                  </a:ext>
                </a:extLst>
              </p:cNvPr>
              <p:cNvSpPr>
                <a:spLocks noChangeArrowheads="1"/>
              </p:cNvSpPr>
              <p:nvPr/>
            </p:nvSpPr>
            <p:spPr bwMode="auto">
              <a:xfrm>
                <a:off x="126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Oval 43">
                <a:extLst>
                  <a:ext uri="{FF2B5EF4-FFF2-40B4-BE49-F238E27FC236}">
                    <a16:creationId xmlns:a16="http://schemas.microsoft.com/office/drawing/2014/main" id="{EB3E13AC-14FB-D248-BC14-50C939ED8574}"/>
                  </a:ext>
                </a:extLst>
              </p:cNvPr>
              <p:cNvSpPr>
                <a:spLocks noChangeArrowheads="1"/>
              </p:cNvSpPr>
              <p:nvPr/>
            </p:nvSpPr>
            <p:spPr bwMode="auto">
              <a:xfrm>
                <a:off x="58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7" name="Oval 44">
                <a:extLst>
                  <a:ext uri="{FF2B5EF4-FFF2-40B4-BE49-F238E27FC236}">
                    <a16:creationId xmlns:a16="http://schemas.microsoft.com/office/drawing/2014/main" id="{901D04FA-5E01-C849-9B80-CE7616A0C538}"/>
                  </a:ext>
                </a:extLst>
              </p:cNvPr>
              <p:cNvSpPr>
                <a:spLocks noChangeArrowheads="1"/>
              </p:cNvSpPr>
              <p:nvPr/>
            </p:nvSpPr>
            <p:spPr bwMode="auto">
              <a:xfrm>
                <a:off x="1509"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8" name="Oval 45">
                <a:extLst>
                  <a:ext uri="{FF2B5EF4-FFF2-40B4-BE49-F238E27FC236}">
                    <a16:creationId xmlns:a16="http://schemas.microsoft.com/office/drawing/2014/main" id="{6791F97A-4DA0-7A46-B78D-60DF939B6F9C}"/>
                  </a:ext>
                </a:extLst>
              </p:cNvPr>
              <p:cNvSpPr>
                <a:spLocks noChangeArrowheads="1"/>
              </p:cNvSpPr>
              <p:nvPr/>
            </p:nvSpPr>
            <p:spPr bwMode="auto">
              <a:xfrm>
                <a:off x="104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9" name="Oval 46">
                <a:extLst>
                  <a:ext uri="{FF2B5EF4-FFF2-40B4-BE49-F238E27FC236}">
                    <a16:creationId xmlns:a16="http://schemas.microsoft.com/office/drawing/2014/main" id="{67FED5A4-E3A3-0E45-B43F-AD2F9472A6E0}"/>
                  </a:ext>
                </a:extLst>
              </p:cNvPr>
              <p:cNvSpPr>
                <a:spLocks noChangeArrowheads="1"/>
              </p:cNvSpPr>
              <p:nvPr/>
            </p:nvSpPr>
            <p:spPr bwMode="auto">
              <a:xfrm>
                <a:off x="81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0" name="Oval 47">
                <a:extLst>
                  <a:ext uri="{FF2B5EF4-FFF2-40B4-BE49-F238E27FC236}">
                    <a16:creationId xmlns:a16="http://schemas.microsoft.com/office/drawing/2014/main" id="{F525B06B-852B-7D49-B1DF-478907E7E397}"/>
                  </a:ext>
                </a:extLst>
              </p:cNvPr>
              <p:cNvSpPr>
                <a:spLocks noChangeArrowheads="1"/>
              </p:cNvSpPr>
              <p:nvPr/>
            </p:nvSpPr>
            <p:spPr bwMode="auto">
              <a:xfrm>
                <a:off x="127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8" name="Text Box 48">
              <a:extLst>
                <a:ext uri="{FF2B5EF4-FFF2-40B4-BE49-F238E27FC236}">
                  <a16:creationId xmlns:a16="http://schemas.microsoft.com/office/drawing/2014/main" id="{40817FE9-BDB9-B54A-BF06-669337295A22}"/>
                </a:ext>
              </a:extLst>
            </p:cNvPr>
            <p:cNvSpPr txBox="1">
              <a:spLocks noChangeArrowheads="1"/>
            </p:cNvSpPr>
            <p:nvPr/>
          </p:nvSpPr>
          <p:spPr bwMode="auto">
            <a:xfrm>
              <a:off x="2785" y="2750"/>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FF0000"/>
                  </a:solidFill>
                  <a:latin typeface="Times New Roman" panose="02020603050405020304" pitchFamily="18" charset="0"/>
                </a:rPr>
                <a:t>1</a:t>
              </a:r>
            </a:p>
          </p:txBody>
        </p:sp>
        <p:sp>
          <p:nvSpPr>
            <p:cNvPr id="69" name="Text Box 49">
              <a:extLst>
                <a:ext uri="{FF2B5EF4-FFF2-40B4-BE49-F238E27FC236}">
                  <a16:creationId xmlns:a16="http://schemas.microsoft.com/office/drawing/2014/main" id="{43D0F8C3-22F1-4C48-8B86-4D955EC608BF}"/>
                </a:ext>
              </a:extLst>
            </p:cNvPr>
            <p:cNvSpPr txBox="1">
              <a:spLocks noChangeArrowheads="1"/>
            </p:cNvSpPr>
            <p:nvPr/>
          </p:nvSpPr>
          <p:spPr bwMode="auto">
            <a:xfrm>
              <a:off x="3093" y="2558"/>
              <a:ext cx="1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2</a:t>
              </a:r>
            </a:p>
          </p:txBody>
        </p:sp>
        <p:sp>
          <p:nvSpPr>
            <p:cNvPr id="70" name="Text Box 50">
              <a:extLst>
                <a:ext uri="{FF2B5EF4-FFF2-40B4-BE49-F238E27FC236}">
                  <a16:creationId xmlns:a16="http://schemas.microsoft.com/office/drawing/2014/main" id="{F7963D0A-2AE5-0246-8005-1D71487D977F}"/>
                </a:ext>
              </a:extLst>
            </p:cNvPr>
            <p:cNvSpPr txBox="1">
              <a:spLocks noChangeArrowheads="1"/>
            </p:cNvSpPr>
            <p:nvPr/>
          </p:nvSpPr>
          <p:spPr bwMode="auto">
            <a:xfrm>
              <a:off x="3422" y="2763"/>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3</a:t>
              </a:r>
            </a:p>
          </p:txBody>
        </p:sp>
        <p:sp>
          <p:nvSpPr>
            <p:cNvPr id="71" name="Text Box 51">
              <a:extLst>
                <a:ext uri="{FF2B5EF4-FFF2-40B4-BE49-F238E27FC236}">
                  <a16:creationId xmlns:a16="http://schemas.microsoft.com/office/drawing/2014/main" id="{CA300FD1-F9E4-874D-9AC4-2FA9CA2F6C25}"/>
                </a:ext>
              </a:extLst>
            </p:cNvPr>
            <p:cNvSpPr txBox="1">
              <a:spLocks noChangeArrowheads="1"/>
            </p:cNvSpPr>
            <p:nvPr/>
          </p:nvSpPr>
          <p:spPr bwMode="auto">
            <a:xfrm>
              <a:off x="3402" y="3107"/>
              <a:ext cx="1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4</a:t>
              </a:r>
            </a:p>
          </p:txBody>
        </p:sp>
        <p:sp>
          <p:nvSpPr>
            <p:cNvPr id="72" name="Text Box 52">
              <a:extLst>
                <a:ext uri="{FF2B5EF4-FFF2-40B4-BE49-F238E27FC236}">
                  <a16:creationId xmlns:a16="http://schemas.microsoft.com/office/drawing/2014/main" id="{7665BE4D-8857-3347-B1A7-82CB2DFA4337}"/>
                </a:ext>
              </a:extLst>
            </p:cNvPr>
            <p:cNvSpPr txBox="1">
              <a:spLocks noChangeArrowheads="1"/>
            </p:cNvSpPr>
            <p:nvPr/>
          </p:nvSpPr>
          <p:spPr bwMode="auto">
            <a:xfrm>
              <a:off x="3107" y="3312"/>
              <a:ext cx="1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5</a:t>
              </a:r>
            </a:p>
          </p:txBody>
        </p:sp>
        <p:sp>
          <p:nvSpPr>
            <p:cNvPr id="73" name="Text Box 53">
              <a:extLst>
                <a:ext uri="{FF2B5EF4-FFF2-40B4-BE49-F238E27FC236}">
                  <a16:creationId xmlns:a16="http://schemas.microsoft.com/office/drawing/2014/main" id="{C3033172-28B8-5A42-9ECE-17B240AEE8DA}"/>
                </a:ext>
              </a:extLst>
            </p:cNvPr>
            <p:cNvSpPr txBox="1">
              <a:spLocks noChangeArrowheads="1"/>
            </p:cNvSpPr>
            <p:nvPr/>
          </p:nvSpPr>
          <p:spPr bwMode="auto">
            <a:xfrm>
              <a:off x="2778" y="3113"/>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6</a:t>
              </a:r>
            </a:p>
          </p:txBody>
        </p:sp>
      </p:grpSp>
      <p:grpSp>
        <p:nvGrpSpPr>
          <p:cNvPr id="81" name="Group 54">
            <a:extLst>
              <a:ext uri="{FF2B5EF4-FFF2-40B4-BE49-F238E27FC236}">
                <a16:creationId xmlns:a16="http://schemas.microsoft.com/office/drawing/2014/main" id="{D7F86483-4340-6D40-B156-05B3B3206AD4}"/>
              </a:ext>
            </a:extLst>
          </p:cNvPr>
          <p:cNvGrpSpPr>
            <a:grpSpLocks/>
          </p:cNvGrpSpPr>
          <p:nvPr/>
        </p:nvGrpSpPr>
        <p:grpSpPr bwMode="auto">
          <a:xfrm>
            <a:off x="1200997" y="1789112"/>
            <a:ext cx="2089150" cy="1874838"/>
            <a:chOff x="815" y="2416"/>
            <a:chExt cx="1316" cy="1181"/>
          </a:xfrm>
        </p:grpSpPr>
        <p:sp>
          <p:nvSpPr>
            <p:cNvPr id="82" name="Oval 55">
              <a:extLst>
                <a:ext uri="{FF2B5EF4-FFF2-40B4-BE49-F238E27FC236}">
                  <a16:creationId xmlns:a16="http://schemas.microsoft.com/office/drawing/2014/main" id="{8F01EFFF-E306-9C46-9AE6-E2CEE569C0E0}"/>
                </a:ext>
              </a:extLst>
            </p:cNvPr>
            <p:cNvSpPr>
              <a:spLocks noChangeArrowheads="1"/>
            </p:cNvSpPr>
            <p:nvPr/>
          </p:nvSpPr>
          <p:spPr bwMode="auto">
            <a:xfrm>
              <a:off x="815" y="2430"/>
              <a:ext cx="660" cy="634"/>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3" name="Oval 56">
              <a:extLst>
                <a:ext uri="{FF2B5EF4-FFF2-40B4-BE49-F238E27FC236}">
                  <a16:creationId xmlns:a16="http://schemas.microsoft.com/office/drawing/2014/main" id="{81618009-24A9-C148-A39C-E47562CE1EF3}"/>
                </a:ext>
              </a:extLst>
            </p:cNvPr>
            <p:cNvSpPr>
              <a:spLocks noChangeArrowheads="1"/>
            </p:cNvSpPr>
            <p:nvPr/>
          </p:nvSpPr>
          <p:spPr bwMode="auto">
            <a:xfrm>
              <a:off x="1471" y="2416"/>
              <a:ext cx="660" cy="634"/>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4" name="Oval 57">
              <a:extLst>
                <a:ext uri="{FF2B5EF4-FFF2-40B4-BE49-F238E27FC236}">
                  <a16:creationId xmlns:a16="http://schemas.microsoft.com/office/drawing/2014/main" id="{39DA7AED-0327-7C45-A51C-54DE08AF2A56}"/>
                </a:ext>
              </a:extLst>
            </p:cNvPr>
            <p:cNvSpPr>
              <a:spLocks noChangeArrowheads="1"/>
            </p:cNvSpPr>
            <p:nvPr/>
          </p:nvSpPr>
          <p:spPr bwMode="auto">
            <a:xfrm>
              <a:off x="1159" y="2962"/>
              <a:ext cx="660" cy="635"/>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85" name="Oval 58">
            <a:extLst>
              <a:ext uri="{FF2B5EF4-FFF2-40B4-BE49-F238E27FC236}">
                <a16:creationId xmlns:a16="http://schemas.microsoft.com/office/drawing/2014/main" id="{B80E5857-B670-3840-91F8-24F7F5EC6F78}"/>
              </a:ext>
            </a:extLst>
          </p:cNvPr>
          <p:cNvSpPr>
            <a:spLocks noChangeArrowheads="1"/>
          </p:cNvSpPr>
          <p:nvPr/>
        </p:nvSpPr>
        <p:spPr bwMode="auto">
          <a:xfrm>
            <a:off x="1232747" y="1295400"/>
            <a:ext cx="1047750" cy="1008062"/>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6" name="Oval 59">
            <a:extLst>
              <a:ext uri="{FF2B5EF4-FFF2-40B4-BE49-F238E27FC236}">
                <a16:creationId xmlns:a16="http://schemas.microsoft.com/office/drawing/2014/main" id="{5559D2DE-FFA9-8242-8DBF-37E30BA651AB}"/>
              </a:ext>
            </a:extLst>
          </p:cNvPr>
          <p:cNvSpPr>
            <a:spLocks noChangeArrowheads="1"/>
          </p:cNvSpPr>
          <p:nvPr/>
        </p:nvSpPr>
        <p:spPr bwMode="auto">
          <a:xfrm>
            <a:off x="2237634" y="1295400"/>
            <a:ext cx="1047750" cy="1008062"/>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7" name="Oval 60">
            <a:extLst>
              <a:ext uri="{FF2B5EF4-FFF2-40B4-BE49-F238E27FC236}">
                <a16:creationId xmlns:a16="http://schemas.microsoft.com/office/drawing/2014/main" id="{41959D00-C132-6A41-ABEF-A97F6F7BC98B}"/>
              </a:ext>
            </a:extLst>
          </p:cNvPr>
          <p:cNvSpPr>
            <a:spLocks noChangeArrowheads="1"/>
          </p:cNvSpPr>
          <p:nvPr/>
        </p:nvSpPr>
        <p:spPr bwMode="auto">
          <a:xfrm>
            <a:off x="753322" y="2159000"/>
            <a:ext cx="1047750" cy="1006475"/>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8" name="Oval 61">
            <a:extLst>
              <a:ext uri="{FF2B5EF4-FFF2-40B4-BE49-F238E27FC236}">
                <a16:creationId xmlns:a16="http://schemas.microsoft.com/office/drawing/2014/main" id="{67ECEFBE-61B6-D049-A297-BDE11184B291}"/>
              </a:ext>
            </a:extLst>
          </p:cNvPr>
          <p:cNvSpPr>
            <a:spLocks noChangeArrowheads="1"/>
          </p:cNvSpPr>
          <p:nvPr/>
        </p:nvSpPr>
        <p:spPr bwMode="auto">
          <a:xfrm>
            <a:off x="2774209" y="2159000"/>
            <a:ext cx="1047750" cy="1006475"/>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9" name="Oval 62">
            <a:extLst>
              <a:ext uri="{FF2B5EF4-FFF2-40B4-BE49-F238E27FC236}">
                <a16:creationId xmlns:a16="http://schemas.microsoft.com/office/drawing/2014/main" id="{6D4DFF39-5413-A34F-80FF-9401A1DC48B2}"/>
              </a:ext>
            </a:extLst>
          </p:cNvPr>
          <p:cNvSpPr>
            <a:spLocks noChangeArrowheads="1"/>
          </p:cNvSpPr>
          <p:nvPr/>
        </p:nvSpPr>
        <p:spPr bwMode="auto">
          <a:xfrm>
            <a:off x="1756622" y="2159000"/>
            <a:ext cx="1047750" cy="1006475"/>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90" name="Oval 63">
            <a:extLst>
              <a:ext uri="{FF2B5EF4-FFF2-40B4-BE49-F238E27FC236}">
                <a16:creationId xmlns:a16="http://schemas.microsoft.com/office/drawing/2014/main" id="{6F8B38D9-62C7-2E48-A07D-A3AAA1F149E8}"/>
              </a:ext>
            </a:extLst>
          </p:cNvPr>
          <p:cNvSpPr>
            <a:spLocks noChangeArrowheads="1"/>
          </p:cNvSpPr>
          <p:nvPr/>
        </p:nvSpPr>
        <p:spPr bwMode="auto">
          <a:xfrm>
            <a:off x="1261322" y="3008312"/>
            <a:ext cx="1047750" cy="1008063"/>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91" name="Oval 64">
            <a:extLst>
              <a:ext uri="{FF2B5EF4-FFF2-40B4-BE49-F238E27FC236}">
                <a16:creationId xmlns:a16="http://schemas.microsoft.com/office/drawing/2014/main" id="{06386D8B-A61D-DD47-BD42-646052E568C9}"/>
              </a:ext>
            </a:extLst>
          </p:cNvPr>
          <p:cNvSpPr>
            <a:spLocks noChangeArrowheads="1"/>
          </p:cNvSpPr>
          <p:nvPr/>
        </p:nvSpPr>
        <p:spPr bwMode="auto">
          <a:xfrm>
            <a:off x="2266209" y="3008312"/>
            <a:ext cx="1047750" cy="1008063"/>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grpSp>
        <p:nvGrpSpPr>
          <p:cNvPr id="92" name="Group 2">
            <a:extLst>
              <a:ext uri="{FF2B5EF4-FFF2-40B4-BE49-F238E27FC236}">
                <a16:creationId xmlns:a16="http://schemas.microsoft.com/office/drawing/2014/main" id="{000F6196-C1D1-0249-B7E8-BAB40AA30EF2}"/>
              </a:ext>
            </a:extLst>
          </p:cNvPr>
          <p:cNvGrpSpPr>
            <a:grpSpLocks/>
          </p:cNvGrpSpPr>
          <p:nvPr/>
        </p:nvGrpSpPr>
        <p:grpSpPr bwMode="auto">
          <a:xfrm>
            <a:off x="5656263" y="1808245"/>
            <a:ext cx="2590800" cy="4010025"/>
            <a:chOff x="3408" y="1698"/>
            <a:chExt cx="1632" cy="2526"/>
          </a:xfrm>
        </p:grpSpPr>
        <p:sp>
          <p:nvSpPr>
            <p:cNvPr id="93" name="Text Box 3">
              <a:extLst>
                <a:ext uri="{FF2B5EF4-FFF2-40B4-BE49-F238E27FC236}">
                  <a16:creationId xmlns:a16="http://schemas.microsoft.com/office/drawing/2014/main" id="{76868443-462D-E048-ADC3-AAB6C9FD93E4}"/>
                </a:ext>
              </a:extLst>
            </p:cNvPr>
            <p:cNvSpPr txBox="1">
              <a:spLocks noChangeArrowheads="1"/>
            </p:cNvSpPr>
            <p:nvPr/>
          </p:nvSpPr>
          <p:spPr bwMode="auto">
            <a:xfrm>
              <a:off x="3690" y="1698"/>
              <a:ext cx="1056" cy="365"/>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3200" b="1">
                  <a:effectLst>
                    <a:outerShdw blurRad="38100" dist="38100" dir="2700000" algn="tl">
                      <a:srgbClr val="C0C0C0"/>
                    </a:outerShdw>
                  </a:effectLst>
                  <a:latin typeface="Times New Roman" panose="02020603050405020304" pitchFamily="18" charset="0"/>
                </a:rPr>
                <a:t>前视图</a:t>
              </a:r>
            </a:p>
          </p:txBody>
        </p:sp>
        <p:grpSp>
          <p:nvGrpSpPr>
            <p:cNvPr id="94" name="Group 4">
              <a:extLst>
                <a:ext uri="{FF2B5EF4-FFF2-40B4-BE49-F238E27FC236}">
                  <a16:creationId xmlns:a16="http://schemas.microsoft.com/office/drawing/2014/main" id="{E8C4FF21-0C91-2D4E-AD2B-88EC05645923}"/>
                </a:ext>
              </a:extLst>
            </p:cNvPr>
            <p:cNvGrpSpPr>
              <a:grpSpLocks/>
            </p:cNvGrpSpPr>
            <p:nvPr/>
          </p:nvGrpSpPr>
          <p:grpSpPr bwMode="auto">
            <a:xfrm>
              <a:off x="3408" y="2112"/>
              <a:ext cx="1632" cy="2112"/>
              <a:chOff x="2736" y="1536"/>
              <a:chExt cx="2016" cy="2592"/>
            </a:xfrm>
          </p:grpSpPr>
          <p:sp>
            <p:nvSpPr>
              <p:cNvPr id="95" name="Oval 5">
                <a:extLst>
                  <a:ext uri="{FF2B5EF4-FFF2-40B4-BE49-F238E27FC236}">
                    <a16:creationId xmlns:a16="http://schemas.microsoft.com/office/drawing/2014/main" id="{F4AA3A54-7BFB-5848-B6ED-E5BD314C1D79}"/>
                  </a:ext>
                </a:extLst>
              </p:cNvPr>
              <p:cNvSpPr>
                <a:spLocks noChangeArrowheads="1"/>
              </p:cNvSpPr>
              <p:nvPr/>
            </p:nvSpPr>
            <p:spPr bwMode="auto">
              <a:xfrm>
                <a:off x="3408" y="2544"/>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6" name="Oval 6">
                <a:extLst>
                  <a:ext uri="{FF2B5EF4-FFF2-40B4-BE49-F238E27FC236}">
                    <a16:creationId xmlns:a16="http://schemas.microsoft.com/office/drawing/2014/main" id="{66018E07-EC92-D646-9D60-4364A400F1AE}"/>
                  </a:ext>
                </a:extLst>
              </p:cNvPr>
              <p:cNvSpPr>
                <a:spLocks noChangeArrowheads="1"/>
              </p:cNvSpPr>
              <p:nvPr/>
            </p:nvSpPr>
            <p:spPr bwMode="auto">
              <a:xfrm>
                <a:off x="4080" y="153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7" name="Oval 7">
                <a:extLst>
                  <a:ext uri="{FF2B5EF4-FFF2-40B4-BE49-F238E27FC236}">
                    <a16:creationId xmlns:a16="http://schemas.microsoft.com/office/drawing/2014/main" id="{B6112B1E-B4BD-234B-AA2B-70E8B93612ED}"/>
                  </a:ext>
                </a:extLst>
              </p:cNvPr>
              <p:cNvSpPr>
                <a:spLocks noChangeArrowheads="1"/>
              </p:cNvSpPr>
              <p:nvPr/>
            </p:nvSpPr>
            <p:spPr bwMode="auto">
              <a:xfrm>
                <a:off x="2736" y="249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8" name="Oval 8">
                <a:extLst>
                  <a:ext uri="{FF2B5EF4-FFF2-40B4-BE49-F238E27FC236}">
                    <a16:creationId xmlns:a16="http://schemas.microsoft.com/office/drawing/2014/main" id="{15F3323D-DB8C-2745-8395-240AE027B316}"/>
                  </a:ext>
                </a:extLst>
              </p:cNvPr>
              <p:cNvSpPr>
                <a:spLocks noChangeArrowheads="1"/>
              </p:cNvSpPr>
              <p:nvPr/>
            </p:nvSpPr>
            <p:spPr bwMode="auto">
              <a:xfrm>
                <a:off x="4080" y="249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9" name="Oval 9">
                <a:extLst>
                  <a:ext uri="{FF2B5EF4-FFF2-40B4-BE49-F238E27FC236}">
                    <a16:creationId xmlns:a16="http://schemas.microsoft.com/office/drawing/2014/main" id="{63AEC430-099C-E246-A034-8D6DA1502CAA}"/>
                  </a:ext>
                </a:extLst>
              </p:cNvPr>
              <p:cNvSpPr>
                <a:spLocks noChangeArrowheads="1"/>
              </p:cNvSpPr>
              <p:nvPr/>
            </p:nvSpPr>
            <p:spPr bwMode="auto">
              <a:xfrm>
                <a:off x="3408" y="2016"/>
                <a:ext cx="672" cy="672"/>
              </a:xfrm>
              <a:prstGeom prst="ellipse">
                <a:avLst/>
              </a:prstGeom>
              <a:solidFill>
                <a:srgbClr val="A4261C"/>
              </a:soli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0" name="Oval 10">
                <a:extLst>
                  <a:ext uri="{FF2B5EF4-FFF2-40B4-BE49-F238E27FC236}">
                    <a16:creationId xmlns:a16="http://schemas.microsoft.com/office/drawing/2014/main" id="{DA9094EE-520F-4348-B4EB-93D3492421BE}"/>
                  </a:ext>
                </a:extLst>
              </p:cNvPr>
              <p:cNvSpPr>
                <a:spLocks noChangeArrowheads="1"/>
              </p:cNvSpPr>
              <p:nvPr/>
            </p:nvSpPr>
            <p:spPr bwMode="auto">
              <a:xfrm>
                <a:off x="3408" y="1584"/>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1" name="Oval 11">
                <a:extLst>
                  <a:ext uri="{FF2B5EF4-FFF2-40B4-BE49-F238E27FC236}">
                    <a16:creationId xmlns:a16="http://schemas.microsoft.com/office/drawing/2014/main" id="{A9ED2FA8-D89B-1149-82CB-4726BD687216}"/>
                  </a:ext>
                </a:extLst>
              </p:cNvPr>
              <p:cNvSpPr>
                <a:spLocks noChangeArrowheads="1"/>
              </p:cNvSpPr>
              <p:nvPr/>
            </p:nvSpPr>
            <p:spPr bwMode="auto">
              <a:xfrm>
                <a:off x="3744" y="2016"/>
                <a:ext cx="672" cy="672"/>
              </a:xfrm>
              <a:prstGeom prst="ellipse">
                <a:avLst/>
              </a:prstGeom>
              <a:gradFill flip="none" rotWithShape="1">
                <a:gsLst>
                  <a:gs pos="0">
                    <a:srgbClr val="C00000"/>
                  </a:gs>
                  <a:gs pos="0">
                    <a:srgbClr val="C00000"/>
                  </a:gs>
                </a:gsLst>
                <a:path path="circle">
                  <a:fillToRect l="50000" t="50000" r="50000" b="50000"/>
                </a:path>
                <a:tileRect/>
              </a:gradFill>
              <a:ln w="9525">
                <a:solidFill>
                  <a:schemeClr val="bg2"/>
                </a:solidFill>
                <a:round/>
                <a:headEnd/>
                <a:tailEnd/>
              </a:ln>
            </p:spPr>
            <p:txBody>
              <a:bodyPr wrap="none" anchor="ctr"/>
              <a:lstStyle/>
              <a:p>
                <a:pPr>
                  <a:defRPr/>
                </a:pPr>
                <a:endParaRPr lang="zh-CN" altLang="en-US"/>
              </a:p>
            </p:txBody>
          </p:sp>
          <p:sp>
            <p:nvSpPr>
              <p:cNvPr id="102" name="Oval 12">
                <a:extLst>
                  <a:ext uri="{FF2B5EF4-FFF2-40B4-BE49-F238E27FC236}">
                    <a16:creationId xmlns:a16="http://schemas.microsoft.com/office/drawing/2014/main" id="{6A058E9A-6A2B-1F40-9A34-D7D4F76B948A}"/>
                  </a:ext>
                </a:extLst>
              </p:cNvPr>
              <p:cNvSpPr>
                <a:spLocks noChangeArrowheads="1"/>
              </p:cNvSpPr>
              <p:nvPr/>
            </p:nvSpPr>
            <p:spPr bwMode="auto">
              <a:xfrm>
                <a:off x="3072" y="153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3" name="Oval 13">
                <a:extLst>
                  <a:ext uri="{FF2B5EF4-FFF2-40B4-BE49-F238E27FC236}">
                    <a16:creationId xmlns:a16="http://schemas.microsoft.com/office/drawing/2014/main" id="{8FB2CA4B-737C-3B4A-9EA4-0D7BFFB4DFFE}"/>
                  </a:ext>
                </a:extLst>
              </p:cNvPr>
              <p:cNvSpPr>
                <a:spLocks noChangeArrowheads="1"/>
              </p:cNvSpPr>
              <p:nvPr/>
            </p:nvSpPr>
            <p:spPr bwMode="auto">
              <a:xfrm>
                <a:off x="3744" y="153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4" name="Oval 14">
                <a:extLst>
                  <a:ext uri="{FF2B5EF4-FFF2-40B4-BE49-F238E27FC236}">
                    <a16:creationId xmlns:a16="http://schemas.microsoft.com/office/drawing/2014/main" id="{8D97D8A6-AA15-DC49-B3FC-26F57513B304}"/>
                  </a:ext>
                </a:extLst>
              </p:cNvPr>
              <p:cNvSpPr>
                <a:spLocks noChangeArrowheads="1"/>
              </p:cNvSpPr>
              <p:nvPr/>
            </p:nvSpPr>
            <p:spPr bwMode="auto">
              <a:xfrm>
                <a:off x="2736" y="153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5" name="Oval 15">
                <a:extLst>
                  <a:ext uri="{FF2B5EF4-FFF2-40B4-BE49-F238E27FC236}">
                    <a16:creationId xmlns:a16="http://schemas.microsoft.com/office/drawing/2014/main" id="{605B0914-6523-8D43-AC64-55B216F38828}"/>
                  </a:ext>
                </a:extLst>
              </p:cNvPr>
              <p:cNvSpPr>
                <a:spLocks noChangeArrowheads="1"/>
              </p:cNvSpPr>
              <p:nvPr/>
            </p:nvSpPr>
            <p:spPr bwMode="auto">
              <a:xfrm>
                <a:off x="3744" y="153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6" name="Oval 16">
                <a:extLst>
                  <a:ext uri="{FF2B5EF4-FFF2-40B4-BE49-F238E27FC236}">
                    <a16:creationId xmlns:a16="http://schemas.microsoft.com/office/drawing/2014/main" id="{BACB29E3-87D3-0641-B973-F628E8EB3C5B}"/>
                  </a:ext>
                </a:extLst>
              </p:cNvPr>
              <p:cNvSpPr>
                <a:spLocks noChangeArrowheads="1"/>
              </p:cNvSpPr>
              <p:nvPr/>
            </p:nvSpPr>
            <p:spPr bwMode="auto">
              <a:xfrm>
                <a:off x="3072" y="2016"/>
                <a:ext cx="672" cy="672"/>
              </a:xfrm>
              <a:prstGeom prst="ellipse">
                <a:avLst/>
              </a:prstGeom>
              <a:gradFill flip="none" rotWithShape="1">
                <a:gsLst>
                  <a:gs pos="0">
                    <a:srgbClr val="C00000"/>
                  </a:gs>
                  <a:gs pos="0">
                    <a:srgbClr val="C00000"/>
                  </a:gs>
                </a:gsLst>
                <a:path path="circle">
                  <a:fillToRect l="50000" t="50000" r="50000" b="50000"/>
                </a:path>
                <a:tileRect/>
              </a:gradFill>
              <a:ln w="9525">
                <a:solidFill>
                  <a:schemeClr val="bg2"/>
                </a:solidFill>
                <a:round/>
                <a:headEnd/>
                <a:tailEnd/>
              </a:ln>
            </p:spPr>
            <p:txBody>
              <a:bodyPr wrap="none" anchor="ctr"/>
              <a:lstStyle/>
              <a:p>
                <a:pPr>
                  <a:defRPr/>
                </a:pPr>
                <a:endParaRPr lang="zh-CN" altLang="en-US"/>
              </a:p>
            </p:txBody>
          </p:sp>
          <p:sp>
            <p:nvSpPr>
              <p:cNvPr id="107" name="Oval 17">
                <a:extLst>
                  <a:ext uri="{FF2B5EF4-FFF2-40B4-BE49-F238E27FC236}">
                    <a16:creationId xmlns:a16="http://schemas.microsoft.com/office/drawing/2014/main" id="{BCD77F54-BB63-9B40-9ACF-D30E2D674C5E}"/>
                  </a:ext>
                </a:extLst>
              </p:cNvPr>
              <p:cNvSpPr>
                <a:spLocks noChangeArrowheads="1"/>
              </p:cNvSpPr>
              <p:nvPr/>
            </p:nvSpPr>
            <p:spPr bwMode="auto">
              <a:xfrm>
                <a:off x="3408" y="2976"/>
                <a:ext cx="672" cy="672"/>
              </a:xfrm>
              <a:prstGeom prst="ellipse">
                <a:avLst/>
              </a:prstGeom>
              <a:solidFill>
                <a:srgbClr val="C00000"/>
              </a:soli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8" name="Oval 18">
                <a:extLst>
                  <a:ext uri="{FF2B5EF4-FFF2-40B4-BE49-F238E27FC236}">
                    <a16:creationId xmlns:a16="http://schemas.microsoft.com/office/drawing/2014/main" id="{F30F683A-C87F-3747-9F05-1C41076AB7F2}"/>
                  </a:ext>
                </a:extLst>
              </p:cNvPr>
              <p:cNvSpPr>
                <a:spLocks noChangeArrowheads="1"/>
              </p:cNvSpPr>
              <p:nvPr/>
            </p:nvSpPr>
            <p:spPr bwMode="auto">
              <a:xfrm>
                <a:off x="3072"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9" name="Oval 19">
                <a:extLst>
                  <a:ext uri="{FF2B5EF4-FFF2-40B4-BE49-F238E27FC236}">
                    <a16:creationId xmlns:a16="http://schemas.microsoft.com/office/drawing/2014/main" id="{E7666DF3-7401-9641-9FFA-6BEA831DEAF5}"/>
                  </a:ext>
                </a:extLst>
              </p:cNvPr>
              <p:cNvSpPr>
                <a:spLocks noChangeArrowheads="1"/>
              </p:cNvSpPr>
              <p:nvPr/>
            </p:nvSpPr>
            <p:spPr bwMode="auto">
              <a:xfrm>
                <a:off x="3744"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0" name="Oval 20">
                <a:extLst>
                  <a:ext uri="{FF2B5EF4-FFF2-40B4-BE49-F238E27FC236}">
                    <a16:creationId xmlns:a16="http://schemas.microsoft.com/office/drawing/2014/main" id="{74AB1714-308A-F646-996A-525A2EDAD308}"/>
                  </a:ext>
                </a:extLst>
              </p:cNvPr>
              <p:cNvSpPr>
                <a:spLocks noChangeArrowheads="1"/>
              </p:cNvSpPr>
              <p:nvPr/>
            </p:nvSpPr>
            <p:spPr bwMode="auto">
              <a:xfrm>
                <a:off x="3408"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1" name="Oval 21">
                <a:extLst>
                  <a:ext uri="{FF2B5EF4-FFF2-40B4-BE49-F238E27FC236}">
                    <a16:creationId xmlns:a16="http://schemas.microsoft.com/office/drawing/2014/main" id="{A9040D43-87C3-454C-AC4A-65749BCE2752}"/>
                  </a:ext>
                </a:extLst>
              </p:cNvPr>
              <p:cNvSpPr>
                <a:spLocks noChangeArrowheads="1"/>
              </p:cNvSpPr>
              <p:nvPr/>
            </p:nvSpPr>
            <p:spPr bwMode="auto">
              <a:xfrm>
                <a:off x="2736"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2" name="Oval 22">
                <a:extLst>
                  <a:ext uri="{FF2B5EF4-FFF2-40B4-BE49-F238E27FC236}">
                    <a16:creationId xmlns:a16="http://schemas.microsoft.com/office/drawing/2014/main" id="{A8B34370-5B25-8547-8452-33E3B42C426C}"/>
                  </a:ext>
                </a:extLst>
              </p:cNvPr>
              <p:cNvSpPr>
                <a:spLocks noChangeArrowheads="1"/>
              </p:cNvSpPr>
              <p:nvPr/>
            </p:nvSpPr>
            <p:spPr bwMode="auto">
              <a:xfrm>
                <a:off x="4080"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3" name="Oval 23">
                <a:extLst>
                  <a:ext uri="{FF2B5EF4-FFF2-40B4-BE49-F238E27FC236}">
                    <a16:creationId xmlns:a16="http://schemas.microsoft.com/office/drawing/2014/main" id="{385D6CED-04BC-C747-9EB7-A84F46A9C1D6}"/>
                  </a:ext>
                </a:extLst>
              </p:cNvPr>
              <p:cNvSpPr>
                <a:spLocks noChangeArrowheads="1"/>
              </p:cNvSpPr>
              <p:nvPr/>
            </p:nvSpPr>
            <p:spPr bwMode="auto">
              <a:xfrm>
                <a:off x="3072" y="2976"/>
                <a:ext cx="672" cy="672"/>
              </a:xfrm>
              <a:prstGeom prst="ellipse">
                <a:avLst/>
              </a:prstGeom>
              <a:solidFill>
                <a:srgbClr val="C00000"/>
              </a:soli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4" name="Oval 24">
                <a:extLst>
                  <a:ext uri="{FF2B5EF4-FFF2-40B4-BE49-F238E27FC236}">
                    <a16:creationId xmlns:a16="http://schemas.microsoft.com/office/drawing/2014/main" id="{F51C3E05-C1E8-2C41-8BF2-F3678AABE32B}"/>
                  </a:ext>
                </a:extLst>
              </p:cNvPr>
              <p:cNvSpPr>
                <a:spLocks noChangeArrowheads="1"/>
              </p:cNvSpPr>
              <p:nvPr/>
            </p:nvSpPr>
            <p:spPr bwMode="auto">
              <a:xfrm>
                <a:off x="3072"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5" name="Oval 25">
                <a:extLst>
                  <a:ext uri="{FF2B5EF4-FFF2-40B4-BE49-F238E27FC236}">
                    <a16:creationId xmlns:a16="http://schemas.microsoft.com/office/drawing/2014/main" id="{2F65A5CC-9898-7943-AEEB-3D1514594BD6}"/>
                  </a:ext>
                </a:extLst>
              </p:cNvPr>
              <p:cNvSpPr>
                <a:spLocks noChangeArrowheads="1"/>
              </p:cNvSpPr>
              <p:nvPr/>
            </p:nvSpPr>
            <p:spPr bwMode="auto">
              <a:xfrm>
                <a:off x="3744" y="2976"/>
                <a:ext cx="672" cy="672"/>
              </a:xfrm>
              <a:prstGeom prst="ellipse">
                <a:avLst/>
              </a:prstGeom>
              <a:solidFill>
                <a:srgbClr val="C00000"/>
              </a:soli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6" name="Oval 26">
                <a:extLst>
                  <a:ext uri="{FF2B5EF4-FFF2-40B4-BE49-F238E27FC236}">
                    <a16:creationId xmlns:a16="http://schemas.microsoft.com/office/drawing/2014/main" id="{8AB159DB-DCD5-9E41-987E-71310FB13800}"/>
                  </a:ext>
                </a:extLst>
              </p:cNvPr>
              <p:cNvSpPr>
                <a:spLocks noChangeArrowheads="1"/>
              </p:cNvSpPr>
              <p:nvPr/>
            </p:nvSpPr>
            <p:spPr bwMode="auto">
              <a:xfrm>
                <a:off x="3744" y="345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7" name="Oval 27">
                <a:extLst>
                  <a:ext uri="{FF2B5EF4-FFF2-40B4-BE49-F238E27FC236}">
                    <a16:creationId xmlns:a16="http://schemas.microsoft.com/office/drawing/2014/main" id="{81A78A58-49D5-0640-9730-C82FF21267E8}"/>
                  </a:ext>
                </a:extLst>
              </p:cNvPr>
              <p:cNvSpPr>
                <a:spLocks noChangeArrowheads="1"/>
              </p:cNvSpPr>
              <p:nvPr/>
            </p:nvSpPr>
            <p:spPr bwMode="auto">
              <a:xfrm>
                <a:off x="3072" y="249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8" name="Oval 28">
                <a:extLst>
                  <a:ext uri="{FF2B5EF4-FFF2-40B4-BE49-F238E27FC236}">
                    <a16:creationId xmlns:a16="http://schemas.microsoft.com/office/drawing/2014/main" id="{2813E695-5FBE-9A42-8461-64CFBC4B7D04}"/>
                  </a:ext>
                </a:extLst>
              </p:cNvPr>
              <p:cNvSpPr>
                <a:spLocks noChangeArrowheads="1"/>
              </p:cNvSpPr>
              <p:nvPr/>
            </p:nvSpPr>
            <p:spPr bwMode="auto">
              <a:xfrm>
                <a:off x="3744" y="249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9" name="Oval 29">
                <a:extLst>
                  <a:ext uri="{FF2B5EF4-FFF2-40B4-BE49-F238E27FC236}">
                    <a16:creationId xmlns:a16="http://schemas.microsoft.com/office/drawing/2014/main" id="{229B9DD8-912A-F640-B1B9-ACC478FADF3A}"/>
                  </a:ext>
                </a:extLst>
              </p:cNvPr>
              <p:cNvSpPr>
                <a:spLocks noChangeArrowheads="1"/>
              </p:cNvSpPr>
              <p:nvPr/>
            </p:nvSpPr>
            <p:spPr bwMode="auto">
              <a:xfrm>
                <a:off x="3072" y="249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0" name="Oval 30">
                <a:extLst>
                  <a:ext uri="{FF2B5EF4-FFF2-40B4-BE49-F238E27FC236}">
                    <a16:creationId xmlns:a16="http://schemas.microsoft.com/office/drawing/2014/main" id="{40CA1ABA-9C68-994B-A16E-9CF7C4E418F1}"/>
                  </a:ext>
                </a:extLst>
              </p:cNvPr>
              <p:cNvSpPr>
                <a:spLocks noChangeArrowheads="1"/>
              </p:cNvSpPr>
              <p:nvPr/>
            </p:nvSpPr>
            <p:spPr bwMode="auto">
              <a:xfrm>
                <a:off x="3744" y="249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21" name="Oval 31">
                <a:extLst>
                  <a:ext uri="{FF2B5EF4-FFF2-40B4-BE49-F238E27FC236}">
                    <a16:creationId xmlns:a16="http://schemas.microsoft.com/office/drawing/2014/main" id="{F35305B1-4704-7944-9DCF-4E209DD9D789}"/>
                  </a:ext>
                </a:extLst>
              </p:cNvPr>
              <p:cNvSpPr>
                <a:spLocks noChangeArrowheads="1"/>
              </p:cNvSpPr>
              <p:nvPr/>
            </p:nvSpPr>
            <p:spPr bwMode="auto">
              <a:xfrm>
                <a:off x="3072" y="1536"/>
                <a:ext cx="672" cy="672"/>
              </a:xfrm>
              <a:prstGeom prst="ellipse">
                <a:avLst/>
              </a:prstGeom>
              <a:gradFill rotWithShape="0">
                <a:gsLst>
                  <a:gs pos="0">
                    <a:srgbClr val="FFFF00"/>
                  </a:gs>
                  <a:gs pos="100000">
                    <a:srgbClr val="515100"/>
                  </a:gs>
                </a:gsLst>
                <a:path path="shape">
                  <a:fillToRect l="50000" t="50000" r="50000" b="50000"/>
                </a:path>
              </a:gradFill>
              <a:ln w="9525">
                <a:solidFill>
                  <a:schemeClr val="bg2"/>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122" name="Text Box 32">
            <a:extLst>
              <a:ext uri="{FF2B5EF4-FFF2-40B4-BE49-F238E27FC236}">
                <a16:creationId xmlns:a16="http://schemas.microsoft.com/office/drawing/2014/main" id="{507985EF-B79F-334F-A8DD-1A6C68CFE971}"/>
              </a:ext>
            </a:extLst>
          </p:cNvPr>
          <p:cNvSpPr txBox="1">
            <a:spLocks noChangeArrowheads="1"/>
          </p:cNvSpPr>
          <p:nvPr/>
        </p:nvSpPr>
        <p:spPr bwMode="auto">
          <a:xfrm>
            <a:off x="8399463" y="514675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0000FF"/>
                </a:solidFill>
                <a:latin typeface="Times New Roman" panose="02020603050405020304" pitchFamily="18" charset="0"/>
              </a:rPr>
              <a:t>A</a:t>
            </a:r>
            <a:endParaRPr kumimoji="1" lang="en-US" altLang="zh-CN" sz="2400" b="1">
              <a:solidFill>
                <a:srgbClr val="0000FF"/>
              </a:solidFill>
              <a:latin typeface="Times New Roman" panose="02020603050405020304" pitchFamily="18" charset="0"/>
            </a:endParaRPr>
          </a:p>
        </p:txBody>
      </p:sp>
      <p:sp>
        <p:nvSpPr>
          <p:cNvPr id="123" name="Text Box 33">
            <a:extLst>
              <a:ext uri="{FF2B5EF4-FFF2-40B4-BE49-F238E27FC236}">
                <a16:creationId xmlns:a16="http://schemas.microsoft.com/office/drawing/2014/main" id="{9EEA6979-8B95-B14B-97D7-4523AA42828E}"/>
              </a:ext>
            </a:extLst>
          </p:cNvPr>
          <p:cNvSpPr txBox="1">
            <a:spLocks noChangeArrowheads="1"/>
          </p:cNvSpPr>
          <p:nvPr/>
        </p:nvSpPr>
        <p:spPr bwMode="auto">
          <a:xfrm>
            <a:off x="8399463" y="453715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0000FF"/>
                </a:solidFill>
                <a:latin typeface="Times New Roman" panose="02020603050405020304" pitchFamily="18" charset="0"/>
              </a:rPr>
              <a:t>B</a:t>
            </a:r>
            <a:endParaRPr kumimoji="1" lang="en-US" altLang="zh-CN" sz="2400" b="1">
              <a:solidFill>
                <a:srgbClr val="0000FF"/>
              </a:solidFill>
              <a:latin typeface="Times New Roman" panose="02020603050405020304" pitchFamily="18" charset="0"/>
            </a:endParaRPr>
          </a:p>
        </p:txBody>
      </p:sp>
      <p:sp>
        <p:nvSpPr>
          <p:cNvPr id="124" name="Text Box 34">
            <a:extLst>
              <a:ext uri="{FF2B5EF4-FFF2-40B4-BE49-F238E27FC236}">
                <a16:creationId xmlns:a16="http://schemas.microsoft.com/office/drawing/2014/main" id="{3E265DD3-6BC1-F84A-93F7-C4E352A9EE8D}"/>
              </a:ext>
            </a:extLst>
          </p:cNvPr>
          <p:cNvSpPr txBox="1">
            <a:spLocks noChangeArrowheads="1"/>
          </p:cNvSpPr>
          <p:nvPr/>
        </p:nvSpPr>
        <p:spPr bwMode="auto">
          <a:xfrm>
            <a:off x="8399463" y="392755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0000FF"/>
                </a:solidFill>
                <a:latin typeface="Times New Roman" panose="02020603050405020304" pitchFamily="18" charset="0"/>
              </a:rPr>
              <a:t>A</a:t>
            </a:r>
            <a:endParaRPr kumimoji="1" lang="en-US" altLang="zh-CN" sz="2400" b="1">
              <a:solidFill>
                <a:srgbClr val="0000FF"/>
              </a:solidFill>
              <a:latin typeface="Times New Roman" panose="02020603050405020304" pitchFamily="18" charset="0"/>
            </a:endParaRPr>
          </a:p>
        </p:txBody>
      </p:sp>
      <p:sp>
        <p:nvSpPr>
          <p:cNvPr id="125" name="Text Box 35">
            <a:extLst>
              <a:ext uri="{FF2B5EF4-FFF2-40B4-BE49-F238E27FC236}">
                <a16:creationId xmlns:a16="http://schemas.microsoft.com/office/drawing/2014/main" id="{579E7260-788C-6E4F-B0B5-D1C0DD7C9461}"/>
              </a:ext>
            </a:extLst>
          </p:cNvPr>
          <p:cNvSpPr txBox="1">
            <a:spLocks noChangeArrowheads="1"/>
          </p:cNvSpPr>
          <p:nvPr/>
        </p:nvSpPr>
        <p:spPr bwMode="auto">
          <a:xfrm>
            <a:off x="8399463" y="324175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0000FF"/>
                </a:solidFill>
                <a:latin typeface="Times New Roman" panose="02020603050405020304" pitchFamily="18" charset="0"/>
              </a:rPr>
              <a:t>B</a:t>
            </a:r>
            <a:endParaRPr kumimoji="1" lang="en-US" altLang="zh-CN" sz="2400" b="1">
              <a:solidFill>
                <a:srgbClr val="0000FF"/>
              </a:solidFill>
              <a:latin typeface="Times New Roman" panose="02020603050405020304" pitchFamily="18" charset="0"/>
            </a:endParaRPr>
          </a:p>
        </p:txBody>
      </p:sp>
      <p:sp>
        <p:nvSpPr>
          <p:cNvPr id="126" name="Text Box 36">
            <a:extLst>
              <a:ext uri="{FF2B5EF4-FFF2-40B4-BE49-F238E27FC236}">
                <a16:creationId xmlns:a16="http://schemas.microsoft.com/office/drawing/2014/main" id="{3F86CCD1-EAC5-124C-B8D2-D8494051EBA6}"/>
              </a:ext>
            </a:extLst>
          </p:cNvPr>
          <p:cNvSpPr txBox="1">
            <a:spLocks noChangeArrowheads="1"/>
          </p:cNvSpPr>
          <p:nvPr/>
        </p:nvSpPr>
        <p:spPr bwMode="auto">
          <a:xfrm>
            <a:off x="8399463" y="2632158"/>
            <a:ext cx="457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800" b="1">
                <a:solidFill>
                  <a:srgbClr val="0000FF"/>
                </a:solidFill>
                <a:latin typeface="Times New Roman" panose="02020603050405020304" pitchFamily="18" charset="0"/>
              </a:rPr>
              <a:t>A</a:t>
            </a:r>
            <a:endParaRPr kumimoji="1" lang="en-US" altLang="zh-CN" sz="2400" b="1">
              <a:solidFill>
                <a:srgbClr val="0000FF"/>
              </a:solidFill>
              <a:latin typeface="Times New Roman" panose="02020603050405020304" pitchFamily="18" charset="0"/>
            </a:endParaRPr>
          </a:p>
        </p:txBody>
      </p:sp>
    </p:spTree>
    <p:extLst>
      <p:ext uri="{BB962C8B-B14F-4D97-AF65-F5344CB8AC3E}">
        <p14:creationId xmlns:p14="http://schemas.microsoft.com/office/powerpoint/2010/main" val="3376282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blinds(horizontal)">
                                      <p:cBhvr>
                                        <p:cTn id="7" dur="500"/>
                                        <p:tgtEl>
                                          <p:spTgt spid="6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
                                        </p:tgtEl>
                                        <p:attrNameLst>
                                          <p:attrName>style.visibility</p:attrName>
                                        </p:attrNameLst>
                                      </p:cBhvr>
                                      <p:to>
                                        <p:strVal val="visible"/>
                                      </p:to>
                                    </p:set>
                                    <p:animEffect transition="in" filter="blinds(horizontal)">
                                      <p:cBhvr>
                                        <p:cTn id="12" dur="500"/>
                                        <p:tgtEl>
                                          <p:spTgt spid="8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blinds(horizontal)">
                                      <p:cBhvr>
                                        <p:cTn id="17" dur="500"/>
                                        <p:tgtEl>
                                          <p:spTgt spid="8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blinds(horizontal)">
                                      <p:cBhvr>
                                        <p:cTn id="22" dur="500"/>
                                        <p:tgtEl>
                                          <p:spTgt spid="8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blinds(horizontal)">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blinds(horizontal)">
                                      <p:cBhvr>
                                        <p:cTn id="32" dur="500"/>
                                        <p:tgtEl>
                                          <p:spTgt spid="88"/>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1"/>
                                        </p:tgtEl>
                                        <p:attrNameLst>
                                          <p:attrName>style.visibility</p:attrName>
                                        </p:attrNameLst>
                                      </p:cBhvr>
                                      <p:to>
                                        <p:strVal val="visible"/>
                                      </p:to>
                                    </p:set>
                                    <p:animEffect transition="in" filter="blinds(horizontal)">
                                      <p:cBhvr>
                                        <p:cTn id="37" dur="500"/>
                                        <p:tgtEl>
                                          <p:spTgt spid="91"/>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blinds(horizontal)">
                                      <p:cBhvr>
                                        <p:cTn id="42" dur="500"/>
                                        <p:tgtEl>
                                          <p:spTgt spid="9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blinds(horizontal)">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blinds(horizontal)">
                                      <p:cBhvr>
                                        <p:cTn id="52" dur="500"/>
                                        <p:tgtEl>
                                          <p:spTgt spid="9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22"/>
                                        </p:tgtEl>
                                        <p:attrNameLst>
                                          <p:attrName>style.visibility</p:attrName>
                                        </p:attrNameLst>
                                      </p:cBhvr>
                                      <p:to>
                                        <p:strVal val="visible"/>
                                      </p:to>
                                    </p:set>
                                    <p:animEffect transition="in" filter="blinds(horizontal)">
                                      <p:cBhvr>
                                        <p:cTn id="57" dur="500"/>
                                        <p:tgtEl>
                                          <p:spTgt spid="122"/>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23"/>
                                        </p:tgtEl>
                                        <p:attrNameLst>
                                          <p:attrName>style.visibility</p:attrName>
                                        </p:attrNameLst>
                                      </p:cBhvr>
                                      <p:to>
                                        <p:strVal val="visible"/>
                                      </p:to>
                                    </p:set>
                                    <p:animEffect transition="in" filter="blinds(horizontal)">
                                      <p:cBhvr>
                                        <p:cTn id="62" dur="500"/>
                                        <p:tgtEl>
                                          <p:spTgt spid="1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24"/>
                                        </p:tgtEl>
                                        <p:attrNameLst>
                                          <p:attrName>style.visibility</p:attrName>
                                        </p:attrNameLst>
                                      </p:cBhvr>
                                      <p:to>
                                        <p:strVal val="visible"/>
                                      </p:to>
                                    </p:set>
                                    <p:animEffect transition="in" filter="blinds(horizontal)">
                                      <p:cBhvr>
                                        <p:cTn id="67" dur="500"/>
                                        <p:tgtEl>
                                          <p:spTgt spid="124"/>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25"/>
                                        </p:tgtEl>
                                        <p:attrNameLst>
                                          <p:attrName>style.visibility</p:attrName>
                                        </p:attrNameLst>
                                      </p:cBhvr>
                                      <p:to>
                                        <p:strVal val="visible"/>
                                      </p:to>
                                    </p:set>
                                    <p:animEffect transition="in" filter="blinds(horizontal)">
                                      <p:cBhvr>
                                        <p:cTn id="70" dur="500"/>
                                        <p:tgtEl>
                                          <p:spTgt spid="125"/>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26">
                                            <p:txEl>
                                              <p:pRg st="0" end="0"/>
                                            </p:txEl>
                                          </p:spTgt>
                                        </p:tgtEl>
                                        <p:attrNameLst>
                                          <p:attrName>style.visibility</p:attrName>
                                        </p:attrNameLst>
                                      </p:cBhvr>
                                      <p:to>
                                        <p:strVal val="visible"/>
                                      </p:to>
                                    </p:set>
                                    <p:animEffect transition="in" filter="blinds(horizontal)">
                                      <p:cBhvr>
                                        <p:cTn id="73" dur="500"/>
                                        <p:tgtEl>
                                          <p:spTgt spid="1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P spid="86" grpId="0" animBg="1"/>
      <p:bldP spid="87" grpId="0" animBg="1"/>
      <p:bldP spid="88" grpId="0" animBg="1"/>
      <p:bldP spid="89" grpId="0" animBg="1"/>
      <p:bldP spid="90" grpId="0" animBg="1"/>
      <p:bldP spid="91" grpId="0" animBg="1"/>
      <p:bldP spid="122" grpId="0"/>
      <p:bldP spid="123" grpId="0"/>
      <p:bldP spid="124" grpId="0"/>
      <p:bldP spid="125" grpId="0"/>
      <p:bldP spid="126" grpId="0" build="allAtOnce"/>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B74427FF-CBF5-B343-BDD9-2CA862AA786B}"/>
              </a:ext>
            </a:extLst>
          </p:cNvPr>
          <p:cNvGrpSpPr/>
          <p:nvPr/>
        </p:nvGrpSpPr>
        <p:grpSpPr>
          <a:xfrm>
            <a:off x="318123" y="761636"/>
            <a:ext cx="2590800" cy="2667000"/>
            <a:chOff x="233441" y="3356992"/>
            <a:chExt cx="2590800" cy="2667000"/>
          </a:xfrm>
        </p:grpSpPr>
        <p:pic>
          <p:nvPicPr>
            <p:cNvPr id="3" name="Picture 5" descr="未标题-1">
              <a:extLst>
                <a:ext uri="{FF2B5EF4-FFF2-40B4-BE49-F238E27FC236}">
                  <a16:creationId xmlns:a16="http://schemas.microsoft.com/office/drawing/2014/main" id="{1722BEF6-024C-3442-BE87-DE1F8ECDE6C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33441" y="3356992"/>
              <a:ext cx="25908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10">
              <a:extLst>
                <a:ext uri="{FF2B5EF4-FFF2-40B4-BE49-F238E27FC236}">
                  <a16:creationId xmlns:a16="http://schemas.microsoft.com/office/drawing/2014/main" id="{218413A4-7C37-7F45-9A7A-C8F6781855B1}"/>
                </a:ext>
              </a:extLst>
            </p:cNvPr>
            <p:cNvGrpSpPr>
              <a:grpSpLocks/>
            </p:cNvGrpSpPr>
            <p:nvPr/>
          </p:nvGrpSpPr>
          <p:grpSpPr bwMode="auto">
            <a:xfrm>
              <a:off x="333454" y="3566542"/>
              <a:ext cx="2352675" cy="933450"/>
              <a:chOff x="3663" y="1806"/>
              <a:chExt cx="1482" cy="588"/>
            </a:xfrm>
          </p:grpSpPr>
          <p:sp>
            <p:nvSpPr>
              <p:cNvPr id="5" name="Oval 11">
                <a:extLst>
                  <a:ext uri="{FF2B5EF4-FFF2-40B4-BE49-F238E27FC236}">
                    <a16:creationId xmlns:a16="http://schemas.microsoft.com/office/drawing/2014/main" id="{617FF7D6-EE6A-4B44-B83E-3281208F2343}"/>
                  </a:ext>
                </a:extLst>
              </p:cNvPr>
              <p:cNvSpPr>
                <a:spLocks noChangeArrowheads="1"/>
              </p:cNvSpPr>
              <p:nvPr/>
            </p:nvSpPr>
            <p:spPr bwMode="auto">
              <a:xfrm rot="3691699" flipV="1">
                <a:off x="4113" y="1806"/>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Oval 12">
                <a:extLst>
                  <a:ext uri="{FF2B5EF4-FFF2-40B4-BE49-F238E27FC236}">
                    <a16:creationId xmlns:a16="http://schemas.microsoft.com/office/drawing/2014/main" id="{4D59DE0A-D373-F642-B065-2DF5C6ED92CA}"/>
                  </a:ext>
                </a:extLst>
              </p:cNvPr>
              <p:cNvSpPr>
                <a:spLocks noChangeArrowheads="1"/>
              </p:cNvSpPr>
              <p:nvPr/>
            </p:nvSpPr>
            <p:spPr bwMode="auto">
              <a:xfrm rot="3691699" flipV="1">
                <a:off x="3663" y="1992"/>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 name="Oval 13">
                <a:extLst>
                  <a:ext uri="{FF2B5EF4-FFF2-40B4-BE49-F238E27FC236}">
                    <a16:creationId xmlns:a16="http://schemas.microsoft.com/office/drawing/2014/main" id="{B127B55B-7817-A74D-8B01-69D2D4347EF1}"/>
                  </a:ext>
                </a:extLst>
              </p:cNvPr>
              <p:cNvSpPr>
                <a:spLocks noChangeArrowheads="1"/>
              </p:cNvSpPr>
              <p:nvPr/>
            </p:nvSpPr>
            <p:spPr bwMode="auto">
              <a:xfrm rot="3691699" flipV="1">
                <a:off x="3861" y="2190"/>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8" name="Oval 14">
                <a:extLst>
                  <a:ext uri="{FF2B5EF4-FFF2-40B4-BE49-F238E27FC236}">
                    <a16:creationId xmlns:a16="http://schemas.microsoft.com/office/drawing/2014/main" id="{A234199B-D57A-8949-9E00-D7DE6556A223}"/>
                  </a:ext>
                </a:extLst>
              </p:cNvPr>
              <p:cNvSpPr>
                <a:spLocks noChangeArrowheads="1"/>
              </p:cNvSpPr>
              <p:nvPr/>
            </p:nvSpPr>
            <p:spPr bwMode="auto">
              <a:xfrm rot="3691699" flipV="1">
                <a:off x="4515" y="2202"/>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9" name="Oval 15">
                <a:extLst>
                  <a:ext uri="{FF2B5EF4-FFF2-40B4-BE49-F238E27FC236}">
                    <a16:creationId xmlns:a16="http://schemas.microsoft.com/office/drawing/2014/main" id="{9245262B-3898-F548-8B7B-A63F93576D7C}"/>
                  </a:ext>
                </a:extLst>
              </p:cNvPr>
              <p:cNvSpPr>
                <a:spLocks noChangeArrowheads="1"/>
              </p:cNvSpPr>
              <p:nvPr/>
            </p:nvSpPr>
            <p:spPr bwMode="auto">
              <a:xfrm rot="3691699" flipV="1">
                <a:off x="4953" y="2004"/>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Oval 16">
                <a:extLst>
                  <a:ext uri="{FF2B5EF4-FFF2-40B4-BE49-F238E27FC236}">
                    <a16:creationId xmlns:a16="http://schemas.microsoft.com/office/drawing/2014/main" id="{771C760C-A1C6-1047-B38A-AA55F66D091E}"/>
                  </a:ext>
                </a:extLst>
              </p:cNvPr>
              <p:cNvSpPr>
                <a:spLocks noChangeArrowheads="1"/>
              </p:cNvSpPr>
              <p:nvPr/>
            </p:nvSpPr>
            <p:spPr bwMode="auto">
              <a:xfrm rot="3691699" flipV="1">
                <a:off x="4764" y="1815"/>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Oval 17">
                <a:extLst>
                  <a:ext uri="{FF2B5EF4-FFF2-40B4-BE49-F238E27FC236}">
                    <a16:creationId xmlns:a16="http://schemas.microsoft.com/office/drawing/2014/main" id="{E7949936-C124-E043-88CB-34052F9920E9}"/>
                  </a:ext>
                </a:extLst>
              </p:cNvPr>
              <p:cNvSpPr>
                <a:spLocks noChangeArrowheads="1"/>
              </p:cNvSpPr>
              <p:nvPr/>
            </p:nvSpPr>
            <p:spPr bwMode="auto">
              <a:xfrm rot="3691699" flipV="1">
                <a:off x="4329" y="1992"/>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 name="Group 18">
              <a:extLst>
                <a:ext uri="{FF2B5EF4-FFF2-40B4-BE49-F238E27FC236}">
                  <a16:creationId xmlns:a16="http://schemas.microsoft.com/office/drawing/2014/main" id="{D666D403-A8A4-D449-8F68-52E22FC8DEFC}"/>
                </a:ext>
              </a:extLst>
            </p:cNvPr>
            <p:cNvGrpSpPr>
              <a:grpSpLocks/>
            </p:cNvGrpSpPr>
            <p:nvPr/>
          </p:nvGrpSpPr>
          <p:grpSpPr bwMode="auto">
            <a:xfrm>
              <a:off x="342979" y="4957192"/>
              <a:ext cx="2352675" cy="933450"/>
              <a:chOff x="2232" y="2448"/>
              <a:chExt cx="1482" cy="588"/>
            </a:xfrm>
          </p:grpSpPr>
          <p:sp>
            <p:nvSpPr>
              <p:cNvPr id="13" name="Oval 19">
                <a:extLst>
                  <a:ext uri="{FF2B5EF4-FFF2-40B4-BE49-F238E27FC236}">
                    <a16:creationId xmlns:a16="http://schemas.microsoft.com/office/drawing/2014/main" id="{9503D350-F294-554A-A7B8-1FF96A6DD716}"/>
                  </a:ext>
                </a:extLst>
              </p:cNvPr>
              <p:cNvSpPr>
                <a:spLocks noChangeArrowheads="1"/>
              </p:cNvSpPr>
              <p:nvPr/>
            </p:nvSpPr>
            <p:spPr bwMode="auto">
              <a:xfrm rot="3691699" flipV="1">
                <a:off x="2700" y="2448"/>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Oval 20">
                <a:extLst>
                  <a:ext uri="{FF2B5EF4-FFF2-40B4-BE49-F238E27FC236}">
                    <a16:creationId xmlns:a16="http://schemas.microsoft.com/office/drawing/2014/main" id="{4465BF61-89CF-2F46-96EF-D62578CB9B28}"/>
                  </a:ext>
                </a:extLst>
              </p:cNvPr>
              <p:cNvSpPr>
                <a:spLocks noChangeArrowheads="1"/>
              </p:cNvSpPr>
              <p:nvPr/>
            </p:nvSpPr>
            <p:spPr bwMode="auto">
              <a:xfrm rot="3691699" flipV="1">
                <a:off x="2232" y="2634"/>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Oval 21">
                <a:extLst>
                  <a:ext uri="{FF2B5EF4-FFF2-40B4-BE49-F238E27FC236}">
                    <a16:creationId xmlns:a16="http://schemas.microsoft.com/office/drawing/2014/main" id="{94B89A02-8129-C14E-8494-21C9069D9425}"/>
                  </a:ext>
                </a:extLst>
              </p:cNvPr>
              <p:cNvSpPr>
                <a:spLocks noChangeArrowheads="1"/>
              </p:cNvSpPr>
              <p:nvPr/>
            </p:nvSpPr>
            <p:spPr bwMode="auto">
              <a:xfrm rot="3691699" flipV="1">
                <a:off x="2430" y="2832"/>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22">
                <a:extLst>
                  <a:ext uri="{FF2B5EF4-FFF2-40B4-BE49-F238E27FC236}">
                    <a16:creationId xmlns:a16="http://schemas.microsoft.com/office/drawing/2014/main" id="{29E68C2D-A686-7C41-A752-A3E5FC6779F3}"/>
                  </a:ext>
                </a:extLst>
              </p:cNvPr>
              <p:cNvSpPr>
                <a:spLocks noChangeArrowheads="1"/>
              </p:cNvSpPr>
              <p:nvPr/>
            </p:nvSpPr>
            <p:spPr bwMode="auto">
              <a:xfrm rot="3691699" flipV="1">
                <a:off x="3102" y="2844"/>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23">
                <a:extLst>
                  <a:ext uri="{FF2B5EF4-FFF2-40B4-BE49-F238E27FC236}">
                    <a16:creationId xmlns:a16="http://schemas.microsoft.com/office/drawing/2014/main" id="{16F47B4B-5F3B-B244-B8E4-D796F8A11DFB}"/>
                  </a:ext>
                </a:extLst>
              </p:cNvPr>
              <p:cNvSpPr>
                <a:spLocks noChangeArrowheads="1"/>
              </p:cNvSpPr>
              <p:nvPr/>
            </p:nvSpPr>
            <p:spPr bwMode="auto">
              <a:xfrm rot="3691699" flipV="1">
                <a:off x="3522" y="2646"/>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24">
                <a:extLst>
                  <a:ext uri="{FF2B5EF4-FFF2-40B4-BE49-F238E27FC236}">
                    <a16:creationId xmlns:a16="http://schemas.microsoft.com/office/drawing/2014/main" id="{3176F127-2D09-5D4F-A2E1-FFE755EEF9BF}"/>
                  </a:ext>
                </a:extLst>
              </p:cNvPr>
              <p:cNvSpPr>
                <a:spLocks noChangeArrowheads="1"/>
              </p:cNvSpPr>
              <p:nvPr/>
            </p:nvSpPr>
            <p:spPr bwMode="auto">
              <a:xfrm rot="3691699" flipV="1">
                <a:off x="3360" y="2448"/>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9" name="Oval 25">
                <a:extLst>
                  <a:ext uri="{FF2B5EF4-FFF2-40B4-BE49-F238E27FC236}">
                    <a16:creationId xmlns:a16="http://schemas.microsoft.com/office/drawing/2014/main" id="{135E1ACC-F88A-E245-B5C5-6BAE0B08F5A7}"/>
                  </a:ext>
                </a:extLst>
              </p:cNvPr>
              <p:cNvSpPr>
                <a:spLocks noChangeArrowheads="1"/>
              </p:cNvSpPr>
              <p:nvPr/>
            </p:nvSpPr>
            <p:spPr bwMode="auto">
              <a:xfrm rot="3691699" flipV="1">
                <a:off x="2898" y="2634"/>
                <a:ext cx="192" cy="192"/>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0" name="Group 26">
              <a:extLst>
                <a:ext uri="{FF2B5EF4-FFF2-40B4-BE49-F238E27FC236}">
                  <a16:creationId xmlns:a16="http://schemas.microsoft.com/office/drawing/2014/main" id="{290D69B0-908F-BD42-8221-A051B3D2118C}"/>
                </a:ext>
              </a:extLst>
            </p:cNvPr>
            <p:cNvGrpSpPr>
              <a:grpSpLocks/>
            </p:cNvGrpSpPr>
            <p:nvPr/>
          </p:nvGrpSpPr>
          <p:grpSpPr bwMode="auto">
            <a:xfrm>
              <a:off x="709691" y="4399980"/>
              <a:ext cx="1366838" cy="647700"/>
              <a:chOff x="3900" y="2337"/>
              <a:chExt cx="861" cy="408"/>
            </a:xfrm>
          </p:grpSpPr>
          <p:sp>
            <p:nvSpPr>
              <p:cNvPr id="21" name="Oval 27">
                <a:extLst>
                  <a:ext uri="{FF2B5EF4-FFF2-40B4-BE49-F238E27FC236}">
                    <a16:creationId xmlns:a16="http://schemas.microsoft.com/office/drawing/2014/main" id="{6FCBF121-4D5D-D54A-9230-D23AE0678C6A}"/>
                  </a:ext>
                </a:extLst>
              </p:cNvPr>
              <p:cNvSpPr>
                <a:spLocks noChangeArrowheads="1"/>
              </p:cNvSpPr>
              <p:nvPr/>
            </p:nvSpPr>
            <p:spPr bwMode="auto">
              <a:xfrm rot="3691699" flipV="1">
                <a:off x="4371" y="2337"/>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28">
                <a:extLst>
                  <a:ext uri="{FF2B5EF4-FFF2-40B4-BE49-F238E27FC236}">
                    <a16:creationId xmlns:a16="http://schemas.microsoft.com/office/drawing/2014/main" id="{3B87C4E6-7FC8-3E4A-A0E3-7EFC9F00EF6B}"/>
                  </a:ext>
                </a:extLst>
              </p:cNvPr>
              <p:cNvSpPr>
                <a:spLocks noChangeArrowheads="1"/>
              </p:cNvSpPr>
              <p:nvPr/>
            </p:nvSpPr>
            <p:spPr bwMode="auto">
              <a:xfrm rot="3691699" flipV="1">
                <a:off x="4569" y="2541"/>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Oval 29">
                <a:extLst>
                  <a:ext uri="{FF2B5EF4-FFF2-40B4-BE49-F238E27FC236}">
                    <a16:creationId xmlns:a16="http://schemas.microsoft.com/office/drawing/2014/main" id="{29E4CD56-3BF1-6946-AE2C-6E411D547795}"/>
                  </a:ext>
                </a:extLst>
              </p:cNvPr>
              <p:cNvSpPr>
                <a:spLocks noChangeArrowheads="1"/>
              </p:cNvSpPr>
              <p:nvPr/>
            </p:nvSpPr>
            <p:spPr bwMode="auto">
              <a:xfrm rot="3691699" flipV="1">
                <a:off x="3900" y="2553"/>
                <a:ext cx="192" cy="192"/>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pic>
        <p:nvPicPr>
          <p:cNvPr id="24" name="图片 23">
            <a:extLst>
              <a:ext uri="{FF2B5EF4-FFF2-40B4-BE49-F238E27FC236}">
                <a16:creationId xmlns:a16="http://schemas.microsoft.com/office/drawing/2014/main" id="{72ABCC0E-915B-9848-8C2A-561BEBA54C9F}"/>
              </a:ext>
            </a:extLst>
          </p:cNvPr>
          <p:cNvPicPr>
            <a:picLocks noChangeAspect="1"/>
          </p:cNvPicPr>
          <p:nvPr/>
        </p:nvPicPr>
        <p:blipFill>
          <a:blip r:embed="rId3"/>
          <a:stretch>
            <a:fillRect/>
          </a:stretch>
        </p:blipFill>
        <p:spPr>
          <a:xfrm>
            <a:off x="748527" y="4191732"/>
            <a:ext cx="1268025" cy="2045889"/>
          </a:xfrm>
          <a:prstGeom prst="rect">
            <a:avLst/>
          </a:prstGeom>
        </p:spPr>
      </p:pic>
      <p:sp>
        <p:nvSpPr>
          <p:cNvPr id="26" name="文本框 25">
            <a:extLst>
              <a:ext uri="{FF2B5EF4-FFF2-40B4-BE49-F238E27FC236}">
                <a16:creationId xmlns:a16="http://schemas.microsoft.com/office/drawing/2014/main" id="{1B6A4E08-1019-3A43-AE43-E83BE3F6F490}"/>
              </a:ext>
            </a:extLst>
          </p:cNvPr>
          <p:cNvSpPr txBox="1"/>
          <p:nvPr/>
        </p:nvSpPr>
        <p:spPr>
          <a:xfrm>
            <a:off x="732537" y="6329144"/>
            <a:ext cx="1415772" cy="461665"/>
          </a:xfrm>
          <a:prstGeom prst="rect">
            <a:avLst/>
          </a:prstGeom>
          <a:noFill/>
        </p:spPr>
        <p:txBody>
          <a:bodyPr wrap="none" rtlCol="0">
            <a:spAutoFit/>
          </a:bodyPr>
          <a:lstStyle/>
          <a:p>
            <a:r>
              <a:rPr kumimoji="1" lang="zh-CN" altLang="en-US" dirty="0"/>
              <a:t>配位数</a:t>
            </a:r>
            <a:r>
              <a:rPr kumimoji="1" lang="en-US" altLang="zh-CN" dirty="0"/>
              <a:t>12</a:t>
            </a:r>
            <a:endParaRPr kumimoji="1" lang="zh-CN" altLang="en-US" dirty="0"/>
          </a:p>
        </p:txBody>
      </p:sp>
      <p:sp>
        <p:nvSpPr>
          <p:cNvPr id="27" name="文本框 26">
            <a:extLst>
              <a:ext uri="{FF2B5EF4-FFF2-40B4-BE49-F238E27FC236}">
                <a16:creationId xmlns:a16="http://schemas.microsoft.com/office/drawing/2014/main" id="{CF2BCA2E-DABF-A242-8CEF-864CAEE40557}"/>
              </a:ext>
            </a:extLst>
          </p:cNvPr>
          <p:cNvSpPr txBox="1"/>
          <p:nvPr/>
        </p:nvSpPr>
        <p:spPr>
          <a:xfrm>
            <a:off x="1078290" y="3402591"/>
            <a:ext cx="800219" cy="461665"/>
          </a:xfrm>
          <a:prstGeom prst="rect">
            <a:avLst/>
          </a:prstGeom>
          <a:noFill/>
        </p:spPr>
        <p:txBody>
          <a:bodyPr wrap="none" rtlCol="0">
            <a:spAutoFit/>
          </a:bodyPr>
          <a:lstStyle/>
          <a:p>
            <a:r>
              <a:rPr lang="zh-CN" altLang="en-US" dirty="0"/>
              <a:t>晶胞</a:t>
            </a:r>
            <a:endParaRPr kumimoji="1" lang="zh-CN" altLang="en-US" dirty="0"/>
          </a:p>
        </p:txBody>
      </p:sp>
      <p:pic>
        <p:nvPicPr>
          <p:cNvPr id="40" name="图片 39">
            <a:extLst>
              <a:ext uri="{FF2B5EF4-FFF2-40B4-BE49-F238E27FC236}">
                <a16:creationId xmlns:a16="http://schemas.microsoft.com/office/drawing/2014/main" id="{3368413D-5674-3C4F-BD4C-F5AD0A63DD07}"/>
              </a:ext>
            </a:extLst>
          </p:cNvPr>
          <p:cNvPicPr>
            <a:picLocks noChangeAspect="1"/>
          </p:cNvPicPr>
          <p:nvPr/>
        </p:nvPicPr>
        <p:blipFill>
          <a:blip r:embed="rId4"/>
          <a:stretch>
            <a:fillRect/>
          </a:stretch>
        </p:blipFill>
        <p:spPr>
          <a:xfrm>
            <a:off x="4535354" y="699301"/>
            <a:ext cx="1546455" cy="1382713"/>
          </a:xfrm>
          <a:prstGeom prst="rect">
            <a:avLst/>
          </a:prstGeom>
        </p:spPr>
      </p:pic>
      <p:grpSp>
        <p:nvGrpSpPr>
          <p:cNvPr id="60" name="组合 59">
            <a:extLst>
              <a:ext uri="{FF2B5EF4-FFF2-40B4-BE49-F238E27FC236}">
                <a16:creationId xmlns:a16="http://schemas.microsoft.com/office/drawing/2014/main" id="{40CE1A2F-4FE6-3F49-A3F2-4F72BBDF72E5}"/>
              </a:ext>
            </a:extLst>
          </p:cNvPr>
          <p:cNvGrpSpPr/>
          <p:nvPr/>
        </p:nvGrpSpPr>
        <p:grpSpPr>
          <a:xfrm>
            <a:off x="6804248" y="606860"/>
            <a:ext cx="1325148" cy="1142819"/>
            <a:chOff x="6502050" y="1304832"/>
            <a:chExt cx="1325148" cy="1142819"/>
          </a:xfrm>
        </p:grpSpPr>
        <p:grpSp>
          <p:nvGrpSpPr>
            <p:cNvPr id="41" name="Group 43">
              <a:extLst>
                <a:ext uri="{FF2B5EF4-FFF2-40B4-BE49-F238E27FC236}">
                  <a16:creationId xmlns:a16="http://schemas.microsoft.com/office/drawing/2014/main" id="{38A83FDC-2E63-5E4C-A409-76BB21DF7AD5}"/>
                </a:ext>
              </a:extLst>
            </p:cNvPr>
            <p:cNvGrpSpPr>
              <a:grpSpLocks/>
            </p:cNvGrpSpPr>
            <p:nvPr/>
          </p:nvGrpSpPr>
          <p:grpSpPr bwMode="auto">
            <a:xfrm>
              <a:off x="6631007" y="1435071"/>
              <a:ext cx="1066800" cy="838200"/>
              <a:chOff x="4176" y="2208"/>
              <a:chExt cx="672" cy="528"/>
            </a:xfrm>
          </p:grpSpPr>
          <p:sp>
            <p:nvSpPr>
              <p:cNvPr id="43" name="Line 49">
                <a:extLst>
                  <a:ext uri="{FF2B5EF4-FFF2-40B4-BE49-F238E27FC236}">
                    <a16:creationId xmlns:a16="http://schemas.microsoft.com/office/drawing/2014/main" id="{C79E58C9-004B-4346-899E-6EABC9B99E04}"/>
                  </a:ext>
                </a:extLst>
              </p:cNvPr>
              <p:cNvSpPr>
                <a:spLocks noChangeShapeType="1"/>
              </p:cNvSpPr>
              <p:nvPr/>
            </p:nvSpPr>
            <p:spPr bwMode="auto">
              <a:xfrm>
                <a:off x="4176" y="2544"/>
                <a:ext cx="672" cy="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 name="Line 50">
                <a:extLst>
                  <a:ext uri="{FF2B5EF4-FFF2-40B4-BE49-F238E27FC236}">
                    <a16:creationId xmlns:a16="http://schemas.microsoft.com/office/drawing/2014/main" id="{9197D3DC-5427-D94D-AE41-1823C0DA6AB1}"/>
                  </a:ext>
                </a:extLst>
              </p:cNvPr>
              <p:cNvSpPr>
                <a:spLocks noChangeShapeType="1"/>
              </p:cNvSpPr>
              <p:nvPr/>
            </p:nvSpPr>
            <p:spPr bwMode="auto">
              <a:xfrm flipH="1">
                <a:off x="4176" y="2208"/>
                <a:ext cx="240" cy="33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Line 51">
                <a:extLst>
                  <a:ext uri="{FF2B5EF4-FFF2-40B4-BE49-F238E27FC236}">
                    <a16:creationId xmlns:a16="http://schemas.microsoft.com/office/drawing/2014/main" id="{20A066E2-2B4C-574C-B308-980522081A90}"/>
                  </a:ext>
                </a:extLst>
              </p:cNvPr>
              <p:cNvSpPr>
                <a:spLocks noChangeShapeType="1"/>
              </p:cNvSpPr>
              <p:nvPr/>
            </p:nvSpPr>
            <p:spPr bwMode="auto">
              <a:xfrm>
                <a:off x="4416" y="2208"/>
                <a:ext cx="432" cy="336"/>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52">
                <a:extLst>
                  <a:ext uri="{FF2B5EF4-FFF2-40B4-BE49-F238E27FC236}">
                    <a16:creationId xmlns:a16="http://schemas.microsoft.com/office/drawing/2014/main" id="{2EE0C4A7-392F-AA41-AB06-BC7FC0B58D35}"/>
                  </a:ext>
                </a:extLst>
              </p:cNvPr>
              <p:cNvSpPr>
                <a:spLocks noChangeShapeType="1"/>
              </p:cNvSpPr>
              <p:nvPr/>
            </p:nvSpPr>
            <p:spPr bwMode="auto">
              <a:xfrm>
                <a:off x="4176" y="2544"/>
                <a:ext cx="192" cy="1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53">
                <a:extLst>
                  <a:ext uri="{FF2B5EF4-FFF2-40B4-BE49-F238E27FC236}">
                    <a16:creationId xmlns:a16="http://schemas.microsoft.com/office/drawing/2014/main" id="{A86110C4-3B3C-DF47-96CB-02702D224F31}"/>
                  </a:ext>
                </a:extLst>
              </p:cNvPr>
              <p:cNvSpPr>
                <a:spLocks noChangeShapeType="1"/>
              </p:cNvSpPr>
              <p:nvPr/>
            </p:nvSpPr>
            <p:spPr bwMode="auto">
              <a:xfrm flipH="1">
                <a:off x="4368" y="2544"/>
                <a:ext cx="480" cy="192"/>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54">
                <a:extLst>
                  <a:ext uri="{FF2B5EF4-FFF2-40B4-BE49-F238E27FC236}">
                    <a16:creationId xmlns:a16="http://schemas.microsoft.com/office/drawing/2014/main" id="{D915D9C3-F2F8-D849-B9F3-B3DD7CD9157F}"/>
                  </a:ext>
                </a:extLst>
              </p:cNvPr>
              <p:cNvSpPr>
                <a:spLocks noChangeShapeType="1"/>
              </p:cNvSpPr>
              <p:nvPr/>
            </p:nvSpPr>
            <p:spPr bwMode="auto">
              <a:xfrm flipH="1">
                <a:off x="4368" y="2208"/>
                <a:ext cx="48" cy="528"/>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3" name="Oval 16">
              <a:extLst>
                <a:ext uri="{FF2B5EF4-FFF2-40B4-BE49-F238E27FC236}">
                  <a16:creationId xmlns:a16="http://schemas.microsoft.com/office/drawing/2014/main" id="{0B5E3A0F-3753-4B4B-A11E-2E8C62B8F43E}"/>
                </a:ext>
              </a:extLst>
            </p:cNvPr>
            <p:cNvSpPr>
              <a:spLocks noChangeArrowheads="1"/>
            </p:cNvSpPr>
            <p:nvPr/>
          </p:nvSpPr>
          <p:spPr bwMode="auto">
            <a:xfrm rot="3691699" flipV="1">
              <a:off x="7522398" y="1838161"/>
              <a:ext cx="304800" cy="304800"/>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16">
              <a:extLst>
                <a:ext uri="{FF2B5EF4-FFF2-40B4-BE49-F238E27FC236}">
                  <a16:creationId xmlns:a16="http://schemas.microsoft.com/office/drawing/2014/main" id="{9BD4C583-59A4-8049-9187-5B672583F888}"/>
                </a:ext>
              </a:extLst>
            </p:cNvPr>
            <p:cNvSpPr>
              <a:spLocks noChangeArrowheads="1"/>
            </p:cNvSpPr>
            <p:nvPr/>
          </p:nvSpPr>
          <p:spPr bwMode="auto">
            <a:xfrm rot="3691699" flipV="1">
              <a:off x="6789026" y="2142851"/>
              <a:ext cx="304800" cy="304800"/>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Oval 16">
              <a:extLst>
                <a:ext uri="{FF2B5EF4-FFF2-40B4-BE49-F238E27FC236}">
                  <a16:creationId xmlns:a16="http://schemas.microsoft.com/office/drawing/2014/main" id="{FF346C36-617C-314F-84EC-52C9BAB607F1}"/>
                </a:ext>
              </a:extLst>
            </p:cNvPr>
            <p:cNvSpPr>
              <a:spLocks noChangeArrowheads="1"/>
            </p:cNvSpPr>
            <p:nvPr/>
          </p:nvSpPr>
          <p:spPr bwMode="auto">
            <a:xfrm rot="3691699" flipV="1">
              <a:off x="6502050" y="1853429"/>
              <a:ext cx="304800" cy="304800"/>
            </a:xfrm>
            <a:prstGeom prst="ellipse">
              <a:avLst/>
            </a:prstGeom>
            <a:gradFill rotWithShape="1">
              <a:gsLst>
                <a:gs pos="0">
                  <a:srgbClr val="FFFF00"/>
                </a:gs>
                <a:gs pos="100000">
                  <a:srgbClr val="2020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8" name="Oval 27">
              <a:extLst>
                <a:ext uri="{FF2B5EF4-FFF2-40B4-BE49-F238E27FC236}">
                  <a16:creationId xmlns:a16="http://schemas.microsoft.com/office/drawing/2014/main" id="{89C06870-EACE-FC4F-B96F-31556770C8C8}"/>
                </a:ext>
              </a:extLst>
            </p:cNvPr>
            <p:cNvSpPr>
              <a:spLocks noChangeArrowheads="1"/>
            </p:cNvSpPr>
            <p:nvPr/>
          </p:nvSpPr>
          <p:spPr bwMode="auto">
            <a:xfrm rot="3691699" flipV="1">
              <a:off x="6870474" y="1304832"/>
              <a:ext cx="304800" cy="304800"/>
            </a:xfrm>
            <a:prstGeom prst="ellipse">
              <a:avLst/>
            </a:prstGeom>
            <a:gradFill rotWithShape="1">
              <a:gsLst>
                <a:gs pos="0">
                  <a:srgbClr val="FF3300"/>
                </a:gs>
                <a:gs pos="100000">
                  <a:srgbClr val="761800"/>
                </a:gs>
              </a:gsLst>
              <a:path path="shape">
                <a:fillToRect l="50000" t="50000" r="50000" b="50000"/>
              </a:path>
            </a:gradFill>
            <a:ln w="9525">
              <a:solidFill>
                <a:schemeClr val="tx1"/>
              </a:solidFill>
              <a:round/>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59" name="文本框 58">
            <a:extLst>
              <a:ext uri="{FF2B5EF4-FFF2-40B4-BE49-F238E27FC236}">
                <a16:creationId xmlns:a16="http://schemas.microsoft.com/office/drawing/2014/main" id="{A50E6BFA-90EF-D647-AC19-BDC2AFB9FF6E}"/>
              </a:ext>
            </a:extLst>
          </p:cNvPr>
          <p:cNvSpPr txBox="1"/>
          <p:nvPr/>
        </p:nvSpPr>
        <p:spPr>
          <a:xfrm>
            <a:off x="6894951" y="1804754"/>
            <a:ext cx="1210588" cy="400110"/>
          </a:xfrm>
          <a:prstGeom prst="rect">
            <a:avLst/>
          </a:prstGeom>
          <a:noFill/>
        </p:spPr>
        <p:txBody>
          <a:bodyPr wrap="none" rtlCol="0">
            <a:spAutoFit/>
          </a:bodyPr>
          <a:lstStyle/>
          <a:p>
            <a:r>
              <a:rPr kumimoji="1" lang="zh-CN" altLang="en-US" sz="2000" dirty="0"/>
              <a:t>正四面体</a:t>
            </a:r>
          </a:p>
        </p:txBody>
      </p:sp>
      <p:sp>
        <p:nvSpPr>
          <p:cNvPr id="61" name="文本框 60">
            <a:extLst>
              <a:ext uri="{FF2B5EF4-FFF2-40B4-BE49-F238E27FC236}">
                <a16:creationId xmlns:a16="http://schemas.microsoft.com/office/drawing/2014/main" id="{A8C19223-0309-3A4C-BA18-1C4E4D7AE487}"/>
              </a:ext>
            </a:extLst>
          </p:cNvPr>
          <p:cNvSpPr txBox="1"/>
          <p:nvPr/>
        </p:nvSpPr>
        <p:spPr>
          <a:xfrm>
            <a:off x="508380" y="325529"/>
            <a:ext cx="2339102" cy="461665"/>
          </a:xfrm>
          <a:prstGeom prst="rect">
            <a:avLst/>
          </a:prstGeom>
          <a:noFill/>
        </p:spPr>
        <p:txBody>
          <a:bodyPr wrap="none" rtlCol="0">
            <a:spAutoFit/>
          </a:bodyPr>
          <a:lstStyle/>
          <a:p>
            <a:r>
              <a:rPr lang="zh-CN" altLang="en-US" dirty="0"/>
              <a:t>计算空间占有率</a:t>
            </a:r>
            <a:endParaRPr kumimoji="1" lang="zh-CN" altLang="en-US" dirty="0"/>
          </a:p>
        </p:txBody>
      </p:sp>
      <p:sp>
        <p:nvSpPr>
          <p:cNvPr id="62" name="Text Box 3">
            <a:extLst>
              <a:ext uri="{FF2B5EF4-FFF2-40B4-BE49-F238E27FC236}">
                <a16:creationId xmlns:a16="http://schemas.microsoft.com/office/drawing/2014/main" id="{F7C2CABB-2C22-FF48-BC65-77D0C7494F5D}"/>
              </a:ext>
            </a:extLst>
          </p:cNvPr>
          <p:cNvSpPr txBox="1">
            <a:spLocks noChangeArrowheads="1"/>
          </p:cNvSpPr>
          <p:nvPr/>
        </p:nvSpPr>
        <p:spPr bwMode="auto">
          <a:xfrm>
            <a:off x="4920208" y="2276872"/>
            <a:ext cx="1524000" cy="461665"/>
          </a:xfrm>
          <a:prstGeom prst="rect">
            <a:avLst/>
          </a:prstGeom>
          <a:noFill/>
          <a:ln w="9525">
            <a:noFill/>
            <a:miter lim="800000"/>
            <a:headEnd/>
            <a:tailEnd/>
          </a:ln>
          <a:effectLst/>
        </p:spPr>
        <p:txBody>
          <a:bodyPr>
            <a:spAutoFit/>
          </a:bodyPr>
          <a:lstStyle/>
          <a:p>
            <a:pPr>
              <a:spcBef>
                <a:spcPct val="50000"/>
              </a:spcBef>
              <a:defRPr/>
            </a:pPr>
            <a:r>
              <a:rPr lang="en-US" altLang="zh-CN" b="1" i="1" dirty="0">
                <a:solidFill>
                  <a:srgbClr val="FF3300"/>
                </a:solidFill>
                <a:effectLst>
                  <a:outerShdw blurRad="38100" dist="38100" dir="2700000" algn="tl">
                    <a:srgbClr val="C0C0C0"/>
                  </a:outerShdw>
                </a:effectLst>
                <a:latin typeface="+mn-lt"/>
              </a:rPr>
              <a:t>a</a:t>
            </a:r>
            <a:r>
              <a:rPr lang="en-US" altLang="zh-CN" b="1" dirty="0">
                <a:solidFill>
                  <a:srgbClr val="FF3300"/>
                </a:solidFill>
                <a:effectLst>
                  <a:outerShdw blurRad="38100" dist="38100" dir="2700000" algn="tl">
                    <a:srgbClr val="C0C0C0"/>
                  </a:outerShdw>
                </a:effectLst>
                <a:latin typeface="+mn-lt"/>
              </a:rPr>
              <a:t> = 2 </a:t>
            </a:r>
            <a:r>
              <a:rPr lang="en-US" altLang="zh-CN" b="1" i="1" dirty="0">
                <a:solidFill>
                  <a:srgbClr val="FF3300"/>
                </a:solidFill>
                <a:effectLst>
                  <a:outerShdw blurRad="38100" dist="38100" dir="2700000" algn="tl">
                    <a:srgbClr val="C0C0C0"/>
                  </a:outerShdw>
                </a:effectLst>
                <a:latin typeface="+mn-lt"/>
              </a:rPr>
              <a:t>r</a:t>
            </a:r>
          </a:p>
        </p:txBody>
      </p:sp>
      <p:sp>
        <p:nvSpPr>
          <p:cNvPr id="75" name="Text Box 7">
            <a:extLst>
              <a:ext uri="{FF2B5EF4-FFF2-40B4-BE49-F238E27FC236}">
                <a16:creationId xmlns:a16="http://schemas.microsoft.com/office/drawing/2014/main" id="{A4DA95FD-418D-1744-8ED0-74527ACFAD2F}"/>
              </a:ext>
            </a:extLst>
          </p:cNvPr>
          <p:cNvSpPr txBox="1">
            <a:spLocks noChangeArrowheads="1"/>
          </p:cNvSpPr>
          <p:nvPr/>
        </p:nvSpPr>
        <p:spPr bwMode="auto">
          <a:xfrm>
            <a:off x="697290" y="872636"/>
            <a:ext cx="304800" cy="4572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dirty="0">
                <a:solidFill>
                  <a:srgbClr val="0000FF"/>
                </a:solidFill>
                <a:effectLst>
                  <a:outerShdw blurRad="38100" dist="38100" dir="2700000" algn="tl">
                    <a:srgbClr val="C0C0C0"/>
                  </a:outerShdw>
                </a:effectLst>
              </a:rPr>
              <a:t>a</a:t>
            </a:r>
          </a:p>
        </p:txBody>
      </p:sp>
      <p:sp>
        <p:nvSpPr>
          <p:cNvPr id="76" name="Text Box 8">
            <a:extLst>
              <a:ext uri="{FF2B5EF4-FFF2-40B4-BE49-F238E27FC236}">
                <a16:creationId xmlns:a16="http://schemas.microsoft.com/office/drawing/2014/main" id="{647A290E-E124-9B4E-9E95-459583FFBD3C}"/>
              </a:ext>
            </a:extLst>
          </p:cNvPr>
          <p:cNvSpPr txBox="1">
            <a:spLocks noChangeArrowheads="1"/>
          </p:cNvSpPr>
          <p:nvPr/>
        </p:nvSpPr>
        <p:spPr bwMode="auto">
          <a:xfrm>
            <a:off x="227871" y="1850415"/>
            <a:ext cx="304800" cy="4572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dirty="0">
                <a:solidFill>
                  <a:srgbClr val="0000FF"/>
                </a:solidFill>
                <a:effectLst>
                  <a:outerShdw blurRad="38100" dist="38100" dir="2700000" algn="tl">
                    <a:srgbClr val="C0C0C0"/>
                  </a:outerShdw>
                </a:effectLst>
              </a:rPr>
              <a:t>h</a:t>
            </a:r>
          </a:p>
        </p:txBody>
      </p:sp>
      <p:pic>
        <p:nvPicPr>
          <p:cNvPr id="77" name="图片 76">
            <a:extLst>
              <a:ext uri="{FF2B5EF4-FFF2-40B4-BE49-F238E27FC236}">
                <a16:creationId xmlns:a16="http://schemas.microsoft.com/office/drawing/2014/main" id="{39C057AE-325D-7E41-8033-38BF2FB4DC18}"/>
              </a:ext>
            </a:extLst>
          </p:cNvPr>
          <p:cNvPicPr>
            <a:picLocks noChangeAspect="1"/>
          </p:cNvPicPr>
          <p:nvPr/>
        </p:nvPicPr>
        <p:blipFill>
          <a:blip r:embed="rId5"/>
          <a:stretch>
            <a:fillRect/>
          </a:stretch>
        </p:blipFill>
        <p:spPr>
          <a:xfrm>
            <a:off x="6592773" y="2162493"/>
            <a:ext cx="1714944" cy="844674"/>
          </a:xfrm>
          <a:prstGeom prst="rect">
            <a:avLst/>
          </a:prstGeom>
        </p:spPr>
      </p:pic>
      <p:grpSp>
        <p:nvGrpSpPr>
          <p:cNvPr id="110" name="Group 4">
            <a:extLst>
              <a:ext uri="{FF2B5EF4-FFF2-40B4-BE49-F238E27FC236}">
                <a16:creationId xmlns:a16="http://schemas.microsoft.com/office/drawing/2014/main" id="{C7B2315F-C879-4148-9C0D-BC6F76849D18}"/>
              </a:ext>
            </a:extLst>
          </p:cNvPr>
          <p:cNvGrpSpPr>
            <a:grpSpLocks/>
          </p:cNvGrpSpPr>
          <p:nvPr/>
        </p:nvGrpSpPr>
        <p:grpSpPr bwMode="auto">
          <a:xfrm>
            <a:off x="4535354" y="2933395"/>
            <a:ext cx="1152525" cy="1727200"/>
            <a:chOff x="4080" y="1344"/>
            <a:chExt cx="1248" cy="1632"/>
          </a:xfrm>
        </p:grpSpPr>
        <p:sp>
          <p:nvSpPr>
            <p:cNvPr id="111" name="Line 5">
              <a:extLst>
                <a:ext uri="{FF2B5EF4-FFF2-40B4-BE49-F238E27FC236}">
                  <a16:creationId xmlns:a16="http://schemas.microsoft.com/office/drawing/2014/main" id="{D1D4F43A-9111-8049-B5A9-9AC1E323D247}"/>
                </a:ext>
              </a:extLst>
            </p:cNvPr>
            <p:cNvSpPr>
              <a:spLocks noChangeShapeType="1"/>
            </p:cNvSpPr>
            <p:nvPr/>
          </p:nvSpPr>
          <p:spPr bwMode="auto">
            <a:xfrm>
              <a:off x="4464" y="1440"/>
              <a:ext cx="0" cy="1056"/>
            </a:xfrm>
            <a:prstGeom prst="line">
              <a:avLst/>
            </a:prstGeom>
            <a:noFill/>
            <a:ln w="571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2" name="AutoShape 6">
              <a:extLst>
                <a:ext uri="{FF2B5EF4-FFF2-40B4-BE49-F238E27FC236}">
                  <a16:creationId xmlns:a16="http://schemas.microsoft.com/office/drawing/2014/main" id="{9B877B9A-2ED1-1945-84E3-5A2E7F64D226}"/>
                </a:ext>
              </a:extLst>
            </p:cNvPr>
            <p:cNvSpPr>
              <a:spLocks noChangeArrowheads="1"/>
            </p:cNvSpPr>
            <p:nvPr/>
          </p:nvSpPr>
          <p:spPr bwMode="auto">
            <a:xfrm>
              <a:off x="4176" y="1440"/>
              <a:ext cx="1056" cy="384"/>
            </a:xfrm>
            <a:prstGeom prst="parallelogram">
              <a:avLst>
                <a:gd name="adj" fmla="val 68750"/>
              </a:avLst>
            </a:prstGeom>
            <a:noFill/>
            <a:ln w="57150" algn="ctr">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AutoShape 7">
              <a:extLst>
                <a:ext uri="{FF2B5EF4-FFF2-40B4-BE49-F238E27FC236}">
                  <a16:creationId xmlns:a16="http://schemas.microsoft.com/office/drawing/2014/main" id="{8A911D36-FA98-F247-A840-9759D3E2C84B}"/>
                </a:ext>
              </a:extLst>
            </p:cNvPr>
            <p:cNvSpPr>
              <a:spLocks noChangeArrowheads="1"/>
            </p:cNvSpPr>
            <p:nvPr/>
          </p:nvSpPr>
          <p:spPr bwMode="auto">
            <a:xfrm>
              <a:off x="4176" y="2496"/>
              <a:ext cx="1056" cy="384"/>
            </a:xfrm>
            <a:prstGeom prst="parallelogram">
              <a:avLst>
                <a:gd name="adj" fmla="val 68750"/>
              </a:avLst>
            </a:prstGeom>
            <a:noFill/>
            <a:ln w="57150" algn="ctr">
              <a:solidFill>
                <a:srgbClr val="3333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4" name="Line 8">
              <a:extLst>
                <a:ext uri="{FF2B5EF4-FFF2-40B4-BE49-F238E27FC236}">
                  <a16:creationId xmlns:a16="http://schemas.microsoft.com/office/drawing/2014/main" id="{A57E8975-D95A-C14B-89E9-0FE6EB047E4F}"/>
                </a:ext>
              </a:extLst>
            </p:cNvPr>
            <p:cNvSpPr>
              <a:spLocks noChangeShapeType="1"/>
            </p:cNvSpPr>
            <p:nvPr/>
          </p:nvSpPr>
          <p:spPr bwMode="auto">
            <a:xfrm>
              <a:off x="4176" y="1824"/>
              <a:ext cx="0" cy="1056"/>
            </a:xfrm>
            <a:prstGeom prst="line">
              <a:avLst/>
            </a:prstGeom>
            <a:noFill/>
            <a:ln w="571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Line 9">
              <a:extLst>
                <a:ext uri="{FF2B5EF4-FFF2-40B4-BE49-F238E27FC236}">
                  <a16:creationId xmlns:a16="http://schemas.microsoft.com/office/drawing/2014/main" id="{1315E501-A3A6-CE4C-9C75-95847B1D1F3C}"/>
                </a:ext>
              </a:extLst>
            </p:cNvPr>
            <p:cNvSpPr>
              <a:spLocks noChangeShapeType="1"/>
            </p:cNvSpPr>
            <p:nvPr/>
          </p:nvSpPr>
          <p:spPr bwMode="auto">
            <a:xfrm>
              <a:off x="5232" y="1440"/>
              <a:ext cx="0" cy="1056"/>
            </a:xfrm>
            <a:prstGeom prst="line">
              <a:avLst/>
            </a:prstGeom>
            <a:noFill/>
            <a:ln w="571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6" name="Line 10">
              <a:extLst>
                <a:ext uri="{FF2B5EF4-FFF2-40B4-BE49-F238E27FC236}">
                  <a16:creationId xmlns:a16="http://schemas.microsoft.com/office/drawing/2014/main" id="{1834F658-7628-8146-95B9-931772CA4BFA}"/>
                </a:ext>
              </a:extLst>
            </p:cNvPr>
            <p:cNvSpPr>
              <a:spLocks noChangeShapeType="1"/>
            </p:cNvSpPr>
            <p:nvPr/>
          </p:nvSpPr>
          <p:spPr bwMode="auto">
            <a:xfrm>
              <a:off x="4944" y="1824"/>
              <a:ext cx="0" cy="1056"/>
            </a:xfrm>
            <a:prstGeom prst="line">
              <a:avLst/>
            </a:prstGeom>
            <a:noFill/>
            <a:ln w="57150">
              <a:solidFill>
                <a:srgbClr val="3333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Oval 11">
              <a:extLst>
                <a:ext uri="{FF2B5EF4-FFF2-40B4-BE49-F238E27FC236}">
                  <a16:creationId xmlns:a16="http://schemas.microsoft.com/office/drawing/2014/main" id="{8CF334E0-297C-2643-989E-E6F0A2664EEB}"/>
                </a:ext>
              </a:extLst>
            </p:cNvPr>
            <p:cNvSpPr>
              <a:spLocks noChangeArrowheads="1"/>
            </p:cNvSpPr>
            <p:nvPr/>
          </p:nvSpPr>
          <p:spPr bwMode="auto">
            <a:xfrm rot="10746354" flipV="1">
              <a:off x="4368" y="1344"/>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Oval 12">
              <a:extLst>
                <a:ext uri="{FF2B5EF4-FFF2-40B4-BE49-F238E27FC236}">
                  <a16:creationId xmlns:a16="http://schemas.microsoft.com/office/drawing/2014/main" id="{753008D5-B3E2-024B-BECB-CFF98B4D3E26}"/>
                </a:ext>
              </a:extLst>
            </p:cNvPr>
            <p:cNvSpPr>
              <a:spLocks noChangeArrowheads="1"/>
            </p:cNvSpPr>
            <p:nvPr/>
          </p:nvSpPr>
          <p:spPr bwMode="auto">
            <a:xfrm rot="10746354" flipV="1">
              <a:off x="5136" y="1344"/>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Oval 13">
              <a:extLst>
                <a:ext uri="{FF2B5EF4-FFF2-40B4-BE49-F238E27FC236}">
                  <a16:creationId xmlns:a16="http://schemas.microsoft.com/office/drawing/2014/main" id="{D0A059DB-581B-4440-A817-E60DA2736E90}"/>
                </a:ext>
              </a:extLst>
            </p:cNvPr>
            <p:cNvSpPr>
              <a:spLocks noChangeArrowheads="1"/>
            </p:cNvSpPr>
            <p:nvPr/>
          </p:nvSpPr>
          <p:spPr bwMode="auto">
            <a:xfrm rot="10746354" flipV="1">
              <a:off x="4080" y="1728"/>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Oval 14">
              <a:extLst>
                <a:ext uri="{FF2B5EF4-FFF2-40B4-BE49-F238E27FC236}">
                  <a16:creationId xmlns:a16="http://schemas.microsoft.com/office/drawing/2014/main" id="{69049B7F-2C8E-2C47-8E5A-F5DF8DB1B607}"/>
                </a:ext>
              </a:extLst>
            </p:cNvPr>
            <p:cNvSpPr>
              <a:spLocks noChangeArrowheads="1"/>
            </p:cNvSpPr>
            <p:nvPr/>
          </p:nvSpPr>
          <p:spPr bwMode="auto">
            <a:xfrm rot="10746354" flipV="1">
              <a:off x="4848" y="1728"/>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Oval 15">
              <a:extLst>
                <a:ext uri="{FF2B5EF4-FFF2-40B4-BE49-F238E27FC236}">
                  <a16:creationId xmlns:a16="http://schemas.microsoft.com/office/drawing/2014/main" id="{0A9902F0-CF11-B64B-A572-3B7E31B7D67F}"/>
                </a:ext>
              </a:extLst>
            </p:cNvPr>
            <p:cNvSpPr>
              <a:spLocks noChangeArrowheads="1"/>
            </p:cNvSpPr>
            <p:nvPr/>
          </p:nvSpPr>
          <p:spPr bwMode="auto">
            <a:xfrm rot="10746354" flipV="1">
              <a:off x="4080" y="2784"/>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Oval 16">
              <a:extLst>
                <a:ext uri="{FF2B5EF4-FFF2-40B4-BE49-F238E27FC236}">
                  <a16:creationId xmlns:a16="http://schemas.microsoft.com/office/drawing/2014/main" id="{4AC29DC5-98E5-384E-9D64-21734EBAF146}"/>
                </a:ext>
              </a:extLst>
            </p:cNvPr>
            <p:cNvSpPr>
              <a:spLocks noChangeArrowheads="1"/>
            </p:cNvSpPr>
            <p:nvPr/>
          </p:nvSpPr>
          <p:spPr bwMode="auto">
            <a:xfrm rot="10746354" flipV="1">
              <a:off x="4848" y="2784"/>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Oval 17">
              <a:extLst>
                <a:ext uri="{FF2B5EF4-FFF2-40B4-BE49-F238E27FC236}">
                  <a16:creationId xmlns:a16="http://schemas.microsoft.com/office/drawing/2014/main" id="{BEC700F6-76BF-5544-92C0-282CF5966789}"/>
                </a:ext>
              </a:extLst>
            </p:cNvPr>
            <p:cNvSpPr>
              <a:spLocks noChangeArrowheads="1"/>
            </p:cNvSpPr>
            <p:nvPr/>
          </p:nvSpPr>
          <p:spPr bwMode="auto">
            <a:xfrm rot="10746354" flipV="1">
              <a:off x="5136" y="2400"/>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Oval 18">
              <a:extLst>
                <a:ext uri="{FF2B5EF4-FFF2-40B4-BE49-F238E27FC236}">
                  <a16:creationId xmlns:a16="http://schemas.microsoft.com/office/drawing/2014/main" id="{8B0EE4A5-4B55-A64F-B091-11E4BFB98B3E}"/>
                </a:ext>
              </a:extLst>
            </p:cNvPr>
            <p:cNvSpPr>
              <a:spLocks noChangeArrowheads="1"/>
            </p:cNvSpPr>
            <p:nvPr/>
          </p:nvSpPr>
          <p:spPr bwMode="auto">
            <a:xfrm rot="10746354" flipV="1">
              <a:off x="4368" y="2400"/>
              <a:ext cx="192" cy="192"/>
            </a:xfrm>
            <a:prstGeom prst="ellipse">
              <a:avLst/>
            </a:prstGeom>
            <a:gradFill rotWithShape="1">
              <a:gsLst>
                <a:gs pos="0">
                  <a:srgbClr val="FFFF00"/>
                </a:gs>
                <a:gs pos="100000">
                  <a:srgbClr val="FFFF00">
                    <a:gamma/>
                    <a:shade val="12549"/>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5" name="Oval 19">
              <a:extLst>
                <a:ext uri="{FF2B5EF4-FFF2-40B4-BE49-F238E27FC236}">
                  <a16:creationId xmlns:a16="http://schemas.microsoft.com/office/drawing/2014/main" id="{3F48CA61-1E04-AD45-A25F-FA0A76B07A23}"/>
                </a:ext>
              </a:extLst>
            </p:cNvPr>
            <p:cNvSpPr>
              <a:spLocks noChangeArrowheads="1"/>
            </p:cNvSpPr>
            <p:nvPr/>
          </p:nvSpPr>
          <p:spPr bwMode="auto">
            <a:xfrm rot="10925057" flipV="1">
              <a:off x="4892" y="1989"/>
              <a:ext cx="192" cy="192"/>
            </a:xfrm>
            <a:prstGeom prst="ellipse">
              <a:avLst/>
            </a:prstGeom>
            <a:gradFill rotWithShape="1">
              <a:gsLst>
                <a:gs pos="0">
                  <a:srgbClr val="FF3300"/>
                </a:gs>
                <a:gs pos="100000">
                  <a:srgbClr val="FF3300">
                    <a:gamma/>
                    <a:shade val="46275"/>
                    <a:invGamma/>
                  </a:srgbClr>
                </a:gs>
              </a:gsLst>
              <a:path path="shape">
                <a:fillToRect l="50000" t="50000" r="50000" b="50000"/>
              </a:path>
            </a:gra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aphicFrame>
        <p:nvGraphicFramePr>
          <p:cNvPr id="126" name="Object 42">
            <a:extLst>
              <a:ext uri="{FF2B5EF4-FFF2-40B4-BE49-F238E27FC236}">
                <a16:creationId xmlns:a16="http://schemas.microsoft.com/office/drawing/2014/main" id="{F7FD0294-60CF-714D-897F-729BE8CDE1AF}"/>
              </a:ext>
            </a:extLst>
          </p:cNvPr>
          <p:cNvGraphicFramePr>
            <a:graphicFrameLocks noChangeAspect="1"/>
          </p:cNvGraphicFramePr>
          <p:nvPr>
            <p:extLst>
              <p:ext uri="{D42A27DB-BD31-4B8C-83A1-F6EECF244321}">
                <p14:modId xmlns:p14="http://schemas.microsoft.com/office/powerpoint/2010/main" val="94960886"/>
              </p:ext>
            </p:extLst>
          </p:nvPr>
        </p:nvGraphicFramePr>
        <p:xfrm>
          <a:off x="6052279" y="3405507"/>
          <a:ext cx="2160588" cy="969962"/>
        </p:xfrm>
        <a:graphic>
          <a:graphicData uri="http://schemas.openxmlformats.org/presentationml/2006/ole">
            <mc:AlternateContent xmlns:mc="http://schemas.openxmlformats.org/markup-compatibility/2006">
              <mc:Choice xmlns:v="urn:schemas-microsoft-com:vml" Requires="v">
                <p:oleObj name="公式" r:id="rId6" imgW="20193000" imgH="9067800" progId="Equation.3">
                  <p:embed/>
                </p:oleObj>
              </mc:Choice>
              <mc:Fallback>
                <p:oleObj name="公式" r:id="rId6" imgW="20193000" imgH="9067800" progId="Equation.3">
                  <p:embed/>
                  <p:pic>
                    <p:nvPicPr>
                      <p:cNvPr id="49194" name="Object 42">
                        <a:extLst>
                          <a:ext uri="{FF2B5EF4-FFF2-40B4-BE49-F238E27FC236}">
                            <a16:creationId xmlns:a16="http://schemas.microsoft.com/office/drawing/2014/main" id="{8C07C613-DFEA-4044-AAA4-33C8705EF7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2279" y="3405507"/>
                        <a:ext cx="2160588"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27" name="Object 49">
            <a:extLst>
              <a:ext uri="{FF2B5EF4-FFF2-40B4-BE49-F238E27FC236}">
                <a16:creationId xmlns:a16="http://schemas.microsoft.com/office/drawing/2014/main" id="{CDA2D44D-A2F4-A342-89BE-5887CEF9B64F}"/>
              </a:ext>
            </a:extLst>
          </p:cNvPr>
          <p:cNvGraphicFramePr>
            <a:graphicFrameLocks noChangeAspect="1"/>
          </p:cNvGraphicFramePr>
          <p:nvPr>
            <p:extLst>
              <p:ext uri="{D42A27DB-BD31-4B8C-83A1-F6EECF244321}">
                <p14:modId xmlns:p14="http://schemas.microsoft.com/office/powerpoint/2010/main" val="1838778731"/>
              </p:ext>
            </p:extLst>
          </p:nvPr>
        </p:nvGraphicFramePr>
        <p:xfrm>
          <a:off x="3376612" y="4679190"/>
          <a:ext cx="5767388" cy="1093788"/>
        </p:xfrm>
        <a:graphic>
          <a:graphicData uri="http://schemas.openxmlformats.org/presentationml/2006/ole">
            <mc:AlternateContent xmlns:mc="http://schemas.openxmlformats.org/markup-compatibility/2006">
              <mc:Choice xmlns:v="urn:schemas-microsoft-com:vml" Requires="v">
                <p:oleObj name="公式" r:id="rId8" imgW="52374800" imgH="9944100" progId="Equation.3">
                  <p:embed/>
                </p:oleObj>
              </mc:Choice>
              <mc:Fallback>
                <p:oleObj name="公式" r:id="rId8" imgW="52374800" imgH="9944100" progId="Equation.3">
                  <p:embed/>
                  <p:pic>
                    <p:nvPicPr>
                      <p:cNvPr id="49201" name="Object 49">
                        <a:extLst>
                          <a:ext uri="{FF2B5EF4-FFF2-40B4-BE49-F238E27FC236}">
                            <a16:creationId xmlns:a16="http://schemas.microsoft.com/office/drawing/2014/main" id="{C3CB8AD6-2D8E-7141-84D2-990D93E7AC8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376612" y="4679190"/>
                        <a:ext cx="5767388" cy="10937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8" name="Text Box 53">
            <a:extLst>
              <a:ext uri="{FF2B5EF4-FFF2-40B4-BE49-F238E27FC236}">
                <a16:creationId xmlns:a16="http://schemas.microsoft.com/office/drawing/2014/main" id="{D208F118-CEF6-4846-8EA8-47BCCA34F365}"/>
              </a:ext>
            </a:extLst>
          </p:cNvPr>
          <p:cNvSpPr txBox="1">
            <a:spLocks noChangeArrowheads="1"/>
          </p:cNvSpPr>
          <p:nvPr/>
        </p:nvSpPr>
        <p:spPr bwMode="auto">
          <a:xfrm>
            <a:off x="2995445" y="5972357"/>
            <a:ext cx="188705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latin typeface="+mj-ea"/>
                <a:ea typeface="+mj-ea"/>
              </a:rPr>
              <a:t>空间利用率</a:t>
            </a:r>
            <a:r>
              <a:rPr lang="en-US" altLang="zh-CN" b="1" dirty="0">
                <a:latin typeface="+mj-ea"/>
                <a:ea typeface="+mj-ea"/>
              </a:rPr>
              <a:t>=</a:t>
            </a:r>
          </a:p>
        </p:txBody>
      </p:sp>
      <p:graphicFrame>
        <p:nvGraphicFramePr>
          <p:cNvPr id="129" name="Object 50">
            <a:extLst>
              <a:ext uri="{FF2B5EF4-FFF2-40B4-BE49-F238E27FC236}">
                <a16:creationId xmlns:a16="http://schemas.microsoft.com/office/drawing/2014/main" id="{4BE28550-EB2B-7948-B63E-7647D56D3A83}"/>
              </a:ext>
            </a:extLst>
          </p:cNvPr>
          <p:cNvGraphicFramePr>
            <a:graphicFrameLocks noChangeAspect="1"/>
          </p:cNvGraphicFramePr>
          <p:nvPr>
            <p:extLst>
              <p:ext uri="{D42A27DB-BD31-4B8C-83A1-F6EECF244321}">
                <p14:modId xmlns:p14="http://schemas.microsoft.com/office/powerpoint/2010/main" val="1055792182"/>
              </p:ext>
            </p:extLst>
          </p:nvPr>
        </p:nvGraphicFramePr>
        <p:xfrm>
          <a:off x="4782815" y="5796790"/>
          <a:ext cx="1644462" cy="955645"/>
        </p:xfrm>
        <a:graphic>
          <a:graphicData uri="http://schemas.openxmlformats.org/presentationml/2006/ole">
            <mc:AlternateContent xmlns:mc="http://schemas.openxmlformats.org/markup-compatibility/2006">
              <mc:Choice xmlns:v="urn:schemas-microsoft-com:vml" Requires="v">
                <p:oleObj name="公式" r:id="rId10" imgW="18135600" imgH="10528300" progId="Equation.3">
                  <p:embed/>
                </p:oleObj>
              </mc:Choice>
              <mc:Fallback>
                <p:oleObj name="公式" r:id="rId10" imgW="18135600" imgH="10528300" progId="Equation.3">
                  <p:embed/>
                  <p:pic>
                    <p:nvPicPr>
                      <p:cNvPr id="49202" name="Object 50">
                        <a:extLst>
                          <a:ext uri="{FF2B5EF4-FFF2-40B4-BE49-F238E27FC236}">
                            <a16:creationId xmlns:a16="http://schemas.microsoft.com/office/drawing/2014/main" id="{4B7DAFFD-6FED-5F49-8EC6-379555072A5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2815" y="5796790"/>
                        <a:ext cx="1644462" cy="955645"/>
                      </a:xfrm>
                      <a:prstGeom prst="rect">
                        <a:avLst/>
                      </a:prstGeom>
                      <a:noFill/>
                      <a:ln>
                        <a:noFill/>
                      </a:ln>
                      <a:effectLst/>
                    </p:spPr>
                  </p:pic>
                </p:oleObj>
              </mc:Fallback>
            </mc:AlternateContent>
          </a:graphicData>
        </a:graphic>
      </p:graphicFrame>
      <p:sp>
        <p:nvSpPr>
          <p:cNvPr id="130" name="Text Box 91">
            <a:extLst>
              <a:ext uri="{FF2B5EF4-FFF2-40B4-BE49-F238E27FC236}">
                <a16:creationId xmlns:a16="http://schemas.microsoft.com/office/drawing/2014/main" id="{8BA4D627-97E1-4043-97E0-48AD7CDFD902}"/>
              </a:ext>
            </a:extLst>
          </p:cNvPr>
          <p:cNvSpPr txBox="1">
            <a:spLocks noChangeArrowheads="1"/>
          </p:cNvSpPr>
          <p:nvPr/>
        </p:nvSpPr>
        <p:spPr bwMode="auto">
          <a:xfrm>
            <a:off x="6403683" y="5934991"/>
            <a:ext cx="11977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t>= 74%</a:t>
            </a:r>
          </a:p>
        </p:txBody>
      </p:sp>
      <p:sp>
        <p:nvSpPr>
          <p:cNvPr id="131" name="Text Box 37">
            <a:extLst>
              <a:ext uri="{FF2B5EF4-FFF2-40B4-BE49-F238E27FC236}">
                <a16:creationId xmlns:a16="http://schemas.microsoft.com/office/drawing/2014/main" id="{F3D82F35-E30A-5544-BDDB-0C052365AB08}"/>
              </a:ext>
            </a:extLst>
          </p:cNvPr>
          <p:cNvSpPr txBox="1">
            <a:spLocks noChangeArrowheads="1"/>
          </p:cNvSpPr>
          <p:nvPr/>
        </p:nvSpPr>
        <p:spPr bwMode="auto">
          <a:xfrm>
            <a:off x="4788024" y="4365104"/>
            <a:ext cx="364202"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i="1" dirty="0">
                <a:solidFill>
                  <a:srgbClr val="0000FF"/>
                </a:solidFill>
              </a:rPr>
              <a:t>s</a:t>
            </a:r>
          </a:p>
        </p:txBody>
      </p:sp>
      <p:sp>
        <p:nvSpPr>
          <p:cNvPr id="132" name="Text Box 8">
            <a:extLst>
              <a:ext uri="{FF2B5EF4-FFF2-40B4-BE49-F238E27FC236}">
                <a16:creationId xmlns:a16="http://schemas.microsoft.com/office/drawing/2014/main" id="{6AC01E73-C0B7-E844-AF6D-45EEF54A9715}"/>
              </a:ext>
            </a:extLst>
          </p:cNvPr>
          <p:cNvSpPr txBox="1">
            <a:spLocks noChangeArrowheads="1"/>
          </p:cNvSpPr>
          <p:nvPr/>
        </p:nvSpPr>
        <p:spPr bwMode="auto">
          <a:xfrm>
            <a:off x="4261185" y="3771141"/>
            <a:ext cx="304800" cy="457200"/>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400" b="1" i="1" dirty="0">
                <a:solidFill>
                  <a:srgbClr val="0000FF"/>
                </a:solidFill>
                <a:effectLst>
                  <a:outerShdw blurRad="38100" dist="38100" dir="2700000" algn="tl">
                    <a:srgbClr val="C0C0C0"/>
                  </a:outerShdw>
                </a:effectLst>
              </a:rPr>
              <a:t>h</a:t>
            </a:r>
          </a:p>
        </p:txBody>
      </p:sp>
    </p:spTree>
    <p:extLst>
      <p:ext uri="{BB962C8B-B14F-4D97-AF65-F5344CB8AC3E}">
        <p14:creationId xmlns:p14="http://schemas.microsoft.com/office/powerpoint/2010/main" val="24696761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3">
            <a:extLst>
              <a:ext uri="{FF2B5EF4-FFF2-40B4-BE49-F238E27FC236}">
                <a16:creationId xmlns:a16="http://schemas.microsoft.com/office/drawing/2014/main" id="{3FD9B9D6-9E49-B446-9A9A-6B2856F4CEBE}"/>
              </a:ext>
            </a:extLst>
          </p:cNvPr>
          <p:cNvSpPr txBox="1">
            <a:spLocks noChangeArrowheads="1"/>
          </p:cNvSpPr>
          <p:nvPr/>
        </p:nvSpPr>
        <p:spPr bwMode="auto">
          <a:xfrm>
            <a:off x="755576" y="404664"/>
            <a:ext cx="7488758" cy="100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130000"/>
              </a:lnSpc>
            </a:pPr>
            <a:r>
              <a:rPr kumimoji="1" lang="en-US" altLang="zh-CN" sz="2400" dirty="0">
                <a:latin typeface="Times New Roman" panose="02020603050405020304" pitchFamily="18" charset="0"/>
              </a:rPr>
              <a:t>        </a:t>
            </a:r>
            <a:r>
              <a:rPr kumimoji="1" lang="zh-CN" altLang="en-US" sz="2400" dirty="0">
                <a:solidFill>
                  <a:srgbClr val="0000FF"/>
                </a:solidFill>
                <a:latin typeface="楷体_GB2312" pitchFamily="49" charset="-122"/>
                <a:ea typeface="楷体_GB2312" pitchFamily="49" charset="-122"/>
              </a:rPr>
              <a:t>第三层的</a:t>
            </a:r>
            <a:r>
              <a:rPr kumimoji="1" lang="zh-CN" altLang="zh-CN" sz="2400" dirty="0">
                <a:solidFill>
                  <a:srgbClr val="0000FF"/>
                </a:solidFill>
                <a:latin typeface="楷体_GB2312" pitchFamily="49" charset="-122"/>
                <a:ea typeface="楷体_GB2312" pitchFamily="49" charset="-122"/>
              </a:rPr>
              <a:t>另一种</a:t>
            </a:r>
            <a:r>
              <a:rPr kumimoji="1" lang="zh-CN" altLang="en-US" sz="2400" dirty="0">
                <a:solidFill>
                  <a:srgbClr val="0000FF"/>
                </a:solidFill>
                <a:latin typeface="楷体_GB2312" pitchFamily="49" charset="-122"/>
                <a:ea typeface="楷体_GB2312" pitchFamily="49" charset="-122"/>
              </a:rPr>
              <a:t>排列方式，</a:t>
            </a:r>
            <a:r>
              <a:rPr kumimoji="1" lang="zh-CN" altLang="zh-CN" sz="2400" dirty="0">
                <a:solidFill>
                  <a:srgbClr val="0000FF"/>
                </a:solidFill>
                <a:latin typeface="楷体_GB2312" pitchFamily="49" charset="-122"/>
                <a:ea typeface="楷体_GB2312" pitchFamily="49" charset="-122"/>
              </a:rPr>
              <a:t>是将球对准第一层的</a:t>
            </a:r>
            <a:r>
              <a:rPr kumimoji="1" lang="zh-CN" altLang="en-US" sz="2400" dirty="0">
                <a:solidFill>
                  <a:srgbClr val="0000FF"/>
                </a:solidFill>
                <a:latin typeface="楷体_GB2312" pitchFamily="49" charset="-122"/>
                <a:ea typeface="楷体_GB2312" pitchFamily="49" charset="-122"/>
              </a:rPr>
              <a:t> </a:t>
            </a:r>
            <a:r>
              <a:rPr kumimoji="1" lang="zh-CN" altLang="zh-CN" sz="2400" dirty="0">
                <a:solidFill>
                  <a:srgbClr val="0000FF"/>
                </a:solidFill>
                <a:latin typeface="楷体_GB2312" pitchFamily="49" charset="-122"/>
                <a:ea typeface="楷体_GB2312" pitchFamily="49" charset="-122"/>
              </a:rPr>
              <a:t> 2</a:t>
            </a:r>
            <a:r>
              <a:rPr kumimoji="1" lang="zh-CN" altLang="en-US" sz="2400" dirty="0">
                <a:solidFill>
                  <a:srgbClr val="0000FF"/>
                </a:solidFill>
                <a:latin typeface="楷体_GB2312" pitchFamily="49" charset="-122"/>
                <a:ea typeface="楷体_GB2312" pitchFamily="49" charset="-122"/>
              </a:rPr>
              <a:t>，</a:t>
            </a:r>
            <a:r>
              <a:rPr kumimoji="1" lang="zh-CN" altLang="zh-CN" sz="2400" dirty="0">
                <a:solidFill>
                  <a:srgbClr val="0000FF"/>
                </a:solidFill>
                <a:latin typeface="楷体_GB2312" pitchFamily="49" charset="-122"/>
                <a:ea typeface="楷体_GB2312" pitchFamily="49" charset="-122"/>
              </a:rPr>
              <a:t>4</a:t>
            </a:r>
            <a:r>
              <a:rPr kumimoji="1" lang="zh-CN" altLang="en-US" sz="2400" dirty="0">
                <a:solidFill>
                  <a:srgbClr val="0000FF"/>
                </a:solidFill>
                <a:latin typeface="楷体_GB2312" pitchFamily="49" charset="-122"/>
                <a:ea typeface="楷体_GB2312" pitchFamily="49" charset="-122"/>
              </a:rPr>
              <a:t>，</a:t>
            </a:r>
            <a:r>
              <a:rPr kumimoji="1" lang="zh-CN" altLang="zh-CN" sz="2400" dirty="0">
                <a:solidFill>
                  <a:srgbClr val="0000FF"/>
                </a:solidFill>
                <a:latin typeface="楷体_GB2312" pitchFamily="49" charset="-122"/>
                <a:ea typeface="楷体_GB2312" pitchFamily="49" charset="-122"/>
              </a:rPr>
              <a:t>6  位</a:t>
            </a:r>
            <a:r>
              <a:rPr kumimoji="1" lang="zh-CN" altLang="en-US" sz="2400" dirty="0">
                <a:solidFill>
                  <a:srgbClr val="0000FF"/>
                </a:solidFill>
                <a:latin typeface="楷体_GB2312" pitchFamily="49" charset="-122"/>
                <a:ea typeface="楷体_GB2312" pitchFamily="49" charset="-122"/>
              </a:rPr>
              <a:t>，</a:t>
            </a:r>
            <a:r>
              <a:rPr kumimoji="1" lang="zh-CN" altLang="zh-CN" sz="2400" dirty="0">
                <a:solidFill>
                  <a:srgbClr val="0000FF"/>
                </a:solidFill>
                <a:latin typeface="楷体_GB2312" pitchFamily="49" charset="-122"/>
                <a:ea typeface="楷体_GB2312" pitchFamily="49" charset="-122"/>
              </a:rPr>
              <a:t>不同于 </a:t>
            </a:r>
            <a:r>
              <a:rPr kumimoji="1" lang="en-US" altLang="zh-CN" sz="2400" dirty="0">
                <a:solidFill>
                  <a:srgbClr val="0000FF"/>
                </a:solidFill>
                <a:latin typeface="楷体_GB2312" pitchFamily="49" charset="-122"/>
                <a:ea typeface="楷体_GB2312" pitchFamily="49" charset="-122"/>
              </a:rPr>
              <a:t>AB </a:t>
            </a:r>
            <a:r>
              <a:rPr kumimoji="1" lang="zh-CN" altLang="zh-CN" sz="2400" dirty="0">
                <a:solidFill>
                  <a:srgbClr val="0000FF"/>
                </a:solidFill>
                <a:latin typeface="楷体_GB2312" pitchFamily="49" charset="-122"/>
                <a:ea typeface="楷体_GB2312" pitchFamily="49" charset="-122"/>
              </a:rPr>
              <a:t>两层的位置</a:t>
            </a:r>
            <a:r>
              <a:rPr kumimoji="1" lang="zh-CN" altLang="en-US" sz="2400" dirty="0">
                <a:solidFill>
                  <a:srgbClr val="0000FF"/>
                </a:solidFill>
                <a:latin typeface="楷体_GB2312" pitchFamily="49" charset="-122"/>
                <a:ea typeface="楷体_GB2312" pitchFamily="49" charset="-122"/>
              </a:rPr>
              <a:t>，</a:t>
            </a:r>
            <a:r>
              <a:rPr kumimoji="1" lang="zh-CN" altLang="zh-CN" sz="2400" dirty="0">
                <a:solidFill>
                  <a:srgbClr val="0000FF"/>
                </a:solidFill>
                <a:latin typeface="楷体_GB2312" pitchFamily="49" charset="-122"/>
                <a:ea typeface="楷体_GB2312" pitchFamily="49" charset="-122"/>
              </a:rPr>
              <a:t>这是 </a:t>
            </a:r>
            <a:r>
              <a:rPr kumimoji="1" lang="zh-CN" altLang="en-US" sz="2400" dirty="0">
                <a:solidFill>
                  <a:srgbClr val="0000FF"/>
                </a:solidFill>
                <a:latin typeface="楷体_GB2312" pitchFamily="49" charset="-122"/>
                <a:ea typeface="楷体_GB2312" pitchFamily="49" charset="-122"/>
              </a:rPr>
              <a:t> </a:t>
            </a:r>
            <a:r>
              <a:rPr kumimoji="1" lang="en-US" altLang="zh-CN" sz="2400" dirty="0">
                <a:solidFill>
                  <a:srgbClr val="0000FF"/>
                </a:solidFill>
                <a:latin typeface="楷体_GB2312" pitchFamily="49" charset="-122"/>
                <a:ea typeface="楷体_GB2312" pitchFamily="49" charset="-122"/>
              </a:rPr>
              <a:t>C </a:t>
            </a:r>
            <a:r>
              <a:rPr kumimoji="1" lang="zh-CN" altLang="zh-CN" sz="2400" dirty="0">
                <a:solidFill>
                  <a:srgbClr val="0000FF"/>
                </a:solidFill>
                <a:latin typeface="楷体_GB2312" pitchFamily="49" charset="-122"/>
                <a:ea typeface="楷体_GB2312" pitchFamily="49" charset="-122"/>
              </a:rPr>
              <a:t>层。</a:t>
            </a:r>
            <a:endParaRPr kumimoji="1" lang="zh-CN" altLang="en-US" sz="2400" dirty="0">
              <a:solidFill>
                <a:srgbClr val="0000FF"/>
              </a:solidFill>
              <a:latin typeface="楷体_GB2312" pitchFamily="49" charset="-122"/>
              <a:ea typeface="楷体_GB2312" pitchFamily="49" charset="-122"/>
            </a:endParaRPr>
          </a:p>
        </p:txBody>
      </p:sp>
      <p:grpSp>
        <p:nvGrpSpPr>
          <p:cNvPr id="62" name="Group 31">
            <a:extLst>
              <a:ext uri="{FF2B5EF4-FFF2-40B4-BE49-F238E27FC236}">
                <a16:creationId xmlns:a16="http://schemas.microsoft.com/office/drawing/2014/main" id="{42F45D76-C269-0043-A483-4B610DB175AD}"/>
              </a:ext>
            </a:extLst>
          </p:cNvPr>
          <p:cNvGrpSpPr>
            <a:grpSpLocks/>
          </p:cNvGrpSpPr>
          <p:nvPr/>
        </p:nvGrpSpPr>
        <p:grpSpPr bwMode="auto">
          <a:xfrm>
            <a:off x="3131840" y="1628800"/>
            <a:ext cx="2667000" cy="2362200"/>
            <a:chOff x="48" y="2400"/>
            <a:chExt cx="1680" cy="1488"/>
          </a:xfrm>
        </p:grpSpPr>
        <p:grpSp>
          <p:nvGrpSpPr>
            <p:cNvPr id="63" name="Group 32">
              <a:extLst>
                <a:ext uri="{FF2B5EF4-FFF2-40B4-BE49-F238E27FC236}">
                  <a16:creationId xmlns:a16="http://schemas.microsoft.com/office/drawing/2014/main" id="{A5796A8B-BAF5-9643-9493-360FB0991FD4}"/>
                </a:ext>
              </a:extLst>
            </p:cNvPr>
            <p:cNvGrpSpPr>
              <a:grpSpLocks/>
            </p:cNvGrpSpPr>
            <p:nvPr/>
          </p:nvGrpSpPr>
          <p:grpSpPr bwMode="auto">
            <a:xfrm>
              <a:off x="48" y="2400"/>
              <a:ext cx="1680" cy="1488"/>
              <a:chOff x="583" y="1845"/>
              <a:chExt cx="1406" cy="1296"/>
            </a:xfrm>
          </p:grpSpPr>
          <p:sp>
            <p:nvSpPr>
              <p:cNvPr id="70" name="Oval 33">
                <a:extLst>
                  <a:ext uri="{FF2B5EF4-FFF2-40B4-BE49-F238E27FC236}">
                    <a16:creationId xmlns:a16="http://schemas.microsoft.com/office/drawing/2014/main" id="{22AA8E9B-58CC-C448-B8E7-6C2EEE4C7528}"/>
                  </a:ext>
                </a:extLst>
              </p:cNvPr>
              <p:cNvSpPr>
                <a:spLocks noChangeArrowheads="1"/>
              </p:cNvSpPr>
              <p:nvPr/>
            </p:nvSpPr>
            <p:spPr bwMode="auto">
              <a:xfrm>
                <a:off x="80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1" name="Oval 34">
                <a:extLst>
                  <a:ext uri="{FF2B5EF4-FFF2-40B4-BE49-F238E27FC236}">
                    <a16:creationId xmlns:a16="http://schemas.microsoft.com/office/drawing/2014/main" id="{80B29F95-93E2-E84B-BBCE-FB0C50CFD999}"/>
                  </a:ext>
                </a:extLst>
              </p:cNvPr>
              <p:cNvSpPr>
                <a:spLocks noChangeArrowheads="1"/>
              </p:cNvSpPr>
              <p:nvPr/>
            </p:nvSpPr>
            <p:spPr bwMode="auto">
              <a:xfrm>
                <a:off x="1263" y="1845"/>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Oval 35">
                <a:extLst>
                  <a:ext uri="{FF2B5EF4-FFF2-40B4-BE49-F238E27FC236}">
                    <a16:creationId xmlns:a16="http://schemas.microsoft.com/office/drawing/2014/main" id="{D024F852-3A78-5144-BBAE-61F415DD7057}"/>
                  </a:ext>
                </a:extLst>
              </p:cNvPr>
              <p:cNvSpPr>
                <a:spLocks noChangeArrowheads="1"/>
              </p:cNvSpPr>
              <p:nvPr/>
            </p:nvSpPr>
            <p:spPr bwMode="auto">
              <a:xfrm>
                <a:off x="58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3" name="Oval 36">
                <a:extLst>
                  <a:ext uri="{FF2B5EF4-FFF2-40B4-BE49-F238E27FC236}">
                    <a16:creationId xmlns:a16="http://schemas.microsoft.com/office/drawing/2014/main" id="{42B3AD06-E565-4242-B71E-DB43093DC9B9}"/>
                  </a:ext>
                </a:extLst>
              </p:cNvPr>
              <p:cNvSpPr>
                <a:spLocks noChangeArrowheads="1"/>
              </p:cNvSpPr>
              <p:nvPr/>
            </p:nvSpPr>
            <p:spPr bwMode="auto">
              <a:xfrm>
                <a:off x="1509"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4" name="Oval 37">
                <a:extLst>
                  <a:ext uri="{FF2B5EF4-FFF2-40B4-BE49-F238E27FC236}">
                    <a16:creationId xmlns:a16="http://schemas.microsoft.com/office/drawing/2014/main" id="{DCE99C27-5378-3740-9B6D-477B08398B1F}"/>
                  </a:ext>
                </a:extLst>
              </p:cNvPr>
              <p:cNvSpPr>
                <a:spLocks noChangeArrowheads="1"/>
              </p:cNvSpPr>
              <p:nvPr/>
            </p:nvSpPr>
            <p:spPr bwMode="auto">
              <a:xfrm>
                <a:off x="1043" y="2256"/>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5" name="Oval 38">
                <a:extLst>
                  <a:ext uri="{FF2B5EF4-FFF2-40B4-BE49-F238E27FC236}">
                    <a16:creationId xmlns:a16="http://schemas.microsoft.com/office/drawing/2014/main" id="{937F6127-0535-2E4C-85CC-1792C2B501E2}"/>
                  </a:ext>
                </a:extLst>
              </p:cNvPr>
              <p:cNvSpPr>
                <a:spLocks noChangeArrowheads="1"/>
              </p:cNvSpPr>
              <p:nvPr/>
            </p:nvSpPr>
            <p:spPr bwMode="auto">
              <a:xfrm>
                <a:off x="81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6" name="Oval 39">
                <a:extLst>
                  <a:ext uri="{FF2B5EF4-FFF2-40B4-BE49-F238E27FC236}">
                    <a16:creationId xmlns:a16="http://schemas.microsoft.com/office/drawing/2014/main" id="{81E5FDB2-BFA1-6749-BA71-7A9A95404F2B}"/>
                  </a:ext>
                </a:extLst>
              </p:cNvPr>
              <p:cNvSpPr>
                <a:spLocks noChangeArrowheads="1"/>
              </p:cNvSpPr>
              <p:nvPr/>
            </p:nvSpPr>
            <p:spPr bwMode="auto">
              <a:xfrm>
                <a:off x="1276" y="2661"/>
                <a:ext cx="480" cy="480"/>
              </a:xfrm>
              <a:prstGeom prst="ellipse">
                <a:avLst/>
              </a:prstGeom>
              <a:gradFill rotWithShape="1">
                <a:gsLst>
                  <a:gs pos="0">
                    <a:srgbClr val="FFFF00"/>
                  </a:gs>
                  <a:gs pos="100000">
                    <a:srgbClr val="1818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sp>
          <p:nvSpPr>
            <p:cNvPr id="64" name="Text Box 40">
              <a:extLst>
                <a:ext uri="{FF2B5EF4-FFF2-40B4-BE49-F238E27FC236}">
                  <a16:creationId xmlns:a16="http://schemas.microsoft.com/office/drawing/2014/main" id="{32431C3A-1696-E04E-ADD1-C92913FA7E41}"/>
                </a:ext>
              </a:extLst>
            </p:cNvPr>
            <p:cNvSpPr txBox="1">
              <a:spLocks noChangeArrowheads="1"/>
            </p:cNvSpPr>
            <p:nvPr/>
          </p:nvSpPr>
          <p:spPr bwMode="auto">
            <a:xfrm>
              <a:off x="513" y="2858"/>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kumimoji="1" lang="en-US" altLang="zh-CN" sz="2400" b="1">
                  <a:solidFill>
                    <a:srgbClr val="FF0000"/>
                  </a:solidFill>
                  <a:latin typeface="Times New Roman" panose="02020603050405020304" pitchFamily="18" charset="0"/>
                </a:rPr>
                <a:t>1</a:t>
              </a:r>
            </a:p>
          </p:txBody>
        </p:sp>
        <p:sp>
          <p:nvSpPr>
            <p:cNvPr id="65" name="Text Box 41">
              <a:extLst>
                <a:ext uri="{FF2B5EF4-FFF2-40B4-BE49-F238E27FC236}">
                  <a16:creationId xmlns:a16="http://schemas.microsoft.com/office/drawing/2014/main" id="{4A8B4366-A929-5940-810A-034B27F59FE0}"/>
                </a:ext>
              </a:extLst>
            </p:cNvPr>
            <p:cNvSpPr txBox="1">
              <a:spLocks noChangeArrowheads="1"/>
            </p:cNvSpPr>
            <p:nvPr/>
          </p:nvSpPr>
          <p:spPr bwMode="auto">
            <a:xfrm>
              <a:off x="787" y="2692"/>
              <a:ext cx="1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2</a:t>
              </a:r>
            </a:p>
          </p:txBody>
        </p:sp>
        <p:sp>
          <p:nvSpPr>
            <p:cNvPr id="66" name="Text Box 42">
              <a:extLst>
                <a:ext uri="{FF2B5EF4-FFF2-40B4-BE49-F238E27FC236}">
                  <a16:creationId xmlns:a16="http://schemas.microsoft.com/office/drawing/2014/main" id="{8FB33D80-F675-694F-9309-A3D8759BE47A}"/>
                </a:ext>
              </a:extLst>
            </p:cNvPr>
            <p:cNvSpPr txBox="1">
              <a:spLocks noChangeArrowheads="1"/>
            </p:cNvSpPr>
            <p:nvPr/>
          </p:nvSpPr>
          <p:spPr bwMode="auto">
            <a:xfrm>
              <a:off x="1061" y="2852"/>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3</a:t>
              </a:r>
            </a:p>
          </p:txBody>
        </p:sp>
        <p:sp>
          <p:nvSpPr>
            <p:cNvPr id="67" name="Text Box 43">
              <a:extLst>
                <a:ext uri="{FF2B5EF4-FFF2-40B4-BE49-F238E27FC236}">
                  <a16:creationId xmlns:a16="http://schemas.microsoft.com/office/drawing/2014/main" id="{7EE6AD57-EE57-D74D-8A1E-AF8B0ED6DF34}"/>
                </a:ext>
              </a:extLst>
            </p:cNvPr>
            <p:cNvSpPr txBox="1">
              <a:spLocks noChangeArrowheads="1"/>
            </p:cNvSpPr>
            <p:nvPr/>
          </p:nvSpPr>
          <p:spPr bwMode="auto">
            <a:xfrm>
              <a:off x="1049" y="3150"/>
              <a:ext cx="19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4</a:t>
              </a:r>
            </a:p>
          </p:txBody>
        </p:sp>
        <p:sp>
          <p:nvSpPr>
            <p:cNvPr id="68" name="Text Box 44">
              <a:extLst>
                <a:ext uri="{FF2B5EF4-FFF2-40B4-BE49-F238E27FC236}">
                  <a16:creationId xmlns:a16="http://schemas.microsoft.com/office/drawing/2014/main" id="{9891AED0-40E9-9C45-8F02-B76494083D90}"/>
                </a:ext>
              </a:extLst>
            </p:cNvPr>
            <p:cNvSpPr txBox="1">
              <a:spLocks noChangeArrowheads="1"/>
            </p:cNvSpPr>
            <p:nvPr/>
          </p:nvSpPr>
          <p:spPr bwMode="auto">
            <a:xfrm>
              <a:off x="793" y="3334"/>
              <a:ext cx="20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5</a:t>
              </a:r>
            </a:p>
          </p:txBody>
        </p:sp>
        <p:sp>
          <p:nvSpPr>
            <p:cNvPr id="69" name="Text Box 45">
              <a:extLst>
                <a:ext uri="{FF2B5EF4-FFF2-40B4-BE49-F238E27FC236}">
                  <a16:creationId xmlns:a16="http://schemas.microsoft.com/office/drawing/2014/main" id="{DBE40786-5CD6-6F42-B2C0-85DA5145211D}"/>
                </a:ext>
              </a:extLst>
            </p:cNvPr>
            <p:cNvSpPr txBox="1">
              <a:spLocks noChangeArrowheads="1"/>
            </p:cNvSpPr>
            <p:nvPr/>
          </p:nvSpPr>
          <p:spPr bwMode="auto">
            <a:xfrm>
              <a:off x="507" y="3162"/>
              <a:ext cx="16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50000"/>
                </a:spcBef>
              </a:pPr>
              <a:r>
                <a:rPr kumimoji="1" lang="en-US" altLang="zh-CN" sz="2400" b="1">
                  <a:solidFill>
                    <a:srgbClr val="FF0000"/>
                  </a:solidFill>
                  <a:latin typeface="Times New Roman" panose="02020603050405020304" pitchFamily="18" charset="0"/>
                </a:rPr>
                <a:t>6</a:t>
              </a:r>
            </a:p>
          </p:txBody>
        </p:sp>
      </p:grpSp>
      <p:sp>
        <p:nvSpPr>
          <p:cNvPr id="77" name="Oval 46">
            <a:extLst>
              <a:ext uri="{FF2B5EF4-FFF2-40B4-BE49-F238E27FC236}">
                <a16:creationId xmlns:a16="http://schemas.microsoft.com/office/drawing/2014/main" id="{21E9EB37-DC66-CA4E-B29A-CE827899235F}"/>
              </a:ext>
            </a:extLst>
          </p:cNvPr>
          <p:cNvSpPr>
            <a:spLocks noChangeArrowheads="1"/>
          </p:cNvSpPr>
          <p:nvPr/>
        </p:nvSpPr>
        <p:spPr bwMode="auto">
          <a:xfrm>
            <a:off x="3541415" y="2095525"/>
            <a:ext cx="909638" cy="874713"/>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78" name="Oval 47">
            <a:extLst>
              <a:ext uri="{FF2B5EF4-FFF2-40B4-BE49-F238E27FC236}">
                <a16:creationId xmlns:a16="http://schemas.microsoft.com/office/drawing/2014/main" id="{88C544F7-F1CD-1B4A-8B41-29973B3100EE}"/>
              </a:ext>
            </a:extLst>
          </p:cNvPr>
          <p:cNvSpPr>
            <a:spLocks noChangeArrowheads="1"/>
          </p:cNvSpPr>
          <p:nvPr/>
        </p:nvSpPr>
        <p:spPr bwMode="auto">
          <a:xfrm>
            <a:off x="4414540" y="2095525"/>
            <a:ext cx="909638" cy="874713"/>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79" name="Oval 48">
            <a:extLst>
              <a:ext uri="{FF2B5EF4-FFF2-40B4-BE49-F238E27FC236}">
                <a16:creationId xmlns:a16="http://schemas.microsoft.com/office/drawing/2014/main" id="{7FAF4E47-9D77-A94F-9BC5-09BA83ED2F8D}"/>
              </a:ext>
            </a:extLst>
          </p:cNvPr>
          <p:cNvSpPr>
            <a:spLocks noChangeArrowheads="1"/>
          </p:cNvSpPr>
          <p:nvPr/>
        </p:nvSpPr>
        <p:spPr bwMode="auto">
          <a:xfrm>
            <a:off x="3997028" y="2844825"/>
            <a:ext cx="909637" cy="874713"/>
          </a:xfrm>
          <a:prstGeom prst="ellipse">
            <a:avLst/>
          </a:prstGeom>
          <a:gradFill rotWithShape="1">
            <a:gsLst>
              <a:gs pos="0">
                <a:srgbClr val="FF3300"/>
              </a:gs>
              <a:gs pos="100000">
                <a:srgbClr val="1805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0" name="Oval 49">
            <a:extLst>
              <a:ext uri="{FF2B5EF4-FFF2-40B4-BE49-F238E27FC236}">
                <a16:creationId xmlns:a16="http://schemas.microsoft.com/office/drawing/2014/main" id="{71CCF4DD-F0E0-914C-9A3D-6248C69839FB}"/>
              </a:ext>
            </a:extLst>
          </p:cNvPr>
          <p:cNvSpPr>
            <a:spLocks noChangeArrowheads="1"/>
          </p:cNvSpPr>
          <p:nvPr/>
        </p:nvSpPr>
        <p:spPr bwMode="auto">
          <a:xfrm>
            <a:off x="3970040" y="1895500"/>
            <a:ext cx="911225" cy="874713"/>
          </a:xfrm>
          <a:prstGeom prst="ellipse">
            <a:avLst/>
          </a:prstGeom>
          <a:gradFill rotWithShape="1">
            <a:gsLst>
              <a:gs pos="0">
                <a:srgbClr val="66FFFF"/>
              </a:gs>
              <a:gs pos="100000">
                <a:srgbClr val="0A18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1" name="Oval 50">
            <a:extLst>
              <a:ext uri="{FF2B5EF4-FFF2-40B4-BE49-F238E27FC236}">
                <a16:creationId xmlns:a16="http://schemas.microsoft.com/office/drawing/2014/main" id="{33E995F5-39B3-A04D-8B6A-2A50B9F26D09}"/>
              </a:ext>
            </a:extLst>
          </p:cNvPr>
          <p:cNvSpPr>
            <a:spLocks noChangeArrowheads="1"/>
          </p:cNvSpPr>
          <p:nvPr/>
        </p:nvSpPr>
        <p:spPr bwMode="auto">
          <a:xfrm>
            <a:off x="3550940" y="2633688"/>
            <a:ext cx="911225" cy="874712"/>
          </a:xfrm>
          <a:prstGeom prst="ellipse">
            <a:avLst/>
          </a:prstGeom>
          <a:gradFill rotWithShape="1">
            <a:gsLst>
              <a:gs pos="0">
                <a:srgbClr val="66FFFF"/>
              </a:gs>
              <a:gs pos="100000">
                <a:srgbClr val="0A18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2" name="Oval 51">
            <a:extLst>
              <a:ext uri="{FF2B5EF4-FFF2-40B4-BE49-F238E27FC236}">
                <a16:creationId xmlns:a16="http://schemas.microsoft.com/office/drawing/2014/main" id="{E5B1AFD7-59D6-5F45-9A55-A1CBE6EED548}"/>
              </a:ext>
            </a:extLst>
          </p:cNvPr>
          <p:cNvSpPr>
            <a:spLocks noChangeArrowheads="1"/>
          </p:cNvSpPr>
          <p:nvPr/>
        </p:nvSpPr>
        <p:spPr bwMode="auto">
          <a:xfrm>
            <a:off x="4424065" y="2633688"/>
            <a:ext cx="911225" cy="874712"/>
          </a:xfrm>
          <a:prstGeom prst="ellipse">
            <a:avLst/>
          </a:prstGeom>
          <a:gradFill rotWithShape="1">
            <a:gsLst>
              <a:gs pos="0">
                <a:srgbClr val="66FFFF"/>
              </a:gs>
              <a:gs pos="100000">
                <a:srgbClr val="0A1818"/>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Tree>
    <p:extLst>
      <p:ext uri="{BB962C8B-B14F-4D97-AF65-F5344CB8AC3E}">
        <p14:creationId xmlns:p14="http://schemas.microsoft.com/office/powerpoint/2010/main" val="21146423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blinds(horizontal)">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
                                        </p:tgtEl>
                                        <p:attrNameLst>
                                          <p:attrName>style.visibility</p:attrName>
                                        </p:attrNameLst>
                                      </p:cBhvr>
                                      <p:to>
                                        <p:strVal val="visible"/>
                                      </p:to>
                                    </p:set>
                                    <p:animEffect transition="in" filter="blinds(horizontal)">
                                      <p:cBhvr>
                                        <p:cTn id="12" dur="500"/>
                                        <p:tgtEl>
                                          <p:spTgt spid="7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78"/>
                                        </p:tgtEl>
                                        <p:attrNameLst>
                                          <p:attrName>style.visibility</p:attrName>
                                        </p:attrNameLst>
                                      </p:cBhvr>
                                      <p:to>
                                        <p:strVal val="visible"/>
                                      </p:to>
                                    </p:set>
                                    <p:animEffect transition="in" filter="blinds(horizontal)">
                                      <p:cBhvr>
                                        <p:cTn id="17" dur="500"/>
                                        <p:tgtEl>
                                          <p:spTgt spid="78"/>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blinds(horizontal)">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80"/>
                                        </p:tgtEl>
                                        <p:attrNameLst>
                                          <p:attrName>style.visibility</p:attrName>
                                        </p:attrNameLst>
                                      </p:cBhvr>
                                      <p:to>
                                        <p:strVal val="visible"/>
                                      </p:to>
                                    </p:set>
                                    <p:animEffect transition="in" filter="blinds(horizontal)">
                                      <p:cBhvr>
                                        <p:cTn id="27" dur="500"/>
                                        <p:tgtEl>
                                          <p:spTgt spid="80"/>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82"/>
                                        </p:tgtEl>
                                        <p:attrNameLst>
                                          <p:attrName>style.visibility</p:attrName>
                                        </p:attrNameLst>
                                      </p:cBhvr>
                                      <p:to>
                                        <p:strVal val="visible"/>
                                      </p:to>
                                    </p:set>
                                    <p:animEffect transition="in" filter="blinds(horizontal)">
                                      <p:cBhvr>
                                        <p:cTn id="32" dur="500"/>
                                        <p:tgtEl>
                                          <p:spTgt spid="82"/>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81"/>
                                        </p:tgtEl>
                                        <p:attrNameLst>
                                          <p:attrName>style.visibility</p:attrName>
                                        </p:attrNameLst>
                                      </p:cBhvr>
                                      <p:to>
                                        <p:strVal val="visible"/>
                                      </p:to>
                                    </p:set>
                                    <p:animEffect transition="in" filter="blinds(horizontal)">
                                      <p:cBhvr>
                                        <p:cTn id="3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P spid="78" grpId="0" animBg="1"/>
      <p:bldP spid="79" grpId="0" animBg="1"/>
      <p:bldP spid="80" grpId="0" animBg="1"/>
      <p:bldP spid="81" grpId="0" animBg="1"/>
      <p:bldP spid="8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E2B9DFE7-BC8C-294A-AE30-F61D0C2BDE7E}"/>
              </a:ext>
            </a:extLst>
          </p:cNvPr>
          <p:cNvGrpSpPr>
            <a:grpSpLocks/>
          </p:cNvGrpSpPr>
          <p:nvPr/>
        </p:nvGrpSpPr>
        <p:grpSpPr bwMode="auto">
          <a:xfrm>
            <a:off x="1042988" y="2282825"/>
            <a:ext cx="2895600" cy="3200400"/>
            <a:chOff x="703" y="2185"/>
            <a:chExt cx="1824" cy="2016"/>
          </a:xfrm>
        </p:grpSpPr>
        <p:grpSp>
          <p:nvGrpSpPr>
            <p:cNvPr id="79875" name="Group 3">
              <a:extLst>
                <a:ext uri="{FF2B5EF4-FFF2-40B4-BE49-F238E27FC236}">
                  <a16:creationId xmlns:a16="http://schemas.microsoft.com/office/drawing/2014/main" id="{EBCC5E20-841B-3B46-A62D-A70ED555DC1E}"/>
                </a:ext>
              </a:extLst>
            </p:cNvPr>
            <p:cNvGrpSpPr>
              <a:grpSpLocks/>
            </p:cNvGrpSpPr>
            <p:nvPr/>
          </p:nvGrpSpPr>
          <p:grpSpPr bwMode="auto">
            <a:xfrm>
              <a:off x="703" y="2185"/>
              <a:ext cx="1824" cy="2016"/>
              <a:chOff x="2208" y="2256"/>
              <a:chExt cx="1824" cy="2016"/>
            </a:xfrm>
          </p:grpSpPr>
          <p:grpSp>
            <p:nvGrpSpPr>
              <p:cNvPr id="79876" name="Group 4">
                <a:extLst>
                  <a:ext uri="{FF2B5EF4-FFF2-40B4-BE49-F238E27FC236}">
                    <a16:creationId xmlns:a16="http://schemas.microsoft.com/office/drawing/2014/main" id="{278FB3C9-B1B1-8A4F-A2AA-936C25BF9059}"/>
                  </a:ext>
                </a:extLst>
              </p:cNvPr>
              <p:cNvGrpSpPr>
                <a:grpSpLocks/>
              </p:cNvGrpSpPr>
              <p:nvPr/>
            </p:nvGrpSpPr>
            <p:grpSpPr bwMode="auto">
              <a:xfrm>
                <a:off x="2208" y="2256"/>
                <a:ext cx="1824" cy="2016"/>
                <a:chOff x="192" y="1680"/>
                <a:chExt cx="1824" cy="2016"/>
              </a:xfrm>
            </p:grpSpPr>
            <p:sp>
              <p:nvSpPr>
                <p:cNvPr id="83973" name="Oval 5">
                  <a:extLst>
                    <a:ext uri="{FF2B5EF4-FFF2-40B4-BE49-F238E27FC236}">
                      <a16:creationId xmlns:a16="http://schemas.microsoft.com/office/drawing/2014/main" id="{DDA00820-EF00-BA44-81D8-5B724A4F0E93}"/>
                    </a:ext>
                  </a:extLst>
                </p:cNvPr>
                <p:cNvSpPr>
                  <a:spLocks noChangeArrowheads="1"/>
                </p:cNvSpPr>
                <p:nvPr/>
              </p:nvSpPr>
              <p:spPr bwMode="auto">
                <a:xfrm>
                  <a:off x="768" y="2352"/>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74" name="Oval 6">
                  <a:extLst>
                    <a:ext uri="{FF2B5EF4-FFF2-40B4-BE49-F238E27FC236}">
                      <a16:creationId xmlns:a16="http://schemas.microsoft.com/office/drawing/2014/main" id="{270ED7A8-ECFF-7141-A5B9-34FA80AD7D3A}"/>
                    </a:ext>
                  </a:extLst>
                </p:cNvPr>
                <p:cNvSpPr>
                  <a:spLocks noChangeArrowheads="1"/>
                </p:cNvSpPr>
                <p:nvPr/>
              </p:nvSpPr>
              <p:spPr bwMode="auto">
                <a:xfrm>
                  <a:off x="768" y="1680"/>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75" name="Oval 7">
                  <a:extLst>
                    <a:ext uri="{FF2B5EF4-FFF2-40B4-BE49-F238E27FC236}">
                      <a16:creationId xmlns:a16="http://schemas.microsoft.com/office/drawing/2014/main" id="{07072131-0161-4749-BF0A-54513A0E7162}"/>
                    </a:ext>
                  </a:extLst>
                </p:cNvPr>
                <p:cNvSpPr>
                  <a:spLocks noChangeArrowheads="1"/>
                </p:cNvSpPr>
                <p:nvPr/>
              </p:nvSpPr>
              <p:spPr bwMode="auto">
                <a:xfrm>
                  <a:off x="1344" y="2016"/>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76" name="Oval 8">
                  <a:extLst>
                    <a:ext uri="{FF2B5EF4-FFF2-40B4-BE49-F238E27FC236}">
                      <a16:creationId xmlns:a16="http://schemas.microsoft.com/office/drawing/2014/main" id="{82E60741-6693-B040-ACBA-56F2A82A651C}"/>
                    </a:ext>
                  </a:extLst>
                </p:cNvPr>
                <p:cNvSpPr>
                  <a:spLocks noChangeArrowheads="1"/>
                </p:cNvSpPr>
                <p:nvPr/>
              </p:nvSpPr>
              <p:spPr bwMode="auto">
                <a:xfrm>
                  <a:off x="192" y="2688"/>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77" name="Oval 9">
                  <a:extLst>
                    <a:ext uri="{FF2B5EF4-FFF2-40B4-BE49-F238E27FC236}">
                      <a16:creationId xmlns:a16="http://schemas.microsoft.com/office/drawing/2014/main" id="{5625C7E8-0CDF-BF45-B698-48CAA19A9D0A}"/>
                    </a:ext>
                  </a:extLst>
                </p:cNvPr>
                <p:cNvSpPr>
                  <a:spLocks noChangeArrowheads="1"/>
                </p:cNvSpPr>
                <p:nvPr/>
              </p:nvSpPr>
              <p:spPr bwMode="auto">
                <a:xfrm>
                  <a:off x="1344" y="2688"/>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78" name="Oval 10">
                  <a:extLst>
                    <a:ext uri="{FF2B5EF4-FFF2-40B4-BE49-F238E27FC236}">
                      <a16:creationId xmlns:a16="http://schemas.microsoft.com/office/drawing/2014/main" id="{3A6EBB69-15F7-D841-BED0-2853CD159110}"/>
                    </a:ext>
                  </a:extLst>
                </p:cNvPr>
                <p:cNvSpPr>
                  <a:spLocks noChangeArrowheads="1"/>
                </p:cNvSpPr>
                <p:nvPr/>
              </p:nvSpPr>
              <p:spPr bwMode="auto">
                <a:xfrm>
                  <a:off x="768" y="3024"/>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79" name="Oval 11">
                  <a:extLst>
                    <a:ext uri="{FF2B5EF4-FFF2-40B4-BE49-F238E27FC236}">
                      <a16:creationId xmlns:a16="http://schemas.microsoft.com/office/drawing/2014/main" id="{8E2F1831-8AD6-9A48-8EC9-86DA05308415}"/>
                    </a:ext>
                  </a:extLst>
                </p:cNvPr>
                <p:cNvSpPr>
                  <a:spLocks noChangeArrowheads="1"/>
                </p:cNvSpPr>
                <p:nvPr/>
              </p:nvSpPr>
              <p:spPr bwMode="auto">
                <a:xfrm>
                  <a:off x="192" y="2016"/>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grpSp>
          <p:grpSp>
            <p:nvGrpSpPr>
              <p:cNvPr id="79884" name="Group 12">
                <a:extLst>
                  <a:ext uri="{FF2B5EF4-FFF2-40B4-BE49-F238E27FC236}">
                    <a16:creationId xmlns:a16="http://schemas.microsoft.com/office/drawing/2014/main" id="{28E90BDC-DAC7-994C-A862-4D81D0F990E0}"/>
                  </a:ext>
                </a:extLst>
              </p:cNvPr>
              <p:cNvGrpSpPr>
                <a:grpSpLocks/>
              </p:cNvGrpSpPr>
              <p:nvPr/>
            </p:nvGrpSpPr>
            <p:grpSpPr bwMode="auto">
              <a:xfrm>
                <a:off x="2640" y="2762"/>
                <a:ext cx="960" cy="982"/>
                <a:chOff x="624" y="2186"/>
                <a:chExt cx="960" cy="982"/>
              </a:xfrm>
            </p:grpSpPr>
            <p:sp>
              <p:nvSpPr>
                <p:cNvPr id="79885" name="Text Box 13">
                  <a:extLst>
                    <a:ext uri="{FF2B5EF4-FFF2-40B4-BE49-F238E27FC236}">
                      <a16:creationId xmlns:a16="http://schemas.microsoft.com/office/drawing/2014/main" id="{ACB522B4-0D4C-D547-B18E-E5F0AB90C4D6}"/>
                    </a:ext>
                  </a:extLst>
                </p:cNvPr>
                <p:cNvSpPr txBox="1">
                  <a:spLocks noChangeArrowheads="1"/>
                </p:cNvSpPr>
                <p:nvPr/>
              </p:nvSpPr>
              <p:spPr bwMode="auto">
                <a:xfrm>
                  <a:off x="796" y="2186"/>
                  <a:ext cx="2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2400" b="0">
                      <a:solidFill>
                        <a:srgbClr val="FF0000"/>
                      </a:solidFill>
                      <a:latin typeface="Times New Roman" panose="02020603050405020304" pitchFamily="18" charset="0"/>
                    </a:rPr>
                    <a:t>1</a:t>
                  </a:r>
                </a:p>
              </p:txBody>
            </p:sp>
            <p:sp>
              <p:nvSpPr>
                <p:cNvPr id="79886" name="Text Box 14">
                  <a:extLst>
                    <a:ext uri="{FF2B5EF4-FFF2-40B4-BE49-F238E27FC236}">
                      <a16:creationId xmlns:a16="http://schemas.microsoft.com/office/drawing/2014/main" id="{F69D1EE3-41F4-BC45-B880-DF08F6F9B3E9}"/>
                    </a:ext>
                  </a:extLst>
                </p:cNvPr>
                <p:cNvSpPr txBox="1">
                  <a:spLocks noChangeArrowheads="1"/>
                </p:cNvSpPr>
                <p:nvPr/>
              </p:nvSpPr>
              <p:spPr bwMode="auto">
                <a:xfrm>
                  <a:off x="1200" y="2208"/>
                  <a:ext cx="1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b="0">
                      <a:solidFill>
                        <a:srgbClr val="FF0000"/>
                      </a:solidFill>
                      <a:latin typeface="Times New Roman" panose="02020603050405020304" pitchFamily="18" charset="0"/>
                    </a:rPr>
                    <a:t>2</a:t>
                  </a:r>
                </a:p>
              </p:txBody>
            </p:sp>
            <p:sp>
              <p:nvSpPr>
                <p:cNvPr id="79887" name="Text Box 15">
                  <a:extLst>
                    <a:ext uri="{FF2B5EF4-FFF2-40B4-BE49-F238E27FC236}">
                      <a16:creationId xmlns:a16="http://schemas.microsoft.com/office/drawing/2014/main" id="{B1880B6F-F906-BA4A-B269-5E98A35BE388}"/>
                    </a:ext>
                  </a:extLst>
                </p:cNvPr>
                <p:cNvSpPr txBox="1">
                  <a:spLocks noChangeArrowheads="1"/>
                </p:cNvSpPr>
                <p:nvPr/>
              </p:nvSpPr>
              <p:spPr bwMode="auto">
                <a:xfrm>
                  <a:off x="1392" y="2544"/>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b="0">
                      <a:solidFill>
                        <a:srgbClr val="FF0000"/>
                      </a:solidFill>
                      <a:latin typeface="Times New Roman" panose="02020603050405020304" pitchFamily="18" charset="0"/>
                    </a:rPr>
                    <a:t>3</a:t>
                  </a:r>
                </a:p>
              </p:txBody>
            </p:sp>
            <p:sp>
              <p:nvSpPr>
                <p:cNvPr id="79888" name="Text Box 16">
                  <a:extLst>
                    <a:ext uri="{FF2B5EF4-FFF2-40B4-BE49-F238E27FC236}">
                      <a16:creationId xmlns:a16="http://schemas.microsoft.com/office/drawing/2014/main" id="{A73B2FE6-0D43-7746-9BAB-7E8130C6783B}"/>
                    </a:ext>
                  </a:extLst>
                </p:cNvPr>
                <p:cNvSpPr txBox="1">
                  <a:spLocks noChangeArrowheads="1"/>
                </p:cNvSpPr>
                <p:nvPr/>
              </p:nvSpPr>
              <p:spPr bwMode="auto">
                <a:xfrm>
                  <a:off x="1200" y="2880"/>
                  <a:ext cx="14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b="0">
                      <a:solidFill>
                        <a:srgbClr val="FF0000"/>
                      </a:solidFill>
                      <a:latin typeface="Times New Roman" panose="02020603050405020304" pitchFamily="18" charset="0"/>
                    </a:rPr>
                    <a:t>4</a:t>
                  </a:r>
                </a:p>
              </p:txBody>
            </p:sp>
            <p:sp>
              <p:nvSpPr>
                <p:cNvPr id="79889" name="Text Box 17">
                  <a:extLst>
                    <a:ext uri="{FF2B5EF4-FFF2-40B4-BE49-F238E27FC236}">
                      <a16:creationId xmlns:a16="http://schemas.microsoft.com/office/drawing/2014/main" id="{CF71E9DD-A3B4-5440-ACA4-10F0DA494E21}"/>
                    </a:ext>
                  </a:extLst>
                </p:cNvPr>
                <p:cNvSpPr txBox="1">
                  <a:spLocks noChangeArrowheads="1"/>
                </p:cNvSpPr>
                <p:nvPr/>
              </p:nvSpPr>
              <p:spPr bwMode="auto">
                <a:xfrm>
                  <a:off x="816" y="2880"/>
                  <a:ext cx="15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b="0">
                      <a:solidFill>
                        <a:srgbClr val="FF0000"/>
                      </a:solidFill>
                      <a:latin typeface="Times New Roman" panose="02020603050405020304" pitchFamily="18" charset="0"/>
                    </a:rPr>
                    <a:t>5</a:t>
                  </a:r>
                </a:p>
              </p:txBody>
            </p:sp>
            <p:sp>
              <p:nvSpPr>
                <p:cNvPr id="79890" name="Text Box 18">
                  <a:extLst>
                    <a:ext uri="{FF2B5EF4-FFF2-40B4-BE49-F238E27FC236}">
                      <a16:creationId xmlns:a16="http://schemas.microsoft.com/office/drawing/2014/main" id="{1F3DDC85-B1BC-4845-8C03-98223375FFA3}"/>
                    </a:ext>
                  </a:extLst>
                </p:cNvPr>
                <p:cNvSpPr txBox="1">
                  <a:spLocks noChangeArrowheads="1"/>
                </p:cNvSpPr>
                <p:nvPr/>
              </p:nvSpPr>
              <p:spPr bwMode="auto">
                <a:xfrm>
                  <a:off x="624" y="2544"/>
                  <a:ext cx="1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b="0">
                      <a:solidFill>
                        <a:srgbClr val="FF0000"/>
                      </a:solidFill>
                      <a:latin typeface="Times New Roman" panose="02020603050405020304" pitchFamily="18" charset="0"/>
                    </a:rPr>
                    <a:t>6</a:t>
                  </a:r>
                </a:p>
              </p:txBody>
            </p:sp>
          </p:grpSp>
        </p:grpSp>
        <p:grpSp>
          <p:nvGrpSpPr>
            <p:cNvPr id="79891" name="Group 19">
              <a:extLst>
                <a:ext uri="{FF2B5EF4-FFF2-40B4-BE49-F238E27FC236}">
                  <a16:creationId xmlns:a16="http://schemas.microsoft.com/office/drawing/2014/main" id="{B60E21F8-B22B-134E-AF2A-F6E88FC8A972}"/>
                </a:ext>
              </a:extLst>
            </p:cNvPr>
            <p:cNvGrpSpPr>
              <a:grpSpLocks/>
            </p:cNvGrpSpPr>
            <p:nvPr/>
          </p:nvGrpSpPr>
          <p:grpSpPr bwMode="auto">
            <a:xfrm>
              <a:off x="1095" y="2513"/>
              <a:ext cx="1248" cy="1344"/>
              <a:chOff x="4176" y="2112"/>
              <a:chExt cx="1248" cy="1344"/>
            </a:xfrm>
          </p:grpSpPr>
          <p:sp>
            <p:nvSpPr>
              <p:cNvPr id="83988" name="Oval 20">
                <a:extLst>
                  <a:ext uri="{FF2B5EF4-FFF2-40B4-BE49-F238E27FC236}">
                    <a16:creationId xmlns:a16="http://schemas.microsoft.com/office/drawing/2014/main" id="{20F55247-9FA4-9D47-B5FC-FBEA10AC11A6}"/>
                  </a:ext>
                </a:extLst>
              </p:cNvPr>
              <p:cNvSpPr>
                <a:spLocks noChangeArrowheads="1"/>
              </p:cNvSpPr>
              <p:nvPr/>
            </p:nvSpPr>
            <p:spPr bwMode="auto">
              <a:xfrm>
                <a:off x="4176" y="2112"/>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89" name="Oval 21">
                <a:extLst>
                  <a:ext uri="{FF2B5EF4-FFF2-40B4-BE49-F238E27FC236}">
                    <a16:creationId xmlns:a16="http://schemas.microsoft.com/office/drawing/2014/main" id="{BD1F2460-5EB0-F14C-AA3A-E7B8EC71F210}"/>
                  </a:ext>
                </a:extLst>
              </p:cNvPr>
              <p:cNvSpPr>
                <a:spLocks noChangeArrowheads="1"/>
              </p:cNvSpPr>
              <p:nvPr/>
            </p:nvSpPr>
            <p:spPr bwMode="auto">
              <a:xfrm>
                <a:off x="4752" y="2448"/>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0" name="Oval 22">
                <a:extLst>
                  <a:ext uri="{FF2B5EF4-FFF2-40B4-BE49-F238E27FC236}">
                    <a16:creationId xmlns:a16="http://schemas.microsoft.com/office/drawing/2014/main" id="{A874B005-F9F7-CF46-B268-1E6030FCBD35}"/>
                  </a:ext>
                </a:extLst>
              </p:cNvPr>
              <p:cNvSpPr>
                <a:spLocks noChangeArrowheads="1"/>
              </p:cNvSpPr>
              <p:nvPr/>
            </p:nvSpPr>
            <p:spPr bwMode="auto">
              <a:xfrm>
                <a:off x="4176" y="2784"/>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grpSp>
        <p:grpSp>
          <p:nvGrpSpPr>
            <p:cNvPr id="79895" name="Group 23">
              <a:extLst>
                <a:ext uri="{FF2B5EF4-FFF2-40B4-BE49-F238E27FC236}">
                  <a16:creationId xmlns:a16="http://schemas.microsoft.com/office/drawing/2014/main" id="{ACB07FA3-4178-D248-B6CF-050F85BAB5E0}"/>
                </a:ext>
              </a:extLst>
            </p:cNvPr>
            <p:cNvGrpSpPr>
              <a:grpSpLocks/>
            </p:cNvGrpSpPr>
            <p:nvPr/>
          </p:nvGrpSpPr>
          <p:grpSpPr bwMode="auto">
            <a:xfrm>
              <a:off x="895" y="2499"/>
              <a:ext cx="1272" cy="1344"/>
              <a:chOff x="432" y="472"/>
              <a:chExt cx="1272" cy="1344"/>
            </a:xfrm>
          </p:grpSpPr>
          <p:sp>
            <p:nvSpPr>
              <p:cNvPr id="83992" name="Oval 24">
                <a:extLst>
                  <a:ext uri="{FF2B5EF4-FFF2-40B4-BE49-F238E27FC236}">
                    <a16:creationId xmlns:a16="http://schemas.microsoft.com/office/drawing/2014/main" id="{221A924E-E989-3044-9136-83CAE4DFF5B3}"/>
                  </a:ext>
                </a:extLst>
              </p:cNvPr>
              <p:cNvSpPr>
                <a:spLocks noChangeArrowheads="1"/>
              </p:cNvSpPr>
              <p:nvPr/>
            </p:nvSpPr>
            <p:spPr bwMode="auto">
              <a:xfrm>
                <a:off x="984" y="472"/>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3" name="Oval 25">
                <a:extLst>
                  <a:ext uri="{FF2B5EF4-FFF2-40B4-BE49-F238E27FC236}">
                    <a16:creationId xmlns:a16="http://schemas.microsoft.com/office/drawing/2014/main" id="{337EA8ED-FAF8-D545-BB72-F75A1DC67120}"/>
                  </a:ext>
                </a:extLst>
              </p:cNvPr>
              <p:cNvSpPr>
                <a:spLocks noChangeArrowheads="1"/>
              </p:cNvSpPr>
              <p:nvPr/>
            </p:nvSpPr>
            <p:spPr bwMode="auto">
              <a:xfrm>
                <a:off x="1032" y="1144"/>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4" name="Oval 26">
                <a:extLst>
                  <a:ext uri="{FF2B5EF4-FFF2-40B4-BE49-F238E27FC236}">
                    <a16:creationId xmlns:a16="http://schemas.microsoft.com/office/drawing/2014/main" id="{75DC59A1-766F-0840-ABA6-6E8A306505BB}"/>
                  </a:ext>
                </a:extLst>
              </p:cNvPr>
              <p:cNvSpPr>
                <a:spLocks noChangeArrowheads="1"/>
              </p:cNvSpPr>
              <p:nvPr/>
            </p:nvSpPr>
            <p:spPr bwMode="auto">
              <a:xfrm>
                <a:off x="432" y="856"/>
                <a:ext cx="672" cy="672"/>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grpSp>
      </p:grpSp>
      <p:sp>
        <p:nvSpPr>
          <p:cNvPr id="83995" name="Oval 27">
            <a:extLst>
              <a:ext uri="{FF2B5EF4-FFF2-40B4-BE49-F238E27FC236}">
                <a16:creationId xmlns:a16="http://schemas.microsoft.com/office/drawing/2014/main" id="{1C1FE123-94B6-F04F-A08B-9FF4FA725E4B}"/>
              </a:ext>
            </a:extLst>
          </p:cNvPr>
          <p:cNvSpPr>
            <a:spLocks noChangeArrowheads="1"/>
          </p:cNvSpPr>
          <p:nvPr/>
        </p:nvSpPr>
        <p:spPr bwMode="auto">
          <a:xfrm>
            <a:off x="1957388" y="33432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6" name="Oval 28">
            <a:extLst>
              <a:ext uri="{FF2B5EF4-FFF2-40B4-BE49-F238E27FC236}">
                <a16:creationId xmlns:a16="http://schemas.microsoft.com/office/drawing/2014/main" id="{F63E4071-A979-8F4D-A697-DC7FDD84D12D}"/>
              </a:ext>
            </a:extLst>
          </p:cNvPr>
          <p:cNvSpPr>
            <a:spLocks noChangeArrowheads="1"/>
          </p:cNvSpPr>
          <p:nvPr/>
        </p:nvSpPr>
        <p:spPr bwMode="auto">
          <a:xfrm>
            <a:off x="1957388" y="22764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7" name="Oval 29">
            <a:extLst>
              <a:ext uri="{FF2B5EF4-FFF2-40B4-BE49-F238E27FC236}">
                <a16:creationId xmlns:a16="http://schemas.microsoft.com/office/drawing/2014/main" id="{7E95F433-4E28-CE48-8C9E-6C5FBC99FAEA}"/>
              </a:ext>
            </a:extLst>
          </p:cNvPr>
          <p:cNvSpPr>
            <a:spLocks noChangeArrowheads="1"/>
          </p:cNvSpPr>
          <p:nvPr/>
        </p:nvSpPr>
        <p:spPr bwMode="auto">
          <a:xfrm>
            <a:off x="2871788" y="28098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8" name="Oval 30">
            <a:extLst>
              <a:ext uri="{FF2B5EF4-FFF2-40B4-BE49-F238E27FC236}">
                <a16:creationId xmlns:a16="http://schemas.microsoft.com/office/drawing/2014/main" id="{2098FA8F-E8FC-854C-BFF1-318EAF3CD208}"/>
              </a:ext>
            </a:extLst>
          </p:cNvPr>
          <p:cNvSpPr>
            <a:spLocks noChangeArrowheads="1"/>
          </p:cNvSpPr>
          <p:nvPr/>
        </p:nvSpPr>
        <p:spPr bwMode="auto">
          <a:xfrm>
            <a:off x="1042988" y="38766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3999" name="Oval 31">
            <a:extLst>
              <a:ext uri="{FF2B5EF4-FFF2-40B4-BE49-F238E27FC236}">
                <a16:creationId xmlns:a16="http://schemas.microsoft.com/office/drawing/2014/main" id="{6629D903-FA35-F448-9C33-93605CF05F03}"/>
              </a:ext>
            </a:extLst>
          </p:cNvPr>
          <p:cNvSpPr>
            <a:spLocks noChangeArrowheads="1"/>
          </p:cNvSpPr>
          <p:nvPr/>
        </p:nvSpPr>
        <p:spPr bwMode="auto">
          <a:xfrm>
            <a:off x="2871788" y="38766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0" name="Oval 32">
            <a:extLst>
              <a:ext uri="{FF2B5EF4-FFF2-40B4-BE49-F238E27FC236}">
                <a16:creationId xmlns:a16="http://schemas.microsoft.com/office/drawing/2014/main" id="{72EDC619-5E1F-CE41-8DC2-F2DD765D84CA}"/>
              </a:ext>
            </a:extLst>
          </p:cNvPr>
          <p:cNvSpPr>
            <a:spLocks noChangeArrowheads="1"/>
          </p:cNvSpPr>
          <p:nvPr/>
        </p:nvSpPr>
        <p:spPr bwMode="auto">
          <a:xfrm>
            <a:off x="1957388" y="44100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1" name="Oval 33">
            <a:extLst>
              <a:ext uri="{FF2B5EF4-FFF2-40B4-BE49-F238E27FC236}">
                <a16:creationId xmlns:a16="http://schemas.microsoft.com/office/drawing/2014/main" id="{ED829A7D-153C-E346-90EE-2D410DE30B92}"/>
              </a:ext>
            </a:extLst>
          </p:cNvPr>
          <p:cNvSpPr>
            <a:spLocks noChangeArrowheads="1"/>
          </p:cNvSpPr>
          <p:nvPr/>
        </p:nvSpPr>
        <p:spPr bwMode="auto">
          <a:xfrm>
            <a:off x="1042988" y="2809875"/>
            <a:ext cx="1066800" cy="1066800"/>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2" name="Text Box 34">
            <a:extLst>
              <a:ext uri="{FF2B5EF4-FFF2-40B4-BE49-F238E27FC236}">
                <a16:creationId xmlns:a16="http://schemas.microsoft.com/office/drawing/2014/main" id="{BFCF3FC9-DBCD-754B-BCDC-9B074D4083B0}"/>
              </a:ext>
            </a:extLst>
          </p:cNvPr>
          <p:cNvSpPr txBox="1">
            <a:spLocks noChangeArrowheads="1"/>
          </p:cNvSpPr>
          <p:nvPr/>
        </p:nvSpPr>
        <p:spPr bwMode="auto">
          <a:xfrm>
            <a:off x="4454525" y="6211888"/>
            <a:ext cx="40782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zh-CN" altLang="en-US" sz="2400">
                <a:solidFill>
                  <a:srgbClr val="0000FF"/>
                </a:solidFill>
                <a:latin typeface="Times New Roman" panose="02020603050405020304" pitchFamily="18" charset="0"/>
                <a:ea typeface="楷体_GB2312" pitchFamily="49" charset="-122"/>
              </a:rPr>
              <a:t>此种立方紧密堆积的前视图</a:t>
            </a:r>
          </a:p>
        </p:txBody>
      </p:sp>
      <p:grpSp>
        <p:nvGrpSpPr>
          <p:cNvPr id="8" name="Group 35">
            <a:extLst>
              <a:ext uri="{FF2B5EF4-FFF2-40B4-BE49-F238E27FC236}">
                <a16:creationId xmlns:a16="http://schemas.microsoft.com/office/drawing/2014/main" id="{9F4E64A0-B46A-694E-917E-644D27AAF0C2}"/>
              </a:ext>
            </a:extLst>
          </p:cNvPr>
          <p:cNvGrpSpPr>
            <a:grpSpLocks/>
          </p:cNvGrpSpPr>
          <p:nvPr/>
        </p:nvGrpSpPr>
        <p:grpSpPr bwMode="auto">
          <a:xfrm>
            <a:off x="4724400" y="306388"/>
            <a:ext cx="3200400" cy="5715000"/>
            <a:chOff x="2976" y="624"/>
            <a:chExt cx="2016" cy="3600"/>
          </a:xfrm>
        </p:grpSpPr>
        <p:sp>
          <p:nvSpPr>
            <p:cNvPr id="84004" name="Oval 36">
              <a:extLst>
                <a:ext uri="{FF2B5EF4-FFF2-40B4-BE49-F238E27FC236}">
                  <a16:creationId xmlns:a16="http://schemas.microsoft.com/office/drawing/2014/main" id="{AA84265F-D427-5345-A3F3-747CA585A042}"/>
                </a:ext>
              </a:extLst>
            </p:cNvPr>
            <p:cNvSpPr>
              <a:spLocks noChangeArrowheads="1"/>
            </p:cNvSpPr>
            <p:nvPr/>
          </p:nvSpPr>
          <p:spPr bwMode="auto">
            <a:xfrm>
              <a:off x="3648" y="307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5" name="Oval 37">
              <a:extLst>
                <a:ext uri="{FF2B5EF4-FFF2-40B4-BE49-F238E27FC236}">
                  <a16:creationId xmlns:a16="http://schemas.microsoft.com/office/drawing/2014/main" id="{08004A83-4452-0342-AE32-C63553000195}"/>
                </a:ext>
              </a:extLst>
            </p:cNvPr>
            <p:cNvSpPr>
              <a:spLocks noChangeArrowheads="1"/>
            </p:cNvSpPr>
            <p:nvPr/>
          </p:nvSpPr>
          <p:spPr bwMode="auto">
            <a:xfrm>
              <a:off x="3312" y="2640"/>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6" name="Oval 38">
              <a:extLst>
                <a:ext uri="{FF2B5EF4-FFF2-40B4-BE49-F238E27FC236}">
                  <a16:creationId xmlns:a16="http://schemas.microsoft.com/office/drawing/2014/main" id="{E1A7FD34-B7D3-3044-9CA3-B241DBB0F053}"/>
                </a:ext>
              </a:extLst>
            </p:cNvPr>
            <p:cNvSpPr>
              <a:spLocks noChangeArrowheads="1"/>
            </p:cNvSpPr>
            <p:nvPr/>
          </p:nvSpPr>
          <p:spPr bwMode="auto">
            <a:xfrm>
              <a:off x="3984" y="2640"/>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7" name="Oval 39">
              <a:extLst>
                <a:ext uri="{FF2B5EF4-FFF2-40B4-BE49-F238E27FC236}">
                  <a16:creationId xmlns:a16="http://schemas.microsoft.com/office/drawing/2014/main" id="{99349F25-34DF-FA4F-8BAD-A47A0A281951}"/>
                </a:ext>
              </a:extLst>
            </p:cNvPr>
            <p:cNvSpPr>
              <a:spLocks noChangeArrowheads="1"/>
            </p:cNvSpPr>
            <p:nvPr/>
          </p:nvSpPr>
          <p:spPr bwMode="auto">
            <a:xfrm>
              <a:off x="4320" y="211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8" name="Oval 40">
              <a:extLst>
                <a:ext uri="{FF2B5EF4-FFF2-40B4-BE49-F238E27FC236}">
                  <a16:creationId xmlns:a16="http://schemas.microsoft.com/office/drawing/2014/main" id="{EA384266-97CA-6D49-9E6A-525EDD9C6277}"/>
                </a:ext>
              </a:extLst>
            </p:cNvPr>
            <p:cNvSpPr>
              <a:spLocks noChangeArrowheads="1"/>
            </p:cNvSpPr>
            <p:nvPr/>
          </p:nvSpPr>
          <p:spPr bwMode="auto">
            <a:xfrm>
              <a:off x="3648" y="2160"/>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09" name="Oval 41">
              <a:extLst>
                <a:ext uri="{FF2B5EF4-FFF2-40B4-BE49-F238E27FC236}">
                  <a16:creationId xmlns:a16="http://schemas.microsoft.com/office/drawing/2014/main" id="{40A635A1-211D-5D49-961B-9D6FEE32F208}"/>
                </a:ext>
              </a:extLst>
            </p:cNvPr>
            <p:cNvSpPr>
              <a:spLocks noChangeArrowheads="1"/>
            </p:cNvSpPr>
            <p:nvPr/>
          </p:nvSpPr>
          <p:spPr bwMode="auto">
            <a:xfrm>
              <a:off x="3312" y="211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0" name="Oval 42">
              <a:extLst>
                <a:ext uri="{FF2B5EF4-FFF2-40B4-BE49-F238E27FC236}">
                  <a16:creationId xmlns:a16="http://schemas.microsoft.com/office/drawing/2014/main" id="{8A19FB3A-551A-5540-A610-E6C716133B54}"/>
                </a:ext>
              </a:extLst>
            </p:cNvPr>
            <p:cNvSpPr>
              <a:spLocks noChangeArrowheads="1"/>
            </p:cNvSpPr>
            <p:nvPr/>
          </p:nvSpPr>
          <p:spPr bwMode="auto">
            <a:xfrm>
              <a:off x="3984" y="211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1" name="Oval 43">
              <a:extLst>
                <a:ext uri="{FF2B5EF4-FFF2-40B4-BE49-F238E27FC236}">
                  <a16:creationId xmlns:a16="http://schemas.microsoft.com/office/drawing/2014/main" id="{DBEF7E91-9522-F24B-9C0A-6F4466D29B8E}"/>
                </a:ext>
              </a:extLst>
            </p:cNvPr>
            <p:cNvSpPr>
              <a:spLocks noChangeArrowheads="1"/>
            </p:cNvSpPr>
            <p:nvPr/>
          </p:nvSpPr>
          <p:spPr bwMode="auto">
            <a:xfrm>
              <a:off x="2976" y="211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2" name="Oval 44">
              <a:extLst>
                <a:ext uri="{FF2B5EF4-FFF2-40B4-BE49-F238E27FC236}">
                  <a16:creationId xmlns:a16="http://schemas.microsoft.com/office/drawing/2014/main" id="{93C5A5A2-A130-DC4F-B71E-A89957C7E4E6}"/>
                </a:ext>
              </a:extLst>
            </p:cNvPr>
            <p:cNvSpPr>
              <a:spLocks noChangeArrowheads="1"/>
            </p:cNvSpPr>
            <p:nvPr/>
          </p:nvSpPr>
          <p:spPr bwMode="auto">
            <a:xfrm>
              <a:off x="3312"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3" name="Oval 45">
              <a:extLst>
                <a:ext uri="{FF2B5EF4-FFF2-40B4-BE49-F238E27FC236}">
                  <a16:creationId xmlns:a16="http://schemas.microsoft.com/office/drawing/2014/main" id="{0B77EA0E-82DE-E94E-8A31-7A1EF53FC72F}"/>
                </a:ext>
              </a:extLst>
            </p:cNvPr>
            <p:cNvSpPr>
              <a:spLocks noChangeArrowheads="1"/>
            </p:cNvSpPr>
            <p:nvPr/>
          </p:nvSpPr>
          <p:spPr bwMode="auto">
            <a:xfrm>
              <a:off x="3984"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4" name="Oval 46">
              <a:extLst>
                <a:ext uri="{FF2B5EF4-FFF2-40B4-BE49-F238E27FC236}">
                  <a16:creationId xmlns:a16="http://schemas.microsoft.com/office/drawing/2014/main" id="{05B5EB5A-17C5-0F46-92D9-3223EEE83AE0}"/>
                </a:ext>
              </a:extLst>
            </p:cNvPr>
            <p:cNvSpPr>
              <a:spLocks noChangeArrowheads="1"/>
            </p:cNvSpPr>
            <p:nvPr/>
          </p:nvSpPr>
          <p:spPr bwMode="auto">
            <a:xfrm>
              <a:off x="3648"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5" name="Oval 47">
              <a:extLst>
                <a:ext uri="{FF2B5EF4-FFF2-40B4-BE49-F238E27FC236}">
                  <a16:creationId xmlns:a16="http://schemas.microsoft.com/office/drawing/2014/main" id="{BDFC61C2-66DB-B546-9B4D-BABEFA02D8E4}"/>
                </a:ext>
              </a:extLst>
            </p:cNvPr>
            <p:cNvSpPr>
              <a:spLocks noChangeArrowheads="1"/>
            </p:cNvSpPr>
            <p:nvPr/>
          </p:nvSpPr>
          <p:spPr bwMode="auto">
            <a:xfrm>
              <a:off x="2976"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6" name="Oval 48">
              <a:extLst>
                <a:ext uri="{FF2B5EF4-FFF2-40B4-BE49-F238E27FC236}">
                  <a16:creationId xmlns:a16="http://schemas.microsoft.com/office/drawing/2014/main" id="{EE0F1EAB-0FBE-6F44-AE44-FAA04F2BC2BA}"/>
                </a:ext>
              </a:extLst>
            </p:cNvPr>
            <p:cNvSpPr>
              <a:spLocks noChangeArrowheads="1"/>
            </p:cNvSpPr>
            <p:nvPr/>
          </p:nvSpPr>
          <p:spPr bwMode="auto">
            <a:xfrm>
              <a:off x="4320"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7" name="Oval 49">
              <a:extLst>
                <a:ext uri="{FF2B5EF4-FFF2-40B4-BE49-F238E27FC236}">
                  <a16:creationId xmlns:a16="http://schemas.microsoft.com/office/drawing/2014/main" id="{F0A259B0-C14C-B640-8096-74D828630576}"/>
                </a:ext>
              </a:extLst>
            </p:cNvPr>
            <p:cNvSpPr>
              <a:spLocks noChangeArrowheads="1"/>
            </p:cNvSpPr>
            <p:nvPr/>
          </p:nvSpPr>
          <p:spPr bwMode="auto">
            <a:xfrm>
              <a:off x="3312" y="307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8" name="Oval 50">
              <a:extLst>
                <a:ext uri="{FF2B5EF4-FFF2-40B4-BE49-F238E27FC236}">
                  <a16:creationId xmlns:a16="http://schemas.microsoft.com/office/drawing/2014/main" id="{E491F691-1299-4D44-9677-804A3A81B9CC}"/>
                </a:ext>
              </a:extLst>
            </p:cNvPr>
            <p:cNvSpPr>
              <a:spLocks noChangeArrowheads="1"/>
            </p:cNvSpPr>
            <p:nvPr/>
          </p:nvSpPr>
          <p:spPr bwMode="auto">
            <a:xfrm>
              <a:off x="3312"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19" name="Oval 51">
              <a:extLst>
                <a:ext uri="{FF2B5EF4-FFF2-40B4-BE49-F238E27FC236}">
                  <a16:creationId xmlns:a16="http://schemas.microsoft.com/office/drawing/2014/main" id="{114B4954-C061-4840-AD55-4B9CCADDE0BE}"/>
                </a:ext>
              </a:extLst>
            </p:cNvPr>
            <p:cNvSpPr>
              <a:spLocks noChangeArrowheads="1"/>
            </p:cNvSpPr>
            <p:nvPr/>
          </p:nvSpPr>
          <p:spPr bwMode="auto">
            <a:xfrm>
              <a:off x="3984" y="307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0" name="Oval 52">
              <a:extLst>
                <a:ext uri="{FF2B5EF4-FFF2-40B4-BE49-F238E27FC236}">
                  <a16:creationId xmlns:a16="http://schemas.microsoft.com/office/drawing/2014/main" id="{FBB7BEB2-D872-1A4A-A74B-D62563AE05E0}"/>
                </a:ext>
              </a:extLst>
            </p:cNvPr>
            <p:cNvSpPr>
              <a:spLocks noChangeArrowheads="1"/>
            </p:cNvSpPr>
            <p:nvPr/>
          </p:nvSpPr>
          <p:spPr bwMode="auto">
            <a:xfrm>
              <a:off x="3984" y="35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1" name="Oval 53">
              <a:extLst>
                <a:ext uri="{FF2B5EF4-FFF2-40B4-BE49-F238E27FC236}">
                  <a16:creationId xmlns:a16="http://schemas.microsoft.com/office/drawing/2014/main" id="{70470242-DD1C-814E-AA75-78134629FC01}"/>
                </a:ext>
              </a:extLst>
            </p:cNvPr>
            <p:cNvSpPr>
              <a:spLocks noChangeArrowheads="1"/>
            </p:cNvSpPr>
            <p:nvPr/>
          </p:nvSpPr>
          <p:spPr bwMode="auto">
            <a:xfrm>
              <a:off x="3648" y="2640"/>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2" name="Oval 54">
              <a:extLst>
                <a:ext uri="{FF2B5EF4-FFF2-40B4-BE49-F238E27FC236}">
                  <a16:creationId xmlns:a16="http://schemas.microsoft.com/office/drawing/2014/main" id="{F9E916E4-195E-E64A-A3B7-BADE30A98E5E}"/>
                </a:ext>
              </a:extLst>
            </p:cNvPr>
            <p:cNvSpPr>
              <a:spLocks noChangeArrowheads="1"/>
            </p:cNvSpPr>
            <p:nvPr/>
          </p:nvSpPr>
          <p:spPr bwMode="auto">
            <a:xfrm>
              <a:off x="3648" y="158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3" name="Oval 55">
              <a:extLst>
                <a:ext uri="{FF2B5EF4-FFF2-40B4-BE49-F238E27FC236}">
                  <a16:creationId xmlns:a16="http://schemas.microsoft.com/office/drawing/2014/main" id="{17AB5A95-E962-D346-B2EE-4E86B5E189BB}"/>
                </a:ext>
              </a:extLst>
            </p:cNvPr>
            <p:cNvSpPr>
              <a:spLocks noChangeArrowheads="1"/>
            </p:cNvSpPr>
            <p:nvPr/>
          </p:nvSpPr>
          <p:spPr bwMode="auto">
            <a:xfrm>
              <a:off x="3312" y="11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4" name="Oval 56">
              <a:extLst>
                <a:ext uri="{FF2B5EF4-FFF2-40B4-BE49-F238E27FC236}">
                  <a16:creationId xmlns:a16="http://schemas.microsoft.com/office/drawing/2014/main" id="{E20A46A3-07B2-0947-AB60-B4C815E54E8D}"/>
                </a:ext>
              </a:extLst>
            </p:cNvPr>
            <p:cNvSpPr>
              <a:spLocks noChangeArrowheads="1"/>
            </p:cNvSpPr>
            <p:nvPr/>
          </p:nvSpPr>
          <p:spPr bwMode="auto">
            <a:xfrm>
              <a:off x="3984" y="11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5" name="Oval 57">
              <a:extLst>
                <a:ext uri="{FF2B5EF4-FFF2-40B4-BE49-F238E27FC236}">
                  <a16:creationId xmlns:a16="http://schemas.microsoft.com/office/drawing/2014/main" id="{1007D5F9-A9D8-6E4E-BB3E-0D10887BDA97}"/>
                </a:ext>
              </a:extLst>
            </p:cNvPr>
            <p:cNvSpPr>
              <a:spLocks noChangeArrowheads="1"/>
            </p:cNvSpPr>
            <p:nvPr/>
          </p:nvSpPr>
          <p:spPr bwMode="auto">
            <a:xfrm>
              <a:off x="4320" y="62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6" name="Oval 58">
              <a:extLst>
                <a:ext uri="{FF2B5EF4-FFF2-40B4-BE49-F238E27FC236}">
                  <a16:creationId xmlns:a16="http://schemas.microsoft.com/office/drawing/2014/main" id="{5B808E5F-C4A6-BD48-9965-995E8741CE44}"/>
                </a:ext>
              </a:extLst>
            </p:cNvPr>
            <p:cNvSpPr>
              <a:spLocks noChangeArrowheads="1"/>
            </p:cNvSpPr>
            <p:nvPr/>
          </p:nvSpPr>
          <p:spPr bwMode="auto">
            <a:xfrm>
              <a:off x="3648" y="67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7" name="Oval 59">
              <a:extLst>
                <a:ext uri="{FF2B5EF4-FFF2-40B4-BE49-F238E27FC236}">
                  <a16:creationId xmlns:a16="http://schemas.microsoft.com/office/drawing/2014/main" id="{6D236702-5E74-D042-B0E6-42350222901D}"/>
                </a:ext>
              </a:extLst>
            </p:cNvPr>
            <p:cNvSpPr>
              <a:spLocks noChangeArrowheads="1"/>
            </p:cNvSpPr>
            <p:nvPr/>
          </p:nvSpPr>
          <p:spPr bwMode="auto">
            <a:xfrm>
              <a:off x="3312" y="62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8" name="Oval 60">
              <a:extLst>
                <a:ext uri="{FF2B5EF4-FFF2-40B4-BE49-F238E27FC236}">
                  <a16:creationId xmlns:a16="http://schemas.microsoft.com/office/drawing/2014/main" id="{8AEE9306-0A2D-2146-B5D8-F230354E850A}"/>
                </a:ext>
              </a:extLst>
            </p:cNvPr>
            <p:cNvSpPr>
              <a:spLocks noChangeArrowheads="1"/>
            </p:cNvSpPr>
            <p:nvPr/>
          </p:nvSpPr>
          <p:spPr bwMode="auto">
            <a:xfrm>
              <a:off x="3984" y="62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29" name="Oval 61">
              <a:extLst>
                <a:ext uri="{FF2B5EF4-FFF2-40B4-BE49-F238E27FC236}">
                  <a16:creationId xmlns:a16="http://schemas.microsoft.com/office/drawing/2014/main" id="{D280D273-2942-8B4C-86CD-C6D8CB0B68A2}"/>
                </a:ext>
              </a:extLst>
            </p:cNvPr>
            <p:cNvSpPr>
              <a:spLocks noChangeArrowheads="1"/>
            </p:cNvSpPr>
            <p:nvPr/>
          </p:nvSpPr>
          <p:spPr bwMode="auto">
            <a:xfrm>
              <a:off x="2976" y="62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0" name="Oval 62">
              <a:extLst>
                <a:ext uri="{FF2B5EF4-FFF2-40B4-BE49-F238E27FC236}">
                  <a16:creationId xmlns:a16="http://schemas.microsoft.com/office/drawing/2014/main" id="{865CDD8E-6E8C-F741-9DEE-FE2C43711A17}"/>
                </a:ext>
              </a:extLst>
            </p:cNvPr>
            <p:cNvSpPr>
              <a:spLocks noChangeArrowheads="1"/>
            </p:cNvSpPr>
            <p:nvPr/>
          </p:nvSpPr>
          <p:spPr bwMode="auto">
            <a:xfrm>
              <a:off x="3312" y="158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1" name="Oval 63">
              <a:extLst>
                <a:ext uri="{FF2B5EF4-FFF2-40B4-BE49-F238E27FC236}">
                  <a16:creationId xmlns:a16="http://schemas.microsoft.com/office/drawing/2014/main" id="{EE81D641-88FD-304B-AA13-74352D8F25CE}"/>
                </a:ext>
              </a:extLst>
            </p:cNvPr>
            <p:cNvSpPr>
              <a:spLocks noChangeArrowheads="1"/>
            </p:cNvSpPr>
            <p:nvPr/>
          </p:nvSpPr>
          <p:spPr bwMode="auto">
            <a:xfrm>
              <a:off x="3984" y="158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2" name="Oval 64">
              <a:extLst>
                <a:ext uri="{FF2B5EF4-FFF2-40B4-BE49-F238E27FC236}">
                  <a16:creationId xmlns:a16="http://schemas.microsoft.com/office/drawing/2014/main" id="{FD147616-7FC7-994D-9E5F-6038CEA244BC}"/>
                </a:ext>
              </a:extLst>
            </p:cNvPr>
            <p:cNvSpPr>
              <a:spLocks noChangeArrowheads="1"/>
            </p:cNvSpPr>
            <p:nvPr/>
          </p:nvSpPr>
          <p:spPr bwMode="auto">
            <a:xfrm>
              <a:off x="3648" y="115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3" name="Oval 65">
              <a:extLst>
                <a:ext uri="{FF2B5EF4-FFF2-40B4-BE49-F238E27FC236}">
                  <a16:creationId xmlns:a16="http://schemas.microsoft.com/office/drawing/2014/main" id="{302E41AC-5E47-EB4C-990B-07264ACB8423}"/>
                </a:ext>
              </a:extLst>
            </p:cNvPr>
            <p:cNvSpPr>
              <a:spLocks noChangeArrowheads="1"/>
            </p:cNvSpPr>
            <p:nvPr/>
          </p:nvSpPr>
          <p:spPr bwMode="auto">
            <a:xfrm>
              <a:off x="3312" y="62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4" name="Oval 66">
              <a:extLst>
                <a:ext uri="{FF2B5EF4-FFF2-40B4-BE49-F238E27FC236}">
                  <a16:creationId xmlns:a16="http://schemas.microsoft.com/office/drawing/2014/main" id="{74FD44A0-C9A7-D64F-84E6-CB48D1B23A6E}"/>
                </a:ext>
              </a:extLst>
            </p:cNvPr>
            <p:cNvSpPr>
              <a:spLocks noChangeArrowheads="1"/>
            </p:cNvSpPr>
            <p:nvPr/>
          </p:nvSpPr>
          <p:spPr bwMode="auto">
            <a:xfrm>
              <a:off x="3984" y="624"/>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5" name="Oval 67">
              <a:extLst>
                <a:ext uri="{FF2B5EF4-FFF2-40B4-BE49-F238E27FC236}">
                  <a16:creationId xmlns:a16="http://schemas.microsoft.com/office/drawing/2014/main" id="{4F2CDAA6-F5C6-E442-A96B-FEA956CFE9EB}"/>
                </a:ext>
              </a:extLst>
            </p:cNvPr>
            <p:cNvSpPr>
              <a:spLocks noChangeArrowheads="1"/>
            </p:cNvSpPr>
            <p:nvPr/>
          </p:nvSpPr>
          <p:spPr bwMode="auto">
            <a:xfrm>
              <a:off x="3312" y="211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036" name="Oval 68">
              <a:extLst>
                <a:ext uri="{FF2B5EF4-FFF2-40B4-BE49-F238E27FC236}">
                  <a16:creationId xmlns:a16="http://schemas.microsoft.com/office/drawing/2014/main" id="{000B1A07-15FC-8147-8940-B6B28B9728B4}"/>
                </a:ext>
              </a:extLst>
            </p:cNvPr>
            <p:cNvSpPr>
              <a:spLocks noChangeArrowheads="1"/>
            </p:cNvSpPr>
            <p:nvPr/>
          </p:nvSpPr>
          <p:spPr bwMode="auto">
            <a:xfrm>
              <a:off x="3984" y="2112"/>
              <a:ext cx="672" cy="672"/>
            </a:xfrm>
            <a:prstGeom prst="ellipse">
              <a:avLst/>
            </a:prstGeom>
            <a:gradFill rotWithShape="0">
              <a:gsLst>
                <a:gs pos="0">
                  <a:schemeClr val="tx2">
                    <a:gamma/>
                    <a:tint val="20000"/>
                    <a:invGamma/>
                  </a:schemeClr>
                </a:gs>
                <a:gs pos="50000">
                  <a:schemeClr val="tx2"/>
                </a:gs>
                <a:gs pos="100000">
                  <a:schemeClr val="tx2">
                    <a:gamma/>
                    <a:tint val="2000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grpSp>
      <p:grpSp>
        <p:nvGrpSpPr>
          <p:cNvPr id="9" name="Group 69">
            <a:extLst>
              <a:ext uri="{FF2B5EF4-FFF2-40B4-BE49-F238E27FC236}">
                <a16:creationId xmlns:a16="http://schemas.microsoft.com/office/drawing/2014/main" id="{F0852DBA-5683-D842-9EC5-61A0CAE06428}"/>
              </a:ext>
            </a:extLst>
          </p:cNvPr>
          <p:cNvGrpSpPr>
            <a:grpSpLocks/>
          </p:cNvGrpSpPr>
          <p:nvPr/>
        </p:nvGrpSpPr>
        <p:grpSpPr bwMode="auto">
          <a:xfrm>
            <a:off x="8229600" y="3824288"/>
            <a:ext cx="533400" cy="1825625"/>
            <a:chOff x="5184" y="2840"/>
            <a:chExt cx="336" cy="1150"/>
          </a:xfrm>
        </p:grpSpPr>
        <p:sp>
          <p:nvSpPr>
            <p:cNvPr id="79942" name="Text Box 70">
              <a:extLst>
                <a:ext uri="{FF2B5EF4-FFF2-40B4-BE49-F238E27FC236}">
                  <a16:creationId xmlns:a16="http://schemas.microsoft.com/office/drawing/2014/main" id="{BA8F4E90-D739-A844-9573-6A04F881A885}"/>
                </a:ext>
              </a:extLst>
            </p:cNvPr>
            <p:cNvSpPr txBox="1">
              <a:spLocks noChangeArrowheads="1"/>
            </p:cNvSpPr>
            <p:nvPr/>
          </p:nvSpPr>
          <p:spPr bwMode="auto">
            <a:xfrm>
              <a:off x="5184" y="370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A</a:t>
              </a:r>
              <a:endParaRPr kumimoji="1" lang="en-US" altLang="zh-CN" sz="2400" b="0">
                <a:latin typeface="Times New Roman" panose="02020603050405020304" pitchFamily="18" charset="0"/>
              </a:endParaRPr>
            </a:p>
          </p:txBody>
        </p:sp>
        <p:sp>
          <p:nvSpPr>
            <p:cNvPr id="79943" name="Text Box 71">
              <a:extLst>
                <a:ext uri="{FF2B5EF4-FFF2-40B4-BE49-F238E27FC236}">
                  <a16:creationId xmlns:a16="http://schemas.microsoft.com/office/drawing/2014/main" id="{DB80E4F6-5AAB-D847-9ABB-216A0378AD5A}"/>
                </a:ext>
              </a:extLst>
            </p:cNvPr>
            <p:cNvSpPr txBox="1">
              <a:spLocks noChangeArrowheads="1"/>
            </p:cNvSpPr>
            <p:nvPr/>
          </p:nvSpPr>
          <p:spPr bwMode="auto">
            <a:xfrm>
              <a:off x="5184" y="3272"/>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B</a:t>
              </a:r>
              <a:endParaRPr kumimoji="1" lang="en-US" altLang="zh-CN" sz="2400" b="0">
                <a:latin typeface="Times New Roman" panose="02020603050405020304" pitchFamily="18" charset="0"/>
              </a:endParaRPr>
            </a:p>
          </p:txBody>
        </p:sp>
        <p:sp>
          <p:nvSpPr>
            <p:cNvPr id="79944" name="Text Box 72">
              <a:extLst>
                <a:ext uri="{FF2B5EF4-FFF2-40B4-BE49-F238E27FC236}">
                  <a16:creationId xmlns:a16="http://schemas.microsoft.com/office/drawing/2014/main" id="{B4B1AE21-2B3A-6447-9CA0-51479EF31F4F}"/>
                </a:ext>
              </a:extLst>
            </p:cNvPr>
            <p:cNvSpPr txBox="1">
              <a:spLocks noChangeArrowheads="1"/>
            </p:cNvSpPr>
            <p:nvPr/>
          </p:nvSpPr>
          <p:spPr bwMode="auto">
            <a:xfrm>
              <a:off x="5184" y="2840"/>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C</a:t>
              </a:r>
              <a:endParaRPr kumimoji="1" lang="en-US" altLang="zh-CN" sz="2400" b="0">
                <a:latin typeface="Times New Roman" panose="02020603050405020304" pitchFamily="18" charset="0"/>
              </a:endParaRPr>
            </a:p>
          </p:txBody>
        </p:sp>
      </p:grpSp>
      <p:sp>
        <p:nvSpPr>
          <p:cNvPr id="84041" name="Text Box 73">
            <a:extLst>
              <a:ext uri="{FF2B5EF4-FFF2-40B4-BE49-F238E27FC236}">
                <a16:creationId xmlns:a16="http://schemas.microsoft.com/office/drawing/2014/main" id="{D738525B-47EB-A245-BC25-868B84957D3D}"/>
              </a:ext>
            </a:extLst>
          </p:cNvPr>
          <p:cNvSpPr txBox="1">
            <a:spLocks noChangeArrowheads="1"/>
          </p:cNvSpPr>
          <p:nvPr/>
        </p:nvSpPr>
        <p:spPr bwMode="auto">
          <a:xfrm>
            <a:off x="8248650" y="584200"/>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A</a:t>
            </a:r>
            <a:endParaRPr kumimoji="1" lang="en-US" altLang="zh-CN" sz="2400" b="0">
              <a:latin typeface="Times New Roman" panose="02020603050405020304" pitchFamily="18" charset="0"/>
            </a:endParaRPr>
          </a:p>
        </p:txBody>
      </p:sp>
      <p:grpSp>
        <p:nvGrpSpPr>
          <p:cNvPr id="10" name="Group 74">
            <a:extLst>
              <a:ext uri="{FF2B5EF4-FFF2-40B4-BE49-F238E27FC236}">
                <a16:creationId xmlns:a16="http://schemas.microsoft.com/office/drawing/2014/main" id="{B2DC3748-FD76-AF4C-B4B4-5BFB20D41302}"/>
              </a:ext>
            </a:extLst>
          </p:cNvPr>
          <p:cNvGrpSpPr>
            <a:grpSpLocks/>
          </p:cNvGrpSpPr>
          <p:nvPr/>
        </p:nvGrpSpPr>
        <p:grpSpPr bwMode="auto">
          <a:xfrm>
            <a:off x="8240713" y="1449388"/>
            <a:ext cx="533400" cy="1968500"/>
            <a:chOff x="5191" y="1344"/>
            <a:chExt cx="336" cy="1240"/>
          </a:xfrm>
        </p:grpSpPr>
        <p:sp>
          <p:nvSpPr>
            <p:cNvPr id="79947" name="Text Box 75">
              <a:extLst>
                <a:ext uri="{FF2B5EF4-FFF2-40B4-BE49-F238E27FC236}">
                  <a16:creationId xmlns:a16="http://schemas.microsoft.com/office/drawing/2014/main" id="{040460E6-738A-B94E-AF49-1D838B9257E0}"/>
                </a:ext>
              </a:extLst>
            </p:cNvPr>
            <p:cNvSpPr txBox="1">
              <a:spLocks noChangeArrowheads="1"/>
            </p:cNvSpPr>
            <p:nvPr/>
          </p:nvSpPr>
          <p:spPr bwMode="auto">
            <a:xfrm>
              <a:off x="5191" y="2296"/>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A</a:t>
              </a:r>
              <a:endParaRPr kumimoji="1" lang="en-US" altLang="zh-CN" sz="2400" b="0">
                <a:latin typeface="Times New Roman" panose="02020603050405020304" pitchFamily="18" charset="0"/>
              </a:endParaRPr>
            </a:p>
          </p:txBody>
        </p:sp>
        <p:sp>
          <p:nvSpPr>
            <p:cNvPr id="79948" name="Text Box 76">
              <a:extLst>
                <a:ext uri="{FF2B5EF4-FFF2-40B4-BE49-F238E27FC236}">
                  <a16:creationId xmlns:a16="http://schemas.microsoft.com/office/drawing/2014/main" id="{0B3EB81A-662A-4F47-B600-DF8A6E581399}"/>
                </a:ext>
              </a:extLst>
            </p:cNvPr>
            <p:cNvSpPr txBox="1">
              <a:spLocks noChangeArrowheads="1"/>
            </p:cNvSpPr>
            <p:nvPr/>
          </p:nvSpPr>
          <p:spPr bwMode="auto">
            <a:xfrm>
              <a:off x="5191" y="1811"/>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B</a:t>
              </a:r>
              <a:endParaRPr kumimoji="1" lang="en-US" altLang="zh-CN" sz="2400" b="0">
                <a:latin typeface="Times New Roman" panose="02020603050405020304" pitchFamily="18" charset="0"/>
              </a:endParaRPr>
            </a:p>
          </p:txBody>
        </p:sp>
        <p:sp>
          <p:nvSpPr>
            <p:cNvPr id="79949" name="Text Box 77">
              <a:extLst>
                <a:ext uri="{FF2B5EF4-FFF2-40B4-BE49-F238E27FC236}">
                  <a16:creationId xmlns:a16="http://schemas.microsoft.com/office/drawing/2014/main" id="{9CE34D6C-2A7A-ED41-AF14-4C221EAA6F99}"/>
                </a:ext>
              </a:extLst>
            </p:cNvPr>
            <p:cNvSpPr txBox="1">
              <a:spLocks noChangeArrowheads="1"/>
            </p:cNvSpPr>
            <p:nvPr/>
          </p:nvSpPr>
          <p:spPr bwMode="auto">
            <a:xfrm>
              <a:off x="5191" y="1344"/>
              <a:ext cx="33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spcBef>
                  <a:spcPct val="50000"/>
                </a:spcBef>
              </a:pPr>
              <a:r>
                <a:rPr kumimoji="1" lang="en-US" altLang="zh-CN" sz="2400">
                  <a:solidFill>
                    <a:srgbClr val="000066"/>
                  </a:solidFill>
                  <a:latin typeface="Times New Roman" panose="02020603050405020304" pitchFamily="18" charset="0"/>
                </a:rPr>
                <a:t>C</a:t>
              </a:r>
              <a:endParaRPr kumimoji="1" lang="en-US" altLang="zh-CN" sz="2400" b="0">
                <a:latin typeface="Times New Roman" panose="02020603050405020304" pitchFamily="18" charset="0"/>
              </a:endParaRPr>
            </a:p>
          </p:txBody>
        </p:sp>
      </p:grpSp>
      <p:sp>
        <p:nvSpPr>
          <p:cNvPr id="79950" name="Rectangle 78">
            <a:extLst>
              <a:ext uri="{FF2B5EF4-FFF2-40B4-BE49-F238E27FC236}">
                <a16:creationId xmlns:a16="http://schemas.microsoft.com/office/drawing/2014/main" id="{440564AA-D800-BF41-8377-EDFB8502BA37}"/>
              </a:ext>
            </a:extLst>
          </p:cNvPr>
          <p:cNvSpPr>
            <a:spLocks noChangeArrowheads="1"/>
          </p:cNvSpPr>
          <p:nvPr/>
        </p:nvSpPr>
        <p:spPr bwMode="auto">
          <a:xfrm>
            <a:off x="341313" y="458788"/>
            <a:ext cx="4459287" cy="159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a:latin typeface="Times New Roman" panose="02020603050405020304" pitchFamily="18" charset="0"/>
              </a:rPr>
              <a:t>       </a:t>
            </a:r>
            <a:r>
              <a:rPr kumimoji="1" lang="zh-CN" altLang="zh-CN" sz="2400">
                <a:solidFill>
                  <a:srgbClr val="0000FF"/>
                </a:solidFill>
                <a:latin typeface="楷体_GB2312" pitchFamily="49" charset="-122"/>
                <a:ea typeface="楷体_GB2312" pitchFamily="49" charset="-122"/>
              </a:rPr>
              <a:t>第四层再排 </a:t>
            </a:r>
            <a:r>
              <a:rPr kumimoji="1" lang="en-US" altLang="zh-CN" sz="2400">
                <a:solidFill>
                  <a:srgbClr val="0000FF"/>
                </a:solidFill>
                <a:latin typeface="楷体_GB2312" pitchFamily="49" charset="-122"/>
                <a:ea typeface="楷体_GB2312" pitchFamily="49" charset="-122"/>
              </a:rPr>
              <a:t>A</a:t>
            </a:r>
            <a:r>
              <a:rPr kumimoji="1" lang="zh-CN" altLang="en-US" sz="2400">
                <a:solidFill>
                  <a:srgbClr val="0000FF"/>
                </a:solidFill>
                <a:latin typeface="楷体_GB2312" pitchFamily="49" charset="-122"/>
                <a:ea typeface="楷体_GB2312" pitchFamily="49" charset="-122"/>
              </a:rPr>
              <a:t>，</a:t>
            </a:r>
            <a:r>
              <a:rPr kumimoji="1" lang="zh-CN" altLang="zh-CN" sz="2400">
                <a:solidFill>
                  <a:srgbClr val="0000FF"/>
                </a:solidFill>
                <a:latin typeface="楷体_GB2312" pitchFamily="49" charset="-122"/>
                <a:ea typeface="楷体_GB2312" pitchFamily="49" charset="-122"/>
              </a:rPr>
              <a:t>于是形成 </a:t>
            </a:r>
            <a:r>
              <a:rPr kumimoji="1" lang="zh-CN" altLang="en-US" sz="2400">
                <a:solidFill>
                  <a:srgbClr val="0000FF"/>
                </a:solidFill>
                <a:latin typeface="楷体_GB2312" pitchFamily="49" charset="-122"/>
                <a:ea typeface="楷体_GB2312" pitchFamily="49" charset="-122"/>
              </a:rPr>
              <a:t> </a:t>
            </a:r>
            <a:r>
              <a:rPr kumimoji="1" lang="en-US" altLang="zh-CN" sz="2400">
                <a:solidFill>
                  <a:srgbClr val="0000FF"/>
                </a:solidFill>
                <a:latin typeface="楷体_GB2312" pitchFamily="49" charset="-122"/>
                <a:ea typeface="楷体_GB2312" pitchFamily="49" charset="-122"/>
              </a:rPr>
              <a:t>ABC  ABC  </a:t>
            </a:r>
            <a:r>
              <a:rPr kumimoji="1" lang="zh-CN" altLang="zh-CN" sz="2400">
                <a:solidFill>
                  <a:srgbClr val="0000FF"/>
                </a:solidFill>
                <a:latin typeface="楷体_GB2312" pitchFamily="49" charset="-122"/>
                <a:ea typeface="楷体_GB2312" pitchFamily="49" charset="-122"/>
              </a:rPr>
              <a:t>三层一个周期。 得到</a:t>
            </a:r>
            <a:r>
              <a:rPr kumimoji="1" lang="zh-CN" altLang="zh-CN" sz="2400">
                <a:solidFill>
                  <a:srgbClr val="FF0000"/>
                </a:solidFill>
                <a:latin typeface="楷体_GB2312" pitchFamily="49" charset="-122"/>
                <a:ea typeface="楷体_GB2312" pitchFamily="49" charset="-122"/>
              </a:rPr>
              <a:t>面心立方堆积</a:t>
            </a:r>
            <a:r>
              <a:rPr kumimoji="1" lang="zh-CN" altLang="en-US" sz="2400">
                <a:solidFill>
                  <a:srgbClr val="FF0000"/>
                </a:solidFill>
                <a:latin typeface="楷体_GB2312" pitchFamily="49" charset="-122"/>
                <a:ea typeface="楷体_GB2312" pitchFamily="49" charset="-122"/>
              </a:rPr>
              <a:t>（</a:t>
            </a:r>
            <a:r>
              <a:rPr kumimoji="1" lang="en-US" altLang="zh-CN">
                <a:solidFill>
                  <a:srgbClr val="FF0000"/>
                </a:solidFill>
                <a:ea typeface="楷体_GB2312" pitchFamily="49" charset="-122"/>
              </a:rPr>
              <a:t>A</a:t>
            </a:r>
            <a:r>
              <a:rPr kumimoji="1" lang="en-US" altLang="zh-CN" baseline="-25000">
                <a:solidFill>
                  <a:srgbClr val="FF0000"/>
                </a:solidFill>
                <a:ea typeface="楷体_GB2312" pitchFamily="49" charset="-122"/>
              </a:rPr>
              <a:t>1</a:t>
            </a:r>
            <a:r>
              <a:rPr kumimoji="1" lang="zh-CN" altLang="en-US" sz="2400">
                <a:solidFill>
                  <a:srgbClr val="FF0000"/>
                </a:solidFill>
                <a:latin typeface="楷体_GB2312" pitchFamily="49" charset="-122"/>
                <a:ea typeface="楷体_GB2312" pitchFamily="49" charset="-122"/>
              </a:rPr>
              <a:t>型）</a:t>
            </a:r>
            <a:r>
              <a:rPr kumimoji="1" lang="zh-CN" altLang="en-US" sz="2400">
                <a:solidFill>
                  <a:srgbClr val="0000FF"/>
                </a:solidFill>
                <a:latin typeface="楷体_GB2312" pitchFamily="49" charset="-122"/>
                <a:ea typeface="楷体_GB2312" pitchFamily="49" charset="-122"/>
              </a:rPr>
              <a:t>。        </a:t>
            </a:r>
          </a:p>
        </p:txBody>
      </p:sp>
      <p:sp>
        <p:nvSpPr>
          <p:cNvPr id="84047" name="Rectangle 79">
            <a:extLst>
              <a:ext uri="{FF2B5EF4-FFF2-40B4-BE49-F238E27FC236}">
                <a16:creationId xmlns:a16="http://schemas.microsoft.com/office/drawing/2014/main" id="{38AD3AA4-F818-544E-8049-DFB734988B78}"/>
              </a:ext>
            </a:extLst>
          </p:cNvPr>
          <p:cNvSpPr>
            <a:spLocks noChangeArrowheads="1"/>
          </p:cNvSpPr>
          <p:nvPr/>
        </p:nvSpPr>
        <p:spPr bwMode="auto">
          <a:xfrm>
            <a:off x="323850" y="5589588"/>
            <a:ext cx="4022725"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a:latin typeface="Times New Roman" panose="02020603050405020304" pitchFamily="18" charset="0"/>
              </a:rPr>
              <a:t>       </a:t>
            </a:r>
            <a:r>
              <a:rPr kumimoji="1" lang="zh-CN" altLang="zh-CN" sz="2400">
                <a:solidFill>
                  <a:srgbClr val="0000FF"/>
                </a:solidFill>
                <a:latin typeface="楷体_GB2312" pitchFamily="49" charset="-122"/>
                <a:ea typeface="楷体_GB2312" pitchFamily="49" charset="-122"/>
              </a:rPr>
              <a:t>配位数 12</a:t>
            </a:r>
            <a:r>
              <a:rPr kumimoji="1" lang="en-US" altLang="zh-CN" sz="2400">
                <a:solidFill>
                  <a:srgbClr val="0000FF"/>
                </a:solidFill>
                <a:latin typeface="楷体_GB2312" pitchFamily="49" charset="-122"/>
                <a:ea typeface="楷体_GB2312" pitchFamily="49" charset="-122"/>
              </a:rPr>
              <a:t> </a:t>
            </a:r>
            <a:r>
              <a:rPr kumimoji="1" lang="zh-CN" altLang="zh-CN" sz="2400">
                <a:solidFill>
                  <a:srgbClr val="0000FF"/>
                </a:solidFill>
                <a:latin typeface="楷体_GB2312" pitchFamily="49" charset="-122"/>
                <a:ea typeface="楷体_GB2312" pitchFamily="49" charset="-122"/>
              </a:rPr>
              <a:t>。</a:t>
            </a:r>
            <a:endParaRPr kumimoji="1" lang="zh-CN" altLang="en-US" sz="2400">
              <a:solidFill>
                <a:srgbClr val="0000FF"/>
              </a:solidFill>
              <a:latin typeface="楷体_GB2312" pitchFamily="49" charset="-122"/>
              <a:ea typeface="楷体_GB2312" pitchFamily="49" charset="-122"/>
            </a:endParaRPr>
          </a:p>
          <a:p>
            <a:pPr>
              <a:lnSpc>
                <a:spcPct val="130000"/>
              </a:lnSpc>
            </a:pPr>
            <a:r>
              <a:rPr kumimoji="1" lang="zh-CN" altLang="zh-CN" sz="2400">
                <a:solidFill>
                  <a:srgbClr val="0000FF"/>
                </a:solidFill>
                <a:latin typeface="楷体_GB2312" pitchFamily="49" charset="-122"/>
                <a:ea typeface="楷体_GB2312" pitchFamily="49" charset="-122"/>
              </a:rPr>
              <a:t>( 同层 6</a:t>
            </a:r>
            <a:r>
              <a:rPr kumimoji="1" lang="zh-CN" altLang="en-US" sz="2400">
                <a:solidFill>
                  <a:srgbClr val="0000FF"/>
                </a:solidFill>
                <a:latin typeface="楷体_GB2312" pitchFamily="49" charset="-122"/>
                <a:ea typeface="楷体_GB2312" pitchFamily="49" charset="-122"/>
              </a:rPr>
              <a:t>，</a:t>
            </a:r>
            <a:r>
              <a:rPr kumimoji="1" lang="zh-CN" altLang="zh-CN" sz="2400">
                <a:solidFill>
                  <a:srgbClr val="0000FF"/>
                </a:solidFill>
                <a:latin typeface="楷体_GB2312" pitchFamily="49" charset="-122"/>
                <a:ea typeface="楷体_GB2312" pitchFamily="49" charset="-122"/>
              </a:rPr>
              <a:t> 上下层各 3</a:t>
            </a:r>
            <a:r>
              <a:rPr kumimoji="1" lang="en-US" altLang="zh-CN" sz="2400">
                <a:solidFill>
                  <a:srgbClr val="0000FF"/>
                </a:solidFill>
                <a:latin typeface="楷体_GB2312" pitchFamily="49" charset="-122"/>
                <a:ea typeface="楷体_GB2312" pitchFamily="49" charset="-122"/>
              </a:rPr>
              <a:t> </a:t>
            </a:r>
            <a:r>
              <a:rPr kumimoji="1" lang="zh-CN" altLang="zh-CN" sz="2400">
                <a:solidFill>
                  <a:srgbClr val="0000FF"/>
                </a:solidFill>
                <a:latin typeface="楷体_GB2312" pitchFamily="49" charset="-122"/>
                <a:ea typeface="楷体_GB2312" pitchFamily="49" charset="-122"/>
              </a:rPr>
              <a:t>)  </a:t>
            </a:r>
            <a:endParaRPr kumimoji="1" lang="en-US" altLang="zh-CN" sz="2400">
              <a:solidFill>
                <a:srgbClr val="0000FF"/>
              </a:solidFill>
              <a:latin typeface="楷体_GB2312" pitchFamily="49" charset="-122"/>
              <a:ea typeface="楷体_GB2312" pitchFamily="49" charset="-122"/>
            </a:endParaRPr>
          </a:p>
        </p:txBody>
      </p:sp>
    </p:spTree>
    <p:extLst>
      <p:ext uri="{BB962C8B-B14F-4D97-AF65-F5344CB8AC3E}">
        <p14:creationId xmlns:p14="http://schemas.microsoft.com/office/powerpoint/2010/main" val="26585863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83995"/>
                                        </p:tgtEl>
                                        <p:attrNameLst>
                                          <p:attrName>style.visibility</p:attrName>
                                        </p:attrNameLst>
                                      </p:cBhvr>
                                      <p:to>
                                        <p:strVal val="visible"/>
                                      </p:to>
                                    </p:set>
                                    <p:animEffect transition="in" filter="box(out)">
                                      <p:cBhvr>
                                        <p:cTn id="12" dur="500"/>
                                        <p:tgtEl>
                                          <p:spTgt spid="8399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3996"/>
                                        </p:tgtEl>
                                        <p:attrNameLst>
                                          <p:attrName>style.visibility</p:attrName>
                                        </p:attrNameLst>
                                      </p:cBhvr>
                                      <p:to>
                                        <p:strVal val="visible"/>
                                      </p:to>
                                    </p:set>
                                    <p:animEffect transition="in" filter="box(out)">
                                      <p:cBhvr>
                                        <p:cTn id="17" dur="500"/>
                                        <p:tgtEl>
                                          <p:spTgt spid="839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3997"/>
                                        </p:tgtEl>
                                        <p:attrNameLst>
                                          <p:attrName>style.visibility</p:attrName>
                                        </p:attrNameLst>
                                      </p:cBhvr>
                                      <p:to>
                                        <p:strVal val="visible"/>
                                      </p:to>
                                    </p:set>
                                    <p:animEffect transition="in" filter="box(out)">
                                      <p:cBhvr>
                                        <p:cTn id="22" dur="500"/>
                                        <p:tgtEl>
                                          <p:spTgt spid="83997"/>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3999"/>
                                        </p:tgtEl>
                                        <p:attrNameLst>
                                          <p:attrName>style.visibility</p:attrName>
                                        </p:attrNameLst>
                                      </p:cBhvr>
                                      <p:to>
                                        <p:strVal val="visible"/>
                                      </p:to>
                                    </p:set>
                                    <p:animEffect transition="in" filter="box(out)">
                                      <p:cBhvr>
                                        <p:cTn id="27" dur="500"/>
                                        <p:tgtEl>
                                          <p:spTgt spid="839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84000"/>
                                        </p:tgtEl>
                                        <p:attrNameLst>
                                          <p:attrName>style.visibility</p:attrName>
                                        </p:attrNameLst>
                                      </p:cBhvr>
                                      <p:to>
                                        <p:strVal val="visible"/>
                                      </p:to>
                                    </p:set>
                                    <p:animEffect transition="in" filter="box(out)">
                                      <p:cBhvr>
                                        <p:cTn id="32" dur="500"/>
                                        <p:tgtEl>
                                          <p:spTgt spid="8400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83998"/>
                                        </p:tgtEl>
                                        <p:attrNameLst>
                                          <p:attrName>style.visibility</p:attrName>
                                        </p:attrNameLst>
                                      </p:cBhvr>
                                      <p:to>
                                        <p:strVal val="visible"/>
                                      </p:to>
                                    </p:set>
                                    <p:animEffect transition="in" filter="box(out)">
                                      <p:cBhvr>
                                        <p:cTn id="37" dur="500"/>
                                        <p:tgtEl>
                                          <p:spTgt spid="8399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grpId="0" nodeType="clickEffect">
                                  <p:stCondLst>
                                    <p:cond delay="0"/>
                                  </p:stCondLst>
                                  <p:childTnLst>
                                    <p:set>
                                      <p:cBhvr>
                                        <p:cTn id="41" dur="1" fill="hold">
                                          <p:stCondLst>
                                            <p:cond delay="0"/>
                                          </p:stCondLst>
                                        </p:cTn>
                                        <p:tgtEl>
                                          <p:spTgt spid="84001"/>
                                        </p:tgtEl>
                                        <p:attrNameLst>
                                          <p:attrName>style.visibility</p:attrName>
                                        </p:attrNameLst>
                                      </p:cBhvr>
                                      <p:to>
                                        <p:strVal val="visible"/>
                                      </p:to>
                                    </p:set>
                                    <p:animEffect transition="in" filter="box(out)">
                                      <p:cBhvr>
                                        <p:cTn id="42" dur="500"/>
                                        <p:tgtEl>
                                          <p:spTgt spid="840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84047"/>
                                        </p:tgtEl>
                                        <p:attrNameLst>
                                          <p:attrName>style.visibility</p:attrName>
                                        </p:attrNameLst>
                                      </p:cBhvr>
                                      <p:to>
                                        <p:strVal val="visible"/>
                                      </p:to>
                                    </p:set>
                                    <p:anim calcmode="lin" valueType="num">
                                      <p:cBhvr additive="base">
                                        <p:cTn id="47" dur="500" fill="hold"/>
                                        <p:tgtEl>
                                          <p:spTgt spid="84047"/>
                                        </p:tgtEl>
                                        <p:attrNameLst>
                                          <p:attrName>ppt_x</p:attrName>
                                        </p:attrNameLst>
                                      </p:cBhvr>
                                      <p:tavLst>
                                        <p:tav tm="0">
                                          <p:val>
                                            <p:strVal val="0-#ppt_w/2"/>
                                          </p:val>
                                        </p:tav>
                                        <p:tav tm="100000">
                                          <p:val>
                                            <p:strVal val="#ppt_x"/>
                                          </p:val>
                                        </p:tav>
                                      </p:tavLst>
                                    </p:anim>
                                    <p:anim calcmode="lin" valueType="num">
                                      <p:cBhvr additive="base">
                                        <p:cTn id="48" dur="500" fill="hold"/>
                                        <p:tgtEl>
                                          <p:spTgt spid="84047"/>
                                        </p:tgtEl>
                                        <p:attrNameLst>
                                          <p:attrName>ppt_y</p:attrName>
                                        </p:attrNameLst>
                                      </p:cBhvr>
                                      <p:tavLst>
                                        <p:tav tm="0">
                                          <p:val>
                                            <p:strVal val="#ppt_y"/>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4" presetClass="entr" presetSubtype="32"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box(out)">
                                      <p:cBhvr>
                                        <p:cTn id="53" dur="500"/>
                                        <p:tgtEl>
                                          <p:spTgt spid="8"/>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4002">
                                            <p:txEl>
                                              <p:pRg st="0" end="0"/>
                                            </p:txEl>
                                          </p:spTgt>
                                        </p:tgtEl>
                                        <p:attrNameLst>
                                          <p:attrName>style.visibility</p:attrName>
                                        </p:attrNameLst>
                                      </p:cBhvr>
                                      <p:to>
                                        <p:strVal val="visible"/>
                                      </p:to>
                                    </p:set>
                                    <p:animEffect transition="in" filter="wipe(left)">
                                      <p:cBhvr>
                                        <p:cTn id="58" dur="500"/>
                                        <p:tgtEl>
                                          <p:spTgt spid="84002">
                                            <p:txEl>
                                              <p:pRg st="0" end="0"/>
                                            </p:txEl>
                                          </p:spTgt>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nodeType="clickEffect">
                                  <p:stCondLst>
                                    <p:cond delay="0"/>
                                  </p:stCondLst>
                                  <p:childTnLst>
                                    <p:set>
                                      <p:cBhvr>
                                        <p:cTn id="62" dur="1" fill="hold">
                                          <p:stCondLst>
                                            <p:cond delay="0"/>
                                          </p:stCondLst>
                                        </p:cTn>
                                        <p:tgtEl>
                                          <p:spTgt spid="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nodeType="clickEffect">
                                  <p:stCondLst>
                                    <p:cond delay="0"/>
                                  </p:stCondLst>
                                  <p:childTnLst>
                                    <p:set>
                                      <p:cBhvr>
                                        <p:cTn id="66" dur="1" fill="hold">
                                          <p:stCondLst>
                                            <p:cond delay="0"/>
                                          </p:stCondLst>
                                        </p:cTn>
                                        <p:tgtEl>
                                          <p:spTgt spid="10"/>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840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95" grpId="0" animBg="1"/>
      <p:bldP spid="83996" grpId="0" animBg="1"/>
      <p:bldP spid="83997" grpId="0" animBg="1"/>
      <p:bldP spid="83998" grpId="0" animBg="1"/>
      <p:bldP spid="83999" grpId="0" animBg="1"/>
      <p:bldP spid="84000" grpId="0" animBg="1"/>
      <p:bldP spid="84001" grpId="0" animBg="1"/>
      <p:bldP spid="84002" grpId="0" build="p" autoUpdateAnimBg="0"/>
      <p:bldP spid="84041" grpId="0"/>
      <p:bldP spid="8404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Oval 2">
            <a:extLst>
              <a:ext uri="{FF2B5EF4-FFF2-40B4-BE49-F238E27FC236}">
                <a16:creationId xmlns:a16="http://schemas.microsoft.com/office/drawing/2014/main" id="{2CEE8B9F-2448-E64D-A3E0-955A203DBECF}"/>
              </a:ext>
            </a:extLst>
          </p:cNvPr>
          <p:cNvSpPr>
            <a:spLocks noChangeArrowheads="1"/>
          </p:cNvSpPr>
          <p:nvPr/>
        </p:nvSpPr>
        <p:spPr bwMode="auto">
          <a:xfrm>
            <a:off x="6326188" y="1268413"/>
            <a:ext cx="1066800" cy="1066800"/>
          </a:xfrm>
          <a:prstGeom prst="ellipse">
            <a:avLst/>
          </a:prstGeom>
          <a:solidFill>
            <a:srgbClr val="FFFF00"/>
          </a:solidFill>
          <a:ln w="9525">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4995" name="Oval 3">
            <a:extLst>
              <a:ext uri="{FF2B5EF4-FFF2-40B4-BE49-F238E27FC236}">
                <a16:creationId xmlns:a16="http://schemas.microsoft.com/office/drawing/2014/main" id="{BF755F47-4C97-BC4B-BCC0-B3290C1AB788}"/>
              </a:ext>
            </a:extLst>
          </p:cNvPr>
          <p:cNvSpPr>
            <a:spLocks noChangeArrowheads="1"/>
          </p:cNvSpPr>
          <p:nvPr/>
        </p:nvSpPr>
        <p:spPr bwMode="auto">
          <a:xfrm>
            <a:off x="6016625" y="1803400"/>
            <a:ext cx="1066800" cy="1066800"/>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996" name="Oval 4">
            <a:extLst>
              <a:ext uri="{FF2B5EF4-FFF2-40B4-BE49-F238E27FC236}">
                <a16:creationId xmlns:a16="http://schemas.microsoft.com/office/drawing/2014/main" id="{80840CD1-4D54-0946-8B34-BDE1780801CE}"/>
              </a:ext>
            </a:extLst>
          </p:cNvPr>
          <p:cNvSpPr>
            <a:spLocks noChangeArrowheads="1"/>
          </p:cNvSpPr>
          <p:nvPr/>
        </p:nvSpPr>
        <p:spPr bwMode="auto">
          <a:xfrm>
            <a:off x="6003925" y="723900"/>
            <a:ext cx="1066800" cy="1066800"/>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lgn="ctr">
              <a:lnSpc>
                <a:spcPct val="130000"/>
              </a:lnSpc>
              <a:defRPr/>
            </a:pPr>
            <a:endParaRPr kumimoji="1" lang="zh-CN" altLang="zh-CN" sz="2400">
              <a:latin typeface="Times New Roman" pitchFamily="18" charset="0"/>
            </a:endParaRPr>
          </a:p>
        </p:txBody>
      </p:sp>
      <p:sp>
        <p:nvSpPr>
          <p:cNvPr id="84997" name="Oval 5">
            <a:extLst>
              <a:ext uri="{FF2B5EF4-FFF2-40B4-BE49-F238E27FC236}">
                <a16:creationId xmlns:a16="http://schemas.microsoft.com/office/drawing/2014/main" id="{9DF21EF3-9BCE-A848-BBC7-B9E463F4732E}"/>
              </a:ext>
            </a:extLst>
          </p:cNvPr>
          <p:cNvSpPr>
            <a:spLocks noChangeArrowheads="1"/>
          </p:cNvSpPr>
          <p:nvPr/>
        </p:nvSpPr>
        <p:spPr bwMode="auto">
          <a:xfrm>
            <a:off x="6943725" y="1270000"/>
            <a:ext cx="1066800" cy="1066800"/>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lgn="ctr">
              <a:lnSpc>
                <a:spcPct val="130000"/>
              </a:lnSpc>
              <a:defRPr/>
            </a:pPr>
            <a:endParaRPr kumimoji="1" lang="zh-CN" altLang="zh-CN" sz="2400">
              <a:latin typeface="Times New Roman" pitchFamily="18" charset="0"/>
            </a:endParaRPr>
          </a:p>
        </p:txBody>
      </p:sp>
      <p:sp>
        <p:nvSpPr>
          <p:cNvPr id="84998" name="Oval 6">
            <a:extLst>
              <a:ext uri="{FF2B5EF4-FFF2-40B4-BE49-F238E27FC236}">
                <a16:creationId xmlns:a16="http://schemas.microsoft.com/office/drawing/2014/main" id="{D99E3BFF-FC38-C44C-8CEF-55E6974CA59D}"/>
              </a:ext>
            </a:extLst>
          </p:cNvPr>
          <p:cNvSpPr>
            <a:spLocks noChangeArrowheads="1"/>
          </p:cNvSpPr>
          <p:nvPr/>
        </p:nvSpPr>
        <p:spPr bwMode="auto">
          <a:xfrm>
            <a:off x="6943725" y="2349500"/>
            <a:ext cx="1066800" cy="1066800"/>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defRPr/>
            </a:pPr>
            <a:endParaRPr lang="zh-CN" altLang="en-US">
              <a:solidFill>
                <a:srgbClr val="000000"/>
              </a:solidFill>
              <a:latin typeface="Arial" charset="0"/>
              <a:ea typeface="楷体_GB2312" pitchFamily="49" charset="-122"/>
            </a:endParaRPr>
          </a:p>
        </p:txBody>
      </p:sp>
      <p:sp>
        <p:nvSpPr>
          <p:cNvPr id="84999" name="Oval 7">
            <a:extLst>
              <a:ext uri="{FF2B5EF4-FFF2-40B4-BE49-F238E27FC236}">
                <a16:creationId xmlns:a16="http://schemas.microsoft.com/office/drawing/2014/main" id="{7282E5D3-4373-8648-900E-2B89C6D0A88B}"/>
              </a:ext>
            </a:extLst>
          </p:cNvPr>
          <p:cNvSpPr>
            <a:spLocks noChangeArrowheads="1"/>
          </p:cNvSpPr>
          <p:nvPr/>
        </p:nvSpPr>
        <p:spPr bwMode="auto">
          <a:xfrm>
            <a:off x="6937375" y="188913"/>
            <a:ext cx="1066800" cy="1066800"/>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lgn="ctr">
              <a:lnSpc>
                <a:spcPct val="130000"/>
              </a:lnSpc>
              <a:defRPr/>
            </a:pPr>
            <a:endParaRPr kumimoji="1" lang="zh-CN" altLang="zh-CN" sz="2400">
              <a:latin typeface="Times New Roman" pitchFamily="18" charset="0"/>
            </a:endParaRPr>
          </a:p>
        </p:txBody>
      </p:sp>
      <p:sp>
        <p:nvSpPr>
          <p:cNvPr id="85000" name="Oval 8">
            <a:extLst>
              <a:ext uri="{FF2B5EF4-FFF2-40B4-BE49-F238E27FC236}">
                <a16:creationId xmlns:a16="http://schemas.microsoft.com/office/drawing/2014/main" id="{59B47D3B-2254-D143-B808-E390B5314ED7}"/>
              </a:ext>
            </a:extLst>
          </p:cNvPr>
          <p:cNvSpPr>
            <a:spLocks noChangeArrowheads="1"/>
          </p:cNvSpPr>
          <p:nvPr/>
        </p:nvSpPr>
        <p:spPr bwMode="auto">
          <a:xfrm>
            <a:off x="5076825" y="1270000"/>
            <a:ext cx="1066800" cy="1066800"/>
          </a:xfrm>
          <a:prstGeom prst="ellipse">
            <a:avLst/>
          </a:prstGeom>
          <a:gradFill rotWithShape="0">
            <a:gsLst>
              <a:gs pos="0">
                <a:schemeClr val="tx2">
                  <a:gamma/>
                  <a:tint val="25490"/>
                  <a:invGamma/>
                </a:schemeClr>
              </a:gs>
              <a:gs pos="50000">
                <a:schemeClr val="tx2"/>
              </a:gs>
              <a:gs pos="100000">
                <a:schemeClr val="tx2">
                  <a:gamma/>
                  <a:tint val="25490"/>
                  <a:invGamma/>
                </a:schemeClr>
              </a:gs>
            </a:gsLst>
            <a:lin ang="2700000" scaled="1"/>
          </a:gradFill>
          <a:ln w="9525">
            <a:solidFill>
              <a:schemeClr val="bg2"/>
            </a:solidFill>
            <a:round/>
            <a:headEnd/>
            <a:tailEnd/>
          </a:ln>
          <a:effectLst/>
        </p:spPr>
        <p:txBody>
          <a:bodyPr wrap="none" anchor="ctr"/>
          <a:lstStyle/>
          <a:p>
            <a:pPr algn="ctr">
              <a:lnSpc>
                <a:spcPct val="130000"/>
              </a:lnSpc>
              <a:defRPr/>
            </a:pPr>
            <a:endParaRPr kumimoji="1" lang="zh-CN" altLang="zh-CN" sz="2400">
              <a:latin typeface="Times New Roman" pitchFamily="18" charset="0"/>
            </a:endParaRPr>
          </a:p>
        </p:txBody>
      </p:sp>
      <p:grpSp>
        <p:nvGrpSpPr>
          <p:cNvPr id="2" name="Group 9">
            <a:extLst>
              <a:ext uri="{FF2B5EF4-FFF2-40B4-BE49-F238E27FC236}">
                <a16:creationId xmlns:a16="http://schemas.microsoft.com/office/drawing/2014/main" id="{9AC59306-2104-4C48-A8DB-6E5E704F41DF}"/>
              </a:ext>
            </a:extLst>
          </p:cNvPr>
          <p:cNvGrpSpPr>
            <a:grpSpLocks/>
          </p:cNvGrpSpPr>
          <p:nvPr/>
        </p:nvGrpSpPr>
        <p:grpSpPr bwMode="auto">
          <a:xfrm>
            <a:off x="5699125" y="193675"/>
            <a:ext cx="2895600" cy="3211513"/>
            <a:chOff x="1736" y="210"/>
            <a:chExt cx="1824" cy="2023"/>
          </a:xfrm>
        </p:grpSpPr>
        <p:sp>
          <p:nvSpPr>
            <p:cNvPr id="80906" name="Oval 10">
              <a:extLst>
                <a:ext uri="{FF2B5EF4-FFF2-40B4-BE49-F238E27FC236}">
                  <a16:creationId xmlns:a16="http://schemas.microsoft.com/office/drawing/2014/main" id="{53FB60E7-30F5-2A42-9377-C0C5A51E56EA}"/>
                </a:ext>
              </a:extLst>
            </p:cNvPr>
            <p:cNvSpPr>
              <a:spLocks noChangeArrowheads="1"/>
            </p:cNvSpPr>
            <p:nvPr/>
          </p:nvSpPr>
          <p:spPr bwMode="auto">
            <a:xfrm>
              <a:off x="2312" y="546"/>
              <a:ext cx="672" cy="67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07" name="Oval 11">
              <a:extLst>
                <a:ext uri="{FF2B5EF4-FFF2-40B4-BE49-F238E27FC236}">
                  <a16:creationId xmlns:a16="http://schemas.microsoft.com/office/drawing/2014/main" id="{2B29EE1F-4F27-0040-A890-06EB7C4B749B}"/>
                </a:ext>
              </a:extLst>
            </p:cNvPr>
            <p:cNvSpPr>
              <a:spLocks noChangeArrowheads="1"/>
            </p:cNvSpPr>
            <p:nvPr/>
          </p:nvSpPr>
          <p:spPr bwMode="auto">
            <a:xfrm>
              <a:off x="1738" y="1561"/>
              <a:ext cx="672" cy="67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0908" name="Oval 12">
              <a:extLst>
                <a:ext uri="{FF2B5EF4-FFF2-40B4-BE49-F238E27FC236}">
                  <a16:creationId xmlns:a16="http://schemas.microsoft.com/office/drawing/2014/main" id="{0DA4A08C-FC6D-B743-8832-F76D69190484}"/>
                </a:ext>
              </a:extLst>
            </p:cNvPr>
            <p:cNvSpPr>
              <a:spLocks noChangeArrowheads="1"/>
            </p:cNvSpPr>
            <p:nvPr/>
          </p:nvSpPr>
          <p:spPr bwMode="auto">
            <a:xfrm>
              <a:off x="1736" y="882"/>
              <a:ext cx="672" cy="67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09" name="Oval 13">
              <a:extLst>
                <a:ext uri="{FF2B5EF4-FFF2-40B4-BE49-F238E27FC236}">
                  <a16:creationId xmlns:a16="http://schemas.microsoft.com/office/drawing/2014/main" id="{A760DDF6-06A0-FD4E-B283-3309DAC946A3}"/>
                </a:ext>
              </a:extLst>
            </p:cNvPr>
            <p:cNvSpPr>
              <a:spLocks noChangeArrowheads="1"/>
            </p:cNvSpPr>
            <p:nvPr/>
          </p:nvSpPr>
          <p:spPr bwMode="auto">
            <a:xfrm>
              <a:off x="2888" y="882"/>
              <a:ext cx="672" cy="67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10" name="Oval 14">
              <a:extLst>
                <a:ext uri="{FF2B5EF4-FFF2-40B4-BE49-F238E27FC236}">
                  <a16:creationId xmlns:a16="http://schemas.microsoft.com/office/drawing/2014/main" id="{21D2E215-FA50-1C4A-AD54-F022BDA7C4DE}"/>
                </a:ext>
              </a:extLst>
            </p:cNvPr>
            <p:cNvSpPr>
              <a:spLocks noChangeArrowheads="1"/>
            </p:cNvSpPr>
            <p:nvPr/>
          </p:nvSpPr>
          <p:spPr bwMode="auto">
            <a:xfrm>
              <a:off x="2312" y="1218"/>
              <a:ext cx="672" cy="67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11" name="Oval 15">
              <a:extLst>
                <a:ext uri="{FF2B5EF4-FFF2-40B4-BE49-F238E27FC236}">
                  <a16:creationId xmlns:a16="http://schemas.microsoft.com/office/drawing/2014/main" id="{B1F91A92-7A1C-AD4B-9B39-41A49D1B2C70}"/>
                </a:ext>
              </a:extLst>
            </p:cNvPr>
            <p:cNvSpPr>
              <a:spLocks noChangeArrowheads="1"/>
            </p:cNvSpPr>
            <p:nvPr/>
          </p:nvSpPr>
          <p:spPr bwMode="auto">
            <a:xfrm>
              <a:off x="1736" y="210"/>
              <a:ext cx="672" cy="672"/>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grpSp>
      <p:sp>
        <p:nvSpPr>
          <p:cNvPr id="85008" name="Oval 16">
            <a:extLst>
              <a:ext uri="{FF2B5EF4-FFF2-40B4-BE49-F238E27FC236}">
                <a16:creationId xmlns:a16="http://schemas.microsoft.com/office/drawing/2014/main" id="{DC6B8301-EEED-6A4B-814D-569BA89095D0}"/>
              </a:ext>
            </a:extLst>
          </p:cNvPr>
          <p:cNvSpPr>
            <a:spLocks noChangeArrowheads="1"/>
          </p:cNvSpPr>
          <p:nvPr/>
        </p:nvSpPr>
        <p:spPr bwMode="auto">
          <a:xfrm>
            <a:off x="6305550" y="1265238"/>
            <a:ext cx="1066800" cy="1066800"/>
          </a:xfrm>
          <a:prstGeom prst="ellipse">
            <a:avLst/>
          </a:prstGeom>
          <a:solidFill>
            <a:srgbClr val="FFFF00"/>
          </a:solidFill>
          <a:ln w="9525">
            <a:solidFill>
              <a:schemeClr val="bg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grpSp>
        <p:nvGrpSpPr>
          <p:cNvPr id="3" name="Group 17">
            <a:extLst>
              <a:ext uri="{FF2B5EF4-FFF2-40B4-BE49-F238E27FC236}">
                <a16:creationId xmlns:a16="http://schemas.microsoft.com/office/drawing/2014/main" id="{91A2C7B8-4719-DF44-A1CA-487A54DDABFE}"/>
              </a:ext>
            </a:extLst>
          </p:cNvPr>
          <p:cNvGrpSpPr>
            <a:grpSpLocks/>
          </p:cNvGrpSpPr>
          <p:nvPr/>
        </p:nvGrpSpPr>
        <p:grpSpPr bwMode="auto">
          <a:xfrm>
            <a:off x="766763" y="2852738"/>
            <a:ext cx="3517900" cy="3227387"/>
            <a:chOff x="483" y="2168"/>
            <a:chExt cx="2216" cy="2033"/>
          </a:xfrm>
        </p:grpSpPr>
        <p:sp>
          <p:nvSpPr>
            <p:cNvPr id="80914" name="Oval 18">
              <a:extLst>
                <a:ext uri="{FF2B5EF4-FFF2-40B4-BE49-F238E27FC236}">
                  <a16:creationId xmlns:a16="http://schemas.microsoft.com/office/drawing/2014/main" id="{2E9FE4DB-E6A4-0148-B08E-29551EA40DB1}"/>
                </a:ext>
              </a:extLst>
            </p:cNvPr>
            <p:cNvSpPr>
              <a:spLocks noChangeArrowheads="1"/>
            </p:cNvSpPr>
            <p:nvPr/>
          </p:nvSpPr>
          <p:spPr bwMode="auto">
            <a:xfrm>
              <a:off x="1270" y="2848"/>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0915" name="Oval 19">
              <a:extLst>
                <a:ext uri="{FF2B5EF4-FFF2-40B4-BE49-F238E27FC236}">
                  <a16:creationId xmlns:a16="http://schemas.microsoft.com/office/drawing/2014/main" id="{E59E69BB-32F0-2540-9612-EBF264699E43}"/>
                </a:ext>
              </a:extLst>
            </p:cNvPr>
            <p:cNvSpPr>
              <a:spLocks noChangeArrowheads="1"/>
            </p:cNvSpPr>
            <p:nvPr/>
          </p:nvSpPr>
          <p:spPr bwMode="auto">
            <a:xfrm>
              <a:off x="1075" y="3185"/>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16" name="Oval 20">
              <a:extLst>
                <a:ext uri="{FF2B5EF4-FFF2-40B4-BE49-F238E27FC236}">
                  <a16:creationId xmlns:a16="http://schemas.microsoft.com/office/drawing/2014/main" id="{086F4E68-0CF2-EA48-8288-FB53D80F2A4F}"/>
                </a:ext>
              </a:extLst>
            </p:cNvPr>
            <p:cNvSpPr>
              <a:spLocks noChangeArrowheads="1"/>
            </p:cNvSpPr>
            <p:nvPr/>
          </p:nvSpPr>
          <p:spPr bwMode="auto">
            <a:xfrm>
              <a:off x="1067" y="2505"/>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0917" name="Oval 21">
              <a:extLst>
                <a:ext uri="{FF2B5EF4-FFF2-40B4-BE49-F238E27FC236}">
                  <a16:creationId xmlns:a16="http://schemas.microsoft.com/office/drawing/2014/main" id="{4B8381A2-1175-F248-8843-7F790131561E}"/>
                </a:ext>
              </a:extLst>
            </p:cNvPr>
            <p:cNvSpPr>
              <a:spLocks noChangeArrowheads="1"/>
            </p:cNvSpPr>
            <p:nvPr/>
          </p:nvSpPr>
          <p:spPr bwMode="auto">
            <a:xfrm>
              <a:off x="1659" y="2849"/>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0918" name="Oval 22">
              <a:extLst>
                <a:ext uri="{FF2B5EF4-FFF2-40B4-BE49-F238E27FC236}">
                  <a16:creationId xmlns:a16="http://schemas.microsoft.com/office/drawing/2014/main" id="{6E3F93B4-99AD-8F4D-91DA-4075DDADB449}"/>
                </a:ext>
              </a:extLst>
            </p:cNvPr>
            <p:cNvSpPr>
              <a:spLocks noChangeArrowheads="1"/>
            </p:cNvSpPr>
            <p:nvPr/>
          </p:nvSpPr>
          <p:spPr bwMode="auto">
            <a:xfrm>
              <a:off x="1659" y="3529"/>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19" name="Oval 23">
              <a:extLst>
                <a:ext uri="{FF2B5EF4-FFF2-40B4-BE49-F238E27FC236}">
                  <a16:creationId xmlns:a16="http://schemas.microsoft.com/office/drawing/2014/main" id="{DC38AE7E-D5E8-D147-BD6D-7C2E23F611C7}"/>
                </a:ext>
              </a:extLst>
            </p:cNvPr>
            <p:cNvSpPr>
              <a:spLocks noChangeArrowheads="1"/>
            </p:cNvSpPr>
            <p:nvPr/>
          </p:nvSpPr>
          <p:spPr bwMode="auto">
            <a:xfrm>
              <a:off x="1655" y="2168"/>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0920" name="Oval 24">
              <a:extLst>
                <a:ext uri="{FF2B5EF4-FFF2-40B4-BE49-F238E27FC236}">
                  <a16:creationId xmlns:a16="http://schemas.microsoft.com/office/drawing/2014/main" id="{52D7AA2F-4D46-9744-86E7-F26B91C6D01C}"/>
                </a:ext>
              </a:extLst>
            </p:cNvPr>
            <p:cNvSpPr>
              <a:spLocks noChangeArrowheads="1"/>
            </p:cNvSpPr>
            <p:nvPr/>
          </p:nvSpPr>
          <p:spPr bwMode="auto">
            <a:xfrm>
              <a:off x="483" y="2849"/>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grpSp>
          <p:nvGrpSpPr>
            <p:cNvPr id="80921" name="Group 25">
              <a:extLst>
                <a:ext uri="{FF2B5EF4-FFF2-40B4-BE49-F238E27FC236}">
                  <a16:creationId xmlns:a16="http://schemas.microsoft.com/office/drawing/2014/main" id="{685D7AC4-6AF2-B449-B9BA-597051E02F94}"/>
                </a:ext>
              </a:extLst>
            </p:cNvPr>
            <p:cNvGrpSpPr>
              <a:grpSpLocks/>
            </p:cNvGrpSpPr>
            <p:nvPr/>
          </p:nvGrpSpPr>
          <p:grpSpPr bwMode="auto">
            <a:xfrm>
              <a:off x="875" y="2171"/>
              <a:ext cx="1824" cy="2023"/>
              <a:chOff x="1736" y="210"/>
              <a:chExt cx="1824" cy="2023"/>
            </a:xfrm>
          </p:grpSpPr>
          <p:sp>
            <p:nvSpPr>
              <p:cNvPr id="80922" name="Oval 26">
                <a:extLst>
                  <a:ext uri="{FF2B5EF4-FFF2-40B4-BE49-F238E27FC236}">
                    <a16:creationId xmlns:a16="http://schemas.microsoft.com/office/drawing/2014/main" id="{3C7FFD87-C901-6846-94B6-316BB45BD593}"/>
                  </a:ext>
                </a:extLst>
              </p:cNvPr>
              <p:cNvSpPr>
                <a:spLocks noChangeArrowheads="1"/>
              </p:cNvSpPr>
              <p:nvPr/>
            </p:nvSpPr>
            <p:spPr bwMode="auto">
              <a:xfrm>
                <a:off x="2312" y="546"/>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23" name="Oval 27">
                <a:extLst>
                  <a:ext uri="{FF2B5EF4-FFF2-40B4-BE49-F238E27FC236}">
                    <a16:creationId xmlns:a16="http://schemas.microsoft.com/office/drawing/2014/main" id="{C8345684-283D-3549-8AA4-4958DE006F76}"/>
                  </a:ext>
                </a:extLst>
              </p:cNvPr>
              <p:cNvSpPr>
                <a:spLocks noChangeArrowheads="1"/>
              </p:cNvSpPr>
              <p:nvPr/>
            </p:nvSpPr>
            <p:spPr bwMode="auto">
              <a:xfrm>
                <a:off x="1738" y="1561"/>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30000"/>
                  </a:lnSpc>
                </a:pPr>
                <a:endParaRPr kumimoji="1" lang="zh-CN" altLang="zh-CN" sz="2400">
                  <a:latin typeface="Times New Roman" panose="02020603050405020304" pitchFamily="18" charset="0"/>
                </a:endParaRPr>
              </a:p>
            </p:txBody>
          </p:sp>
          <p:sp>
            <p:nvSpPr>
              <p:cNvPr id="80924" name="Oval 28">
                <a:extLst>
                  <a:ext uri="{FF2B5EF4-FFF2-40B4-BE49-F238E27FC236}">
                    <a16:creationId xmlns:a16="http://schemas.microsoft.com/office/drawing/2014/main" id="{A22D5416-2962-A94C-BB28-B2FE865ADC62}"/>
                  </a:ext>
                </a:extLst>
              </p:cNvPr>
              <p:cNvSpPr>
                <a:spLocks noChangeArrowheads="1"/>
              </p:cNvSpPr>
              <p:nvPr/>
            </p:nvSpPr>
            <p:spPr bwMode="auto">
              <a:xfrm>
                <a:off x="1736" y="882"/>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25" name="Oval 29">
                <a:extLst>
                  <a:ext uri="{FF2B5EF4-FFF2-40B4-BE49-F238E27FC236}">
                    <a16:creationId xmlns:a16="http://schemas.microsoft.com/office/drawing/2014/main" id="{B1EFAEB8-F200-4543-BFCA-C2142E85B3C8}"/>
                  </a:ext>
                </a:extLst>
              </p:cNvPr>
              <p:cNvSpPr>
                <a:spLocks noChangeArrowheads="1"/>
              </p:cNvSpPr>
              <p:nvPr/>
            </p:nvSpPr>
            <p:spPr bwMode="auto">
              <a:xfrm>
                <a:off x="2888" y="882"/>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26" name="Oval 30">
                <a:extLst>
                  <a:ext uri="{FF2B5EF4-FFF2-40B4-BE49-F238E27FC236}">
                    <a16:creationId xmlns:a16="http://schemas.microsoft.com/office/drawing/2014/main" id="{01FD42AD-CE58-4245-8D5B-6FA06267FA73}"/>
                  </a:ext>
                </a:extLst>
              </p:cNvPr>
              <p:cNvSpPr>
                <a:spLocks noChangeArrowheads="1"/>
              </p:cNvSpPr>
              <p:nvPr/>
            </p:nvSpPr>
            <p:spPr bwMode="auto">
              <a:xfrm>
                <a:off x="2312" y="1218"/>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27" name="Oval 31">
                <a:extLst>
                  <a:ext uri="{FF2B5EF4-FFF2-40B4-BE49-F238E27FC236}">
                    <a16:creationId xmlns:a16="http://schemas.microsoft.com/office/drawing/2014/main" id="{91CC938E-C4E9-E64B-A2C6-9F9EED1DF3D0}"/>
                  </a:ext>
                </a:extLst>
              </p:cNvPr>
              <p:cNvSpPr>
                <a:spLocks noChangeArrowheads="1"/>
              </p:cNvSpPr>
              <p:nvPr/>
            </p:nvSpPr>
            <p:spPr bwMode="auto">
              <a:xfrm>
                <a:off x="1736" y="210"/>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grpSp>
        <p:sp>
          <p:nvSpPr>
            <p:cNvPr id="80928" name="Oval 32">
              <a:extLst>
                <a:ext uri="{FF2B5EF4-FFF2-40B4-BE49-F238E27FC236}">
                  <a16:creationId xmlns:a16="http://schemas.microsoft.com/office/drawing/2014/main" id="{D08CBD14-DF73-4441-BC99-F2EA83C9FDD6}"/>
                </a:ext>
              </a:extLst>
            </p:cNvPr>
            <p:cNvSpPr>
              <a:spLocks noChangeArrowheads="1"/>
            </p:cNvSpPr>
            <p:nvPr/>
          </p:nvSpPr>
          <p:spPr bwMode="auto">
            <a:xfrm>
              <a:off x="1257" y="2846"/>
              <a:ext cx="672" cy="672"/>
            </a:xfrm>
            <a:prstGeom prst="ellipse">
              <a:avLst/>
            </a:prstGeom>
            <a:solidFill>
              <a:schemeClr val="hlink"/>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grpSp>
          <p:nvGrpSpPr>
            <p:cNvPr id="80929" name="Group 33">
              <a:extLst>
                <a:ext uri="{FF2B5EF4-FFF2-40B4-BE49-F238E27FC236}">
                  <a16:creationId xmlns:a16="http://schemas.microsoft.com/office/drawing/2014/main" id="{76C6D102-86D8-F047-97EE-7693D73C987E}"/>
                </a:ext>
              </a:extLst>
            </p:cNvPr>
            <p:cNvGrpSpPr>
              <a:grpSpLocks/>
            </p:cNvGrpSpPr>
            <p:nvPr/>
          </p:nvGrpSpPr>
          <p:grpSpPr bwMode="auto">
            <a:xfrm>
              <a:off x="839" y="2512"/>
              <a:ext cx="1542" cy="1350"/>
              <a:chOff x="839" y="2512"/>
              <a:chExt cx="1542" cy="1350"/>
            </a:xfrm>
          </p:grpSpPr>
          <p:sp>
            <p:nvSpPr>
              <p:cNvPr id="80930" name="Line 34">
                <a:extLst>
                  <a:ext uri="{FF2B5EF4-FFF2-40B4-BE49-F238E27FC236}">
                    <a16:creationId xmlns:a16="http://schemas.microsoft.com/office/drawing/2014/main" id="{A77D566F-5D99-934C-89E4-DEDD8F27CF2C}"/>
                  </a:ext>
                </a:extLst>
              </p:cNvPr>
              <p:cNvSpPr>
                <a:spLocks noChangeShapeType="1"/>
              </p:cNvSpPr>
              <p:nvPr/>
            </p:nvSpPr>
            <p:spPr bwMode="auto">
              <a:xfrm rot="152092" flipH="1">
                <a:off x="844" y="2512"/>
                <a:ext cx="363" cy="6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1" name="Line 35">
                <a:extLst>
                  <a:ext uri="{FF2B5EF4-FFF2-40B4-BE49-F238E27FC236}">
                    <a16:creationId xmlns:a16="http://schemas.microsoft.com/office/drawing/2014/main" id="{FD620A64-8AEA-804E-AE85-937306546A37}"/>
                  </a:ext>
                </a:extLst>
              </p:cNvPr>
              <p:cNvSpPr>
                <a:spLocks noChangeShapeType="1"/>
              </p:cNvSpPr>
              <p:nvPr/>
            </p:nvSpPr>
            <p:spPr bwMode="auto">
              <a:xfrm>
                <a:off x="2002" y="2515"/>
                <a:ext cx="379" cy="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2" name="Line 36">
                <a:extLst>
                  <a:ext uri="{FF2B5EF4-FFF2-40B4-BE49-F238E27FC236}">
                    <a16:creationId xmlns:a16="http://schemas.microsoft.com/office/drawing/2014/main" id="{F2411904-3E70-254E-A114-5D2DB166BF38}"/>
                  </a:ext>
                </a:extLst>
              </p:cNvPr>
              <p:cNvSpPr>
                <a:spLocks noChangeShapeType="1"/>
              </p:cNvSpPr>
              <p:nvPr/>
            </p:nvSpPr>
            <p:spPr bwMode="auto">
              <a:xfrm>
                <a:off x="839" y="3177"/>
                <a:ext cx="379" cy="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3" name="Line 37">
                <a:extLst>
                  <a:ext uri="{FF2B5EF4-FFF2-40B4-BE49-F238E27FC236}">
                    <a16:creationId xmlns:a16="http://schemas.microsoft.com/office/drawing/2014/main" id="{F21859CD-C35E-D045-8D0B-2DA586ABF3F1}"/>
                  </a:ext>
                </a:extLst>
              </p:cNvPr>
              <p:cNvSpPr>
                <a:spLocks noChangeShapeType="1"/>
              </p:cNvSpPr>
              <p:nvPr/>
            </p:nvSpPr>
            <p:spPr bwMode="auto">
              <a:xfrm rot="152092" flipH="1">
                <a:off x="1994" y="3181"/>
                <a:ext cx="363" cy="6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4" name="Line 38">
                <a:extLst>
                  <a:ext uri="{FF2B5EF4-FFF2-40B4-BE49-F238E27FC236}">
                    <a16:creationId xmlns:a16="http://schemas.microsoft.com/office/drawing/2014/main" id="{B459FB60-DF45-6D4E-A05B-7143D8E7B06D}"/>
                  </a:ext>
                </a:extLst>
              </p:cNvPr>
              <p:cNvSpPr>
                <a:spLocks noChangeShapeType="1"/>
              </p:cNvSpPr>
              <p:nvPr/>
            </p:nvSpPr>
            <p:spPr bwMode="auto">
              <a:xfrm>
                <a:off x="1210" y="3844"/>
                <a:ext cx="771"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5" name="Line 39">
                <a:extLst>
                  <a:ext uri="{FF2B5EF4-FFF2-40B4-BE49-F238E27FC236}">
                    <a16:creationId xmlns:a16="http://schemas.microsoft.com/office/drawing/2014/main" id="{F8C1EBE8-7647-E049-96BD-0BFBE3DDFB50}"/>
                  </a:ext>
                </a:extLst>
              </p:cNvPr>
              <p:cNvSpPr>
                <a:spLocks noChangeShapeType="1"/>
              </p:cNvSpPr>
              <p:nvPr/>
            </p:nvSpPr>
            <p:spPr bwMode="auto">
              <a:xfrm>
                <a:off x="1223" y="2512"/>
                <a:ext cx="379" cy="675"/>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6" name="Line 40">
                <a:extLst>
                  <a:ext uri="{FF2B5EF4-FFF2-40B4-BE49-F238E27FC236}">
                    <a16:creationId xmlns:a16="http://schemas.microsoft.com/office/drawing/2014/main" id="{96623E14-9CC2-C94E-BEE2-98BB49A2CD18}"/>
                  </a:ext>
                </a:extLst>
              </p:cNvPr>
              <p:cNvSpPr>
                <a:spLocks noChangeShapeType="1"/>
              </p:cNvSpPr>
              <p:nvPr/>
            </p:nvSpPr>
            <p:spPr bwMode="auto">
              <a:xfrm rot="152092" flipH="1">
                <a:off x="1223" y="3171"/>
                <a:ext cx="363" cy="681"/>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7" name="Line 41">
                <a:extLst>
                  <a:ext uri="{FF2B5EF4-FFF2-40B4-BE49-F238E27FC236}">
                    <a16:creationId xmlns:a16="http://schemas.microsoft.com/office/drawing/2014/main" id="{D60B97C9-0A15-F94C-AE29-7D9F73B6531F}"/>
                  </a:ext>
                </a:extLst>
              </p:cNvPr>
              <p:cNvSpPr>
                <a:spLocks noChangeShapeType="1"/>
              </p:cNvSpPr>
              <p:nvPr/>
            </p:nvSpPr>
            <p:spPr bwMode="auto">
              <a:xfrm>
                <a:off x="1223" y="2520"/>
                <a:ext cx="771"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938" name="Line 42">
                <a:extLst>
                  <a:ext uri="{FF2B5EF4-FFF2-40B4-BE49-F238E27FC236}">
                    <a16:creationId xmlns:a16="http://schemas.microsoft.com/office/drawing/2014/main" id="{D320DD82-0F33-5944-BF8C-189B7A05AD83}"/>
                  </a:ext>
                </a:extLst>
              </p:cNvPr>
              <p:cNvSpPr>
                <a:spLocks noChangeShapeType="1"/>
              </p:cNvSpPr>
              <p:nvPr/>
            </p:nvSpPr>
            <p:spPr bwMode="auto">
              <a:xfrm>
                <a:off x="1594" y="3187"/>
                <a:ext cx="771"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6" name="Group 43">
            <a:extLst>
              <a:ext uri="{FF2B5EF4-FFF2-40B4-BE49-F238E27FC236}">
                <a16:creationId xmlns:a16="http://schemas.microsoft.com/office/drawing/2014/main" id="{8AB298DA-3F5A-AD48-9D60-083FA4FBF5A6}"/>
              </a:ext>
            </a:extLst>
          </p:cNvPr>
          <p:cNvGrpSpPr>
            <a:grpSpLocks/>
          </p:cNvGrpSpPr>
          <p:nvPr/>
        </p:nvGrpSpPr>
        <p:grpSpPr bwMode="auto">
          <a:xfrm>
            <a:off x="4716463" y="3657600"/>
            <a:ext cx="3816350" cy="3048000"/>
            <a:chOff x="236" y="2304"/>
            <a:chExt cx="2404" cy="1920"/>
          </a:xfrm>
        </p:grpSpPr>
        <p:grpSp>
          <p:nvGrpSpPr>
            <p:cNvPr id="80940" name="Group 44">
              <a:extLst>
                <a:ext uri="{FF2B5EF4-FFF2-40B4-BE49-F238E27FC236}">
                  <a16:creationId xmlns:a16="http://schemas.microsoft.com/office/drawing/2014/main" id="{B1176FD4-1515-1B42-AF17-DB9B9540B5DD}"/>
                </a:ext>
              </a:extLst>
            </p:cNvPr>
            <p:cNvGrpSpPr>
              <a:grpSpLocks/>
            </p:cNvGrpSpPr>
            <p:nvPr/>
          </p:nvGrpSpPr>
          <p:grpSpPr bwMode="auto">
            <a:xfrm flipH="1" flipV="1">
              <a:off x="1248" y="2400"/>
              <a:ext cx="1296" cy="1296"/>
              <a:chOff x="1200" y="2544"/>
              <a:chExt cx="1296" cy="1296"/>
            </a:xfrm>
          </p:grpSpPr>
          <p:sp>
            <p:nvSpPr>
              <p:cNvPr id="80941" name="Line 45">
                <a:extLst>
                  <a:ext uri="{FF2B5EF4-FFF2-40B4-BE49-F238E27FC236}">
                    <a16:creationId xmlns:a16="http://schemas.microsoft.com/office/drawing/2014/main" id="{F446430D-F2E1-4B41-9ECB-C7730CEEC4F9}"/>
                  </a:ext>
                </a:extLst>
              </p:cNvPr>
              <p:cNvSpPr>
                <a:spLocks noChangeShapeType="1"/>
              </p:cNvSpPr>
              <p:nvPr/>
            </p:nvSpPr>
            <p:spPr bwMode="auto">
              <a:xfrm>
                <a:off x="1200" y="2544"/>
                <a:ext cx="1296"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2" name="Line 46">
                <a:extLst>
                  <a:ext uri="{FF2B5EF4-FFF2-40B4-BE49-F238E27FC236}">
                    <a16:creationId xmlns:a16="http://schemas.microsoft.com/office/drawing/2014/main" id="{37344EDB-7B8D-AB47-A1BB-35B90A6E5905}"/>
                  </a:ext>
                </a:extLst>
              </p:cNvPr>
              <p:cNvSpPr>
                <a:spLocks noChangeShapeType="1"/>
              </p:cNvSpPr>
              <p:nvPr/>
            </p:nvSpPr>
            <p:spPr bwMode="auto">
              <a:xfrm flipH="1" flipV="1">
                <a:off x="1632" y="3408"/>
                <a:ext cx="86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3" name="Line 47">
                <a:extLst>
                  <a:ext uri="{FF2B5EF4-FFF2-40B4-BE49-F238E27FC236}">
                    <a16:creationId xmlns:a16="http://schemas.microsoft.com/office/drawing/2014/main" id="{94D8FC84-9BFD-544F-B163-222EC7FA89F6}"/>
                  </a:ext>
                </a:extLst>
              </p:cNvPr>
              <p:cNvSpPr>
                <a:spLocks noChangeShapeType="1"/>
              </p:cNvSpPr>
              <p:nvPr/>
            </p:nvSpPr>
            <p:spPr bwMode="auto">
              <a:xfrm flipH="1" flipV="1">
                <a:off x="1200" y="2544"/>
                <a:ext cx="432"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80944" name="AutoShape 48">
              <a:extLst>
                <a:ext uri="{FF2B5EF4-FFF2-40B4-BE49-F238E27FC236}">
                  <a16:creationId xmlns:a16="http://schemas.microsoft.com/office/drawing/2014/main" id="{BEFFA74E-7F9B-0B41-BD00-7EC323F47013}"/>
                </a:ext>
              </a:extLst>
            </p:cNvPr>
            <p:cNvSpPr>
              <a:spLocks noChangeArrowheads="1"/>
            </p:cNvSpPr>
            <p:nvPr/>
          </p:nvSpPr>
          <p:spPr bwMode="auto">
            <a:xfrm>
              <a:off x="816" y="2400"/>
              <a:ext cx="1728" cy="1728"/>
            </a:xfrm>
            <a:prstGeom prst="cube">
              <a:avLst>
                <a:gd name="adj" fmla="val 25000"/>
              </a:avLst>
            </a:prstGeom>
            <a:noFill/>
            <a:ln w="38100">
              <a:solidFill>
                <a:srgbClr val="000099"/>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45" name="Line 49">
              <a:extLst>
                <a:ext uri="{FF2B5EF4-FFF2-40B4-BE49-F238E27FC236}">
                  <a16:creationId xmlns:a16="http://schemas.microsoft.com/office/drawing/2014/main" id="{87614F4C-7148-0847-9BDE-D62745CA221D}"/>
                </a:ext>
              </a:extLst>
            </p:cNvPr>
            <p:cNvSpPr>
              <a:spLocks noChangeShapeType="1"/>
            </p:cNvSpPr>
            <p:nvPr/>
          </p:nvSpPr>
          <p:spPr bwMode="auto">
            <a:xfrm>
              <a:off x="1248" y="2400"/>
              <a:ext cx="0" cy="1296"/>
            </a:xfrm>
            <a:prstGeom prst="line">
              <a:avLst/>
            </a:prstGeom>
            <a:noFill/>
            <a:ln w="12700">
              <a:solidFill>
                <a:srgbClr val="000099"/>
              </a:solidFill>
              <a:prstDash val="lg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6" name="Line 50">
              <a:extLst>
                <a:ext uri="{FF2B5EF4-FFF2-40B4-BE49-F238E27FC236}">
                  <a16:creationId xmlns:a16="http://schemas.microsoft.com/office/drawing/2014/main" id="{277614EA-AF29-6A47-847A-B84F97404C9C}"/>
                </a:ext>
              </a:extLst>
            </p:cNvPr>
            <p:cNvSpPr>
              <a:spLocks noChangeShapeType="1"/>
            </p:cNvSpPr>
            <p:nvPr/>
          </p:nvSpPr>
          <p:spPr bwMode="auto">
            <a:xfrm flipH="1">
              <a:off x="816" y="3696"/>
              <a:ext cx="432" cy="432"/>
            </a:xfrm>
            <a:prstGeom prst="line">
              <a:avLst/>
            </a:prstGeom>
            <a:noFill/>
            <a:ln w="12700">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7" name="Line 51">
              <a:extLst>
                <a:ext uri="{FF2B5EF4-FFF2-40B4-BE49-F238E27FC236}">
                  <a16:creationId xmlns:a16="http://schemas.microsoft.com/office/drawing/2014/main" id="{B66471CE-87F4-D84B-8544-A98EB3990998}"/>
                </a:ext>
              </a:extLst>
            </p:cNvPr>
            <p:cNvSpPr>
              <a:spLocks noChangeShapeType="1"/>
            </p:cNvSpPr>
            <p:nvPr/>
          </p:nvSpPr>
          <p:spPr bwMode="auto">
            <a:xfrm>
              <a:off x="1248" y="3696"/>
              <a:ext cx="1296" cy="0"/>
            </a:xfrm>
            <a:prstGeom prst="line">
              <a:avLst/>
            </a:prstGeom>
            <a:noFill/>
            <a:ln w="12700">
              <a:solidFill>
                <a:srgbClr val="000099"/>
              </a:solidFill>
              <a:prstDash val="dash"/>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8" name="Line 52">
              <a:extLst>
                <a:ext uri="{FF2B5EF4-FFF2-40B4-BE49-F238E27FC236}">
                  <a16:creationId xmlns:a16="http://schemas.microsoft.com/office/drawing/2014/main" id="{E5C2633F-C056-1C43-932F-8E6FCCA17E3B}"/>
                </a:ext>
              </a:extLst>
            </p:cNvPr>
            <p:cNvSpPr>
              <a:spLocks noChangeShapeType="1"/>
            </p:cNvSpPr>
            <p:nvPr/>
          </p:nvSpPr>
          <p:spPr bwMode="auto">
            <a:xfrm>
              <a:off x="816" y="2832"/>
              <a:ext cx="1296" cy="129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49" name="Line 53">
              <a:extLst>
                <a:ext uri="{FF2B5EF4-FFF2-40B4-BE49-F238E27FC236}">
                  <a16:creationId xmlns:a16="http://schemas.microsoft.com/office/drawing/2014/main" id="{ACC330D7-7A39-EF47-AB49-6BCB7C8F3A2A}"/>
                </a:ext>
              </a:extLst>
            </p:cNvPr>
            <p:cNvSpPr>
              <a:spLocks noChangeShapeType="1"/>
            </p:cNvSpPr>
            <p:nvPr/>
          </p:nvSpPr>
          <p:spPr bwMode="auto">
            <a:xfrm flipH="1" flipV="1">
              <a:off x="1248" y="3696"/>
              <a:ext cx="864"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0" name="Line 54">
              <a:extLst>
                <a:ext uri="{FF2B5EF4-FFF2-40B4-BE49-F238E27FC236}">
                  <a16:creationId xmlns:a16="http://schemas.microsoft.com/office/drawing/2014/main" id="{2A17EBAB-6324-AF40-94CB-EB2210198B27}"/>
                </a:ext>
              </a:extLst>
            </p:cNvPr>
            <p:cNvSpPr>
              <a:spLocks noChangeShapeType="1"/>
            </p:cNvSpPr>
            <p:nvPr/>
          </p:nvSpPr>
          <p:spPr bwMode="auto">
            <a:xfrm flipH="1" flipV="1">
              <a:off x="816" y="2832"/>
              <a:ext cx="432" cy="86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951" name="Oval 55">
              <a:extLst>
                <a:ext uri="{FF2B5EF4-FFF2-40B4-BE49-F238E27FC236}">
                  <a16:creationId xmlns:a16="http://schemas.microsoft.com/office/drawing/2014/main" id="{093CF580-28CC-0741-B0D6-477CC4A9C1EF}"/>
                </a:ext>
              </a:extLst>
            </p:cNvPr>
            <p:cNvSpPr>
              <a:spLocks noChangeArrowheads="1"/>
            </p:cNvSpPr>
            <p:nvPr/>
          </p:nvSpPr>
          <p:spPr bwMode="auto">
            <a:xfrm>
              <a:off x="236" y="3433"/>
              <a:ext cx="240" cy="240"/>
            </a:xfrm>
            <a:prstGeom prst="ellipse">
              <a:avLst/>
            </a:prstGeom>
            <a:solidFill>
              <a:schemeClr val="bg2"/>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2400">
                  <a:solidFill>
                    <a:srgbClr val="FFFF00"/>
                  </a:solidFill>
                  <a:latin typeface="Times New Roman" panose="02020603050405020304" pitchFamily="18" charset="0"/>
                </a:rPr>
                <a:t>B</a:t>
              </a:r>
              <a:endParaRPr kumimoji="1" lang="en-US" altLang="zh-CN" sz="2400" b="0">
                <a:solidFill>
                  <a:srgbClr val="FF0000"/>
                </a:solidFill>
                <a:latin typeface="Times New Roman" panose="02020603050405020304" pitchFamily="18" charset="0"/>
              </a:endParaRPr>
            </a:p>
          </p:txBody>
        </p:sp>
        <p:sp>
          <p:nvSpPr>
            <p:cNvPr id="80952" name="Oval 56">
              <a:extLst>
                <a:ext uri="{FF2B5EF4-FFF2-40B4-BE49-F238E27FC236}">
                  <a16:creationId xmlns:a16="http://schemas.microsoft.com/office/drawing/2014/main" id="{3754731D-CA11-E84F-9D88-D6237BF46579}"/>
                </a:ext>
              </a:extLst>
            </p:cNvPr>
            <p:cNvSpPr>
              <a:spLocks noChangeArrowheads="1"/>
            </p:cNvSpPr>
            <p:nvPr/>
          </p:nvSpPr>
          <p:spPr bwMode="auto">
            <a:xfrm>
              <a:off x="236" y="3086"/>
              <a:ext cx="240" cy="240"/>
            </a:xfrm>
            <a:prstGeom prst="ellipse">
              <a:avLst/>
            </a:prstGeom>
            <a:solidFill>
              <a:schemeClr val="accent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2400">
                  <a:solidFill>
                    <a:srgbClr val="FF0000"/>
                  </a:solidFill>
                  <a:latin typeface="Times New Roman" panose="02020603050405020304" pitchFamily="18" charset="0"/>
                </a:rPr>
                <a:t>C</a:t>
              </a:r>
              <a:endParaRPr kumimoji="1" lang="en-US" altLang="zh-CN" sz="2400" b="0">
                <a:solidFill>
                  <a:srgbClr val="FF0000"/>
                </a:solidFill>
                <a:latin typeface="Times New Roman" panose="02020603050405020304" pitchFamily="18" charset="0"/>
              </a:endParaRPr>
            </a:p>
          </p:txBody>
        </p:sp>
        <p:sp>
          <p:nvSpPr>
            <p:cNvPr id="80953" name="Oval 57">
              <a:extLst>
                <a:ext uri="{FF2B5EF4-FFF2-40B4-BE49-F238E27FC236}">
                  <a16:creationId xmlns:a16="http://schemas.microsoft.com/office/drawing/2014/main" id="{8EE9E557-AFFF-0F4C-BDC2-E5087E8DC361}"/>
                </a:ext>
              </a:extLst>
            </p:cNvPr>
            <p:cNvSpPr>
              <a:spLocks noChangeArrowheads="1"/>
            </p:cNvSpPr>
            <p:nvPr/>
          </p:nvSpPr>
          <p:spPr bwMode="auto">
            <a:xfrm>
              <a:off x="236" y="3780"/>
              <a:ext cx="240" cy="240"/>
            </a:xfrm>
            <a:prstGeom prst="ellipse">
              <a:avLst/>
            </a:prstGeom>
            <a:solidFill>
              <a:srgbClr val="FFFF00"/>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2400">
                  <a:solidFill>
                    <a:srgbClr val="FF0000"/>
                  </a:solidFill>
                  <a:latin typeface="Times New Roman" panose="02020603050405020304" pitchFamily="18" charset="0"/>
                </a:rPr>
                <a:t>A</a:t>
              </a:r>
              <a:endParaRPr kumimoji="1" lang="en-US" altLang="zh-CN" sz="2400" b="0">
                <a:solidFill>
                  <a:srgbClr val="FF0000"/>
                </a:solidFill>
                <a:latin typeface="Times New Roman" panose="02020603050405020304" pitchFamily="18" charset="0"/>
              </a:endParaRPr>
            </a:p>
          </p:txBody>
        </p:sp>
        <p:sp>
          <p:nvSpPr>
            <p:cNvPr id="80954" name="Oval 58">
              <a:extLst>
                <a:ext uri="{FF2B5EF4-FFF2-40B4-BE49-F238E27FC236}">
                  <a16:creationId xmlns:a16="http://schemas.microsoft.com/office/drawing/2014/main" id="{A19F3746-B754-FB48-AEF3-B20305437383}"/>
                </a:ext>
              </a:extLst>
            </p:cNvPr>
            <p:cNvSpPr>
              <a:spLocks noChangeArrowheads="1"/>
            </p:cNvSpPr>
            <p:nvPr/>
          </p:nvSpPr>
          <p:spPr bwMode="auto">
            <a:xfrm>
              <a:off x="720" y="2736"/>
              <a:ext cx="192" cy="192"/>
            </a:xfrm>
            <a:prstGeom prst="ellipse">
              <a:avLst/>
            </a:prstGeom>
            <a:solidFill>
              <a:schemeClr val="bg2"/>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55" name="Oval 59">
              <a:extLst>
                <a:ext uri="{FF2B5EF4-FFF2-40B4-BE49-F238E27FC236}">
                  <a16:creationId xmlns:a16="http://schemas.microsoft.com/office/drawing/2014/main" id="{C18587E2-AC73-8D41-BA36-ED2DF7F089C7}"/>
                </a:ext>
              </a:extLst>
            </p:cNvPr>
            <p:cNvSpPr>
              <a:spLocks noChangeArrowheads="1"/>
            </p:cNvSpPr>
            <p:nvPr/>
          </p:nvSpPr>
          <p:spPr bwMode="auto">
            <a:xfrm>
              <a:off x="960" y="3216"/>
              <a:ext cx="192" cy="192"/>
            </a:xfrm>
            <a:prstGeom prst="ellipse">
              <a:avLst/>
            </a:prstGeom>
            <a:solidFill>
              <a:schemeClr val="bg2"/>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56" name="Oval 60">
              <a:extLst>
                <a:ext uri="{FF2B5EF4-FFF2-40B4-BE49-F238E27FC236}">
                  <a16:creationId xmlns:a16="http://schemas.microsoft.com/office/drawing/2014/main" id="{BADED76A-757B-8840-B64B-2F48328EDED2}"/>
                </a:ext>
              </a:extLst>
            </p:cNvPr>
            <p:cNvSpPr>
              <a:spLocks noChangeArrowheads="1"/>
            </p:cNvSpPr>
            <p:nvPr/>
          </p:nvSpPr>
          <p:spPr bwMode="auto">
            <a:xfrm>
              <a:off x="1152" y="3600"/>
              <a:ext cx="192" cy="192"/>
            </a:xfrm>
            <a:prstGeom prst="ellipse">
              <a:avLst/>
            </a:prstGeom>
            <a:solidFill>
              <a:schemeClr val="bg2"/>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57" name="Oval 61">
              <a:extLst>
                <a:ext uri="{FF2B5EF4-FFF2-40B4-BE49-F238E27FC236}">
                  <a16:creationId xmlns:a16="http://schemas.microsoft.com/office/drawing/2014/main" id="{B314953B-AD23-EA42-8FF4-462208C0E57D}"/>
                </a:ext>
              </a:extLst>
            </p:cNvPr>
            <p:cNvSpPr>
              <a:spLocks noChangeArrowheads="1"/>
            </p:cNvSpPr>
            <p:nvPr/>
          </p:nvSpPr>
          <p:spPr bwMode="auto">
            <a:xfrm>
              <a:off x="1488" y="3792"/>
              <a:ext cx="192" cy="192"/>
            </a:xfrm>
            <a:prstGeom prst="ellipse">
              <a:avLst/>
            </a:prstGeom>
            <a:solidFill>
              <a:schemeClr val="bg2"/>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58" name="Oval 62">
              <a:extLst>
                <a:ext uri="{FF2B5EF4-FFF2-40B4-BE49-F238E27FC236}">
                  <a16:creationId xmlns:a16="http://schemas.microsoft.com/office/drawing/2014/main" id="{BEC07227-5B00-724F-AB4F-74683E986524}"/>
                </a:ext>
              </a:extLst>
            </p:cNvPr>
            <p:cNvSpPr>
              <a:spLocks noChangeArrowheads="1"/>
            </p:cNvSpPr>
            <p:nvPr/>
          </p:nvSpPr>
          <p:spPr bwMode="auto">
            <a:xfrm>
              <a:off x="2016" y="3984"/>
              <a:ext cx="192" cy="192"/>
            </a:xfrm>
            <a:prstGeom prst="ellipse">
              <a:avLst/>
            </a:prstGeom>
            <a:solidFill>
              <a:schemeClr val="bg2"/>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59" name="Oval 63">
              <a:extLst>
                <a:ext uri="{FF2B5EF4-FFF2-40B4-BE49-F238E27FC236}">
                  <a16:creationId xmlns:a16="http://schemas.microsoft.com/office/drawing/2014/main" id="{E52CE123-EE85-DF46-98FC-5BA32FFCF317}"/>
                </a:ext>
              </a:extLst>
            </p:cNvPr>
            <p:cNvSpPr>
              <a:spLocks noChangeArrowheads="1"/>
            </p:cNvSpPr>
            <p:nvPr/>
          </p:nvSpPr>
          <p:spPr bwMode="auto">
            <a:xfrm>
              <a:off x="1344" y="3360"/>
              <a:ext cx="192" cy="192"/>
            </a:xfrm>
            <a:prstGeom prst="ellipse">
              <a:avLst/>
            </a:prstGeom>
            <a:solidFill>
              <a:schemeClr val="bg2"/>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0" name="Oval 64">
              <a:extLst>
                <a:ext uri="{FF2B5EF4-FFF2-40B4-BE49-F238E27FC236}">
                  <a16:creationId xmlns:a16="http://schemas.microsoft.com/office/drawing/2014/main" id="{936C5A43-9418-F248-91C8-37F5B3B949AB}"/>
                </a:ext>
              </a:extLst>
            </p:cNvPr>
            <p:cNvSpPr>
              <a:spLocks noChangeArrowheads="1"/>
            </p:cNvSpPr>
            <p:nvPr/>
          </p:nvSpPr>
          <p:spPr bwMode="auto">
            <a:xfrm>
              <a:off x="1152" y="2304"/>
              <a:ext cx="192" cy="192"/>
            </a:xfrm>
            <a:prstGeom prst="ellipse">
              <a:avLst/>
            </a:prstGeom>
            <a:solidFill>
              <a:schemeClr val="accent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1" name="Oval 65">
              <a:extLst>
                <a:ext uri="{FF2B5EF4-FFF2-40B4-BE49-F238E27FC236}">
                  <a16:creationId xmlns:a16="http://schemas.microsoft.com/office/drawing/2014/main" id="{10BE5743-5DD3-544C-9285-57370AC46B22}"/>
                </a:ext>
              </a:extLst>
            </p:cNvPr>
            <p:cNvSpPr>
              <a:spLocks noChangeArrowheads="1"/>
            </p:cNvSpPr>
            <p:nvPr/>
          </p:nvSpPr>
          <p:spPr bwMode="auto">
            <a:xfrm>
              <a:off x="1536" y="2496"/>
              <a:ext cx="192" cy="192"/>
            </a:xfrm>
            <a:prstGeom prst="ellipse">
              <a:avLst/>
            </a:prstGeom>
            <a:solidFill>
              <a:schemeClr val="accent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2" name="Oval 66">
              <a:extLst>
                <a:ext uri="{FF2B5EF4-FFF2-40B4-BE49-F238E27FC236}">
                  <a16:creationId xmlns:a16="http://schemas.microsoft.com/office/drawing/2014/main" id="{5A937A50-FA81-3341-BEBA-32939F96FB4E}"/>
                </a:ext>
              </a:extLst>
            </p:cNvPr>
            <p:cNvSpPr>
              <a:spLocks noChangeArrowheads="1"/>
            </p:cNvSpPr>
            <p:nvPr/>
          </p:nvSpPr>
          <p:spPr bwMode="auto">
            <a:xfrm>
              <a:off x="2256" y="3168"/>
              <a:ext cx="192" cy="192"/>
            </a:xfrm>
            <a:prstGeom prst="ellipse">
              <a:avLst/>
            </a:prstGeom>
            <a:solidFill>
              <a:schemeClr val="accent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3" name="Oval 67">
              <a:extLst>
                <a:ext uri="{FF2B5EF4-FFF2-40B4-BE49-F238E27FC236}">
                  <a16:creationId xmlns:a16="http://schemas.microsoft.com/office/drawing/2014/main" id="{393E5E2D-B023-2642-9FF2-01F7FFDD0EB9}"/>
                </a:ext>
              </a:extLst>
            </p:cNvPr>
            <p:cNvSpPr>
              <a:spLocks noChangeArrowheads="1"/>
            </p:cNvSpPr>
            <p:nvPr/>
          </p:nvSpPr>
          <p:spPr bwMode="auto">
            <a:xfrm>
              <a:off x="2448" y="3600"/>
              <a:ext cx="192" cy="192"/>
            </a:xfrm>
            <a:prstGeom prst="ellipse">
              <a:avLst/>
            </a:prstGeom>
            <a:solidFill>
              <a:schemeClr val="accent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4" name="Oval 68">
              <a:extLst>
                <a:ext uri="{FF2B5EF4-FFF2-40B4-BE49-F238E27FC236}">
                  <a16:creationId xmlns:a16="http://schemas.microsoft.com/office/drawing/2014/main" id="{A2CE7FCD-2B62-604A-A2C2-9B83AD1D09A2}"/>
                </a:ext>
              </a:extLst>
            </p:cNvPr>
            <p:cNvSpPr>
              <a:spLocks noChangeArrowheads="1"/>
            </p:cNvSpPr>
            <p:nvPr/>
          </p:nvSpPr>
          <p:spPr bwMode="auto">
            <a:xfrm>
              <a:off x="1776" y="2928"/>
              <a:ext cx="192" cy="192"/>
            </a:xfrm>
            <a:prstGeom prst="ellipse">
              <a:avLst/>
            </a:prstGeom>
            <a:solidFill>
              <a:schemeClr val="accent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5" name="Oval 69">
              <a:extLst>
                <a:ext uri="{FF2B5EF4-FFF2-40B4-BE49-F238E27FC236}">
                  <a16:creationId xmlns:a16="http://schemas.microsoft.com/office/drawing/2014/main" id="{E420960C-1F73-3C4C-AA15-4F6FD7EC00BD}"/>
                </a:ext>
              </a:extLst>
            </p:cNvPr>
            <p:cNvSpPr>
              <a:spLocks noChangeArrowheads="1"/>
            </p:cNvSpPr>
            <p:nvPr/>
          </p:nvSpPr>
          <p:spPr bwMode="auto">
            <a:xfrm>
              <a:off x="2016" y="2736"/>
              <a:ext cx="192" cy="192"/>
            </a:xfrm>
            <a:prstGeom prst="ellipse">
              <a:avLst/>
            </a:prstGeom>
            <a:solidFill>
              <a:schemeClr val="accent1"/>
            </a:solidFill>
            <a:ln w="19050">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6" name="Oval 70">
              <a:extLst>
                <a:ext uri="{FF2B5EF4-FFF2-40B4-BE49-F238E27FC236}">
                  <a16:creationId xmlns:a16="http://schemas.microsoft.com/office/drawing/2014/main" id="{24F1D864-98DE-A74B-AEFF-9DF4C4153590}"/>
                </a:ext>
              </a:extLst>
            </p:cNvPr>
            <p:cNvSpPr>
              <a:spLocks noChangeArrowheads="1"/>
            </p:cNvSpPr>
            <p:nvPr/>
          </p:nvSpPr>
          <p:spPr bwMode="auto">
            <a:xfrm>
              <a:off x="720" y="4032"/>
              <a:ext cx="192" cy="192"/>
            </a:xfrm>
            <a:prstGeom prst="ellipse">
              <a:avLst/>
            </a:prstGeom>
            <a:solidFill>
              <a:srgbClr val="FFFF00"/>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sp>
          <p:nvSpPr>
            <p:cNvPr id="80967" name="Oval 71">
              <a:extLst>
                <a:ext uri="{FF2B5EF4-FFF2-40B4-BE49-F238E27FC236}">
                  <a16:creationId xmlns:a16="http://schemas.microsoft.com/office/drawing/2014/main" id="{52118027-156A-F340-84C3-E238F75E9CC7}"/>
                </a:ext>
              </a:extLst>
            </p:cNvPr>
            <p:cNvSpPr>
              <a:spLocks noChangeArrowheads="1"/>
            </p:cNvSpPr>
            <p:nvPr/>
          </p:nvSpPr>
          <p:spPr bwMode="auto">
            <a:xfrm>
              <a:off x="2448" y="2304"/>
              <a:ext cx="192" cy="192"/>
            </a:xfrm>
            <a:prstGeom prst="ellipse">
              <a:avLst/>
            </a:prstGeom>
            <a:solidFill>
              <a:srgbClr val="FFFF00"/>
            </a:solidFill>
            <a:ln w="19050">
              <a:solidFill>
                <a:schemeClr val="tx2"/>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lang="zh-CN" altLang="zh-CN">
                <a:solidFill>
                  <a:srgbClr val="000000"/>
                </a:solidFill>
                <a:ea typeface="楷体_GB2312" pitchFamily="49" charset="-122"/>
              </a:endParaRPr>
            </a:p>
          </p:txBody>
        </p:sp>
      </p:grpSp>
      <p:sp>
        <p:nvSpPr>
          <p:cNvPr id="80968" name="Text Box 72">
            <a:extLst>
              <a:ext uri="{FF2B5EF4-FFF2-40B4-BE49-F238E27FC236}">
                <a16:creationId xmlns:a16="http://schemas.microsoft.com/office/drawing/2014/main" id="{A27265EA-8555-9840-B715-D6523B8100A8}"/>
              </a:ext>
            </a:extLst>
          </p:cNvPr>
          <p:cNvSpPr txBox="1">
            <a:spLocks noChangeArrowheads="1"/>
          </p:cNvSpPr>
          <p:nvPr/>
        </p:nvSpPr>
        <p:spPr bwMode="auto">
          <a:xfrm>
            <a:off x="395288" y="688975"/>
            <a:ext cx="4321175" cy="151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30000"/>
              </a:lnSpc>
            </a:pPr>
            <a:r>
              <a:rPr kumimoji="1" lang="en-US" altLang="zh-CN" sz="2400">
                <a:latin typeface="Times New Roman" panose="02020603050405020304" pitchFamily="18" charset="0"/>
              </a:rPr>
              <a:t>        </a:t>
            </a:r>
            <a:r>
              <a:rPr kumimoji="1" lang="en-US" altLang="zh-CN" sz="2400">
                <a:solidFill>
                  <a:srgbClr val="0000FF"/>
                </a:solidFill>
                <a:latin typeface="楷体_GB2312" pitchFamily="49" charset="-122"/>
                <a:ea typeface="楷体_GB2312" pitchFamily="49" charset="-122"/>
              </a:rPr>
              <a:t>ABC  ABC  </a:t>
            </a:r>
            <a:r>
              <a:rPr kumimoji="1" lang="zh-CN" altLang="en-US" sz="2400">
                <a:solidFill>
                  <a:srgbClr val="0000FF"/>
                </a:solidFill>
                <a:latin typeface="楷体_GB2312" pitchFamily="49" charset="-122"/>
                <a:ea typeface="楷体_GB2312" pitchFamily="49" charset="-122"/>
              </a:rPr>
              <a:t>形式的堆积，为什么是</a:t>
            </a:r>
            <a:r>
              <a:rPr kumimoji="1" lang="zh-CN" altLang="en-US" sz="2400">
                <a:solidFill>
                  <a:srgbClr val="FF0000"/>
                </a:solidFill>
                <a:latin typeface="楷体_GB2312" pitchFamily="49" charset="-122"/>
                <a:ea typeface="楷体_GB2312" pitchFamily="49" charset="-122"/>
              </a:rPr>
              <a:t>面心立方</a:t>
            </a:r>
            <a:r>
              <a:rPr kumimoji="1" lang="zh-CN" altLang="en-US" sz="2400">
                <a:solidFill>
                  <a:srgbClr val="0000FF"/>
                </a:solidFill>
                <a:latin typeface="楷体_GB2312" pitchFamily="49" charset="-122"/>
                <a:ea typeface="楷体_GB2312" pitchFamily="49" charset="-122"/>
              </a:rPr>
              <a:t>堆积？</a:t>
            </a:r>
          </a:p>
          <a:p>
            <a:pPr>
              <a:lnSpc>
                <a:spcPct val="130000"/>
              </a:lnSpc>
            </a:pPr>
            <a:r>
              <a:rPr kumimoji="1" lang="zh-CN" altLang="en-US" sz="2400">
                <a:solidFill>
                  <a:srgbClr val="0000FF"/>
                </a:solidFill>
                <a:latin typeface="楷体_GB2312" pitchFamily="49" charset="-122"/>
                <a:ea typeface="楷体_GB2312" pitchFamily="49" charset="-122"/>
              </a:rPr>
              <a:t>        我们来加以说明。</a:t>
            </a:r>
          </a:p>
        </p:txBody>
      </p:sp>
    </p:spTree>
    <p:extLst>
      <p:ext uri="{BB962C8B-B14F-4D97-AF65-F5344CB8AC3E}">
        <p14:creationId xmlns:p14="http://schemas.microsoft.com/office/powerpoint/2010/main" val="193199220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84994"/>
                                        </p:tgtEl>
                                        <p:attrNameLst>
                                          <p:attrName>style.visibility</p:attrName>
                                        </p:attrNameLst>
                                      </p:cBhvr>
                                      <p:to>
                                        <p:strVal val="visible"/>
                                      </p:to>
                                    </p:set>
                                    <p:animEffect transition="in" filter="box(out)">
                                      <p:cBhvr>
                                        <p:cTn id="7" dur="500"/>
                                        <p:tgtEl>
                                          <p:spTgt spid="8499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84996"/>
                                        </p:tgtEl>
                                        <p:attrNameLst>
                                          <p:attrName>style.visibility</p:attrName>
                                        </p:attrNameLst>
                                      </p:cBhvr>
                                      <p:to>
                                        <p:strVal val="visible"/>
                                      </p:to>
                                    </p:set>
                                    <p:animEffect transition="in" filter="box(out)">
                                      <p:cBhvr>
                                        <p:cTn id="12" dur="500"/>
                                        <p:tgtEl>
                                          <p:spTgt spid="849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84997"/>
                                        </p:tgtEl>
                                        <p:attrNameLst>
                                          <p:attrName>style.visibility</p:attrName>
                                        </p:attrNameLst>
                                      </p:cBhvr>
                                      <p:to>
                                        <p:strVal val="visible"/>
                                      </p:to>
                                    </p:set>
                                    <p:animEffect transition="in" filter="box(out)">
                                      <p:cBhvr>
                                        <p:cTn id="17" dur="500"/>
                                        <p:tgtEl>
                                          <p:spTgt spid="849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84995"/>
                                        </p:tgtEl>
                                        <p:attrNameLst>
                                          <p:attrName>style.visibility</p:attrName>
                                        </p:attrNameLst>
                                      </p:cBhvr>
                                      <p:to>
                                        <p:strVal val="visible"/>
                                      </p:to>
                                    </p:set>
                                    <p:animEffect transition="in" filter="box(out)">
                                      <p:cBhvr>
                                        <p:cTn id="22" dur="500"/>
                                        <p:tgtEl>
                                          <p:spTgt spid="8499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84999"/>
                                        </p:tgtEl>
                                        <p:attrNameLst>
                                          <p:attrName>style.visibility</p:attrName>
                                        </p:attrNameLst>
                                      </p:cBhvr>
                                      <p:to>
                                        <p:strVal val="visible"/>
                                      </p:to>
                                    </p:set>
                                    <p:animEffect transition="in" filter="box(out)">
                                      <p:cBhvr>
                                        <p:cTn id="27" dur="500"/>
                                        <p:tgtEl>
                                          <p:spTgt spid="8499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32" fill="hold" grpId="0" nodeType="clickEffect">
                                  <p:stCondLst>
                                    <p:cond delay="0"/>
                                  </p:stCondLst>
                                  <p:childTnLst>
                                    <p:set>
                                      <p:cBhvr>
                                        <p:cTn id="31" dur="1" fill="hold">
                                          <p:stCondLst>
                                            <p:cond delay="0"/>
                                          </p:stCondLst>
                                        </p:cTn>
                                        <p:tgtEl>
                                          <p:spTgt spid="84998"/>
                                        </p:tgtEl>
                                        <p:attrNameLst>
                                          <p:attrName>style.visibility</p:attrName>
                                        </p:attrNameLst>
                                      </p:cBhvr>
                                      <p:to>
                                        <p:strVal val="visible"/>
                                      </p:to>
                                    </p:set>
                                    <p:animEffect transition="in" filter="box(out)">
                                      <p:cBhvr>
                                        <p:cTn id="32" dur="500"/>
                                        <p:tgtEl>
                                          <p:spTgt spid="8499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32" fill="hold" grpId="0" nodeType="clickEffect">
                                  <p:stCondLst>
                                    <p:cond delay="0"/>
                                  </p:stCondLst>
                                  <p:childTnLst>
                                    <p:set>
                                      <p:cBhvr>
                                        <p:cTn id="36" dur="1" fill="hold">
                                          <p:stCondLst>
                                            <p:cond delay="0"/>
                                          </p:stCondLst>
                                        </p:cTn>
                                        <p:tgtEl>
                                          <p:spTgt spid="85000"/>
                                        </p:tgtEl>
                                        <p:attrNameLst>
                                          <p:attrName>style.visibility</p:attrName>
                                        </p:attrNameLst>
                                      </p:cBhvr>
                                      <p:to>
                                        <p:strVal val="visible"/>
                                      </p:to>
                                    </p:set>
                                    <p:animEffect transition="in" filter="box(out)">
                                      <p:cBhvr>
                                        <p:cTn id="37" dur="500"/>
                                        <p:tgtEl>
                                          <p:spTgt spid="85000"/>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32"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ox(out)">
                                      <p:cBhvr>
                                        <p:cTn id="42" dur="30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grpId="0" nodeType="clickEffect">
                                  <p:stCondLst>
                                    <p:cond delay="0"/>
                                  </p:stCondLst>
                                  <p:childTnLst>
                                    <p:set>
                                      <p:cBhvr>
                                        <p:cTn id="46" dur="1" fill="hold">
                                          <p:stCondLst>
                                            <p:cond delay="0"/>
                                          </p:stCondLst>
                                        </p:cTn>
                                        <p:tgtEl>
                                          <p:spTgt spid="85008"/>
                                        </p:tgtEl>
                                        <p:attrNameLst>
                                          <p:attrName>style.visibility</p:attrName>
                                        </p:attrNameLst>
                                      </p:cBhvr>
                                      <p:to>
                                        <p:strVal val="visible"/>
                                      </p:to>
                                    </p:set>
                                    <p:animEffect transition="in" filter="box(out)">
                                      <p:cBhvr>
                                        <p:cTn id="47" dur="500"/>
                                        <p:tgtEl>
                                          <p:spTgt spid="85008"/>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4" presetClass="entr" presetSubtype="32" fill="hold" nodeType="click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box(out)">
                                      <p:cBhvr>
                                        <p:cTn id="52" dur="500"/>
                                        <p:tgtEl>
                                          <p:spTgt spid="3"/>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2" fill="hold" nodeType="clickEffect">
                                  <p:stCondLst>
                                    <p:cond delay="0"/>
                                  </p:stCondLst>
                                  <p:childTnLst>
                                    <p:set>
                                      <p:cBhvr>
                                        <p:cTn id="56" dur="1" fill="hold">
                                          <p:stCondLst>
                                            <p:cond delay="0"/>
                                          </p:stCondLst>
                                        </p:cTn>
                                        <p:tgtEl>
                                          <p:spTgt spid="6"/>
                                        </p:tgtEl>
                                        <p:attrNameLst>
                                          <p:attrName>style.visibility</p:attrName>
                                        </p:attrNameLst>
                                      </p:cBhvr>
                                      <p:to>
                                        <p:strVal val="visible"/>
                                      </p:to>
                                    </p:set>
                                    <p:anim calcmode="lin" valueType="num">
                                      <p:cBhvr additive="base">
                                        <p:cTn id="57" dur="500" fill="hold"/>
                                        <p:tgtEl>
                                          <p:spTgt spid="6"/>
                                        </p:tgtEl>
                                        <p:attrNameLst>
                                          <p:attrName>ppt_x</p:attrName>
                                        </p:attrNameLst>
                                      </p:cBhvr>
                                      <p:tavLst>
                                        <p:tav tm="0">
                                          <p:val>
                                            <p:strVal val="1+#ppt_w/2"/>
                                          </p:val>
                                        </p:tav>
                                        <p:tav tm="100000">
                                          <p:val>
                                            <p:strVal val="#ppt_x"/>
                                          </p:val>
                                        </p:tav>
                                      </p:tavLst>
                                    </p:anim>
                                    <p:anim calcmode="lin" valueType="num">
                                      <p:cBhvr additive="base">
                                        <p:cTn id="5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4" grpId="0" animBg="1"/>
      <p:bldP spid="84995" grpId="0" animBg="1"/>
      <p:bldP spid="84996" grpId="0" animBg="1"/>
      <p:bldP spid="84997" grpId="0" animBg="1"/>
      <p:bldP spid="84998" grpId="0" animBg="1"/>
      <p:bldP spid="84999" grpId="0" animBg="1"/>
      <p:bldP spid="85000" grpId="0" animBg="1"/>
      <p:bldP spid="8500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55B4B97-86A3-F94F-95E3-3CAF2082CDAF}"/>
              </a:ext>
            </a:extLst>
          </p:cNvPr>
          <p:cNvSpPr>
            <a:spLocks noGrp="1"/>
          </p:cNvSpPr>
          <p:nvPr>
            <p:ph type="sldNum" sz="quarter" idx="10"/>
          </p:nvPr>
        </p:nvSpPr>
        <p:spPr/>
        <p:txBody>
          <a:bodyPr/>
          <a:lstStyle/>
          <a:p>
            <a:fld id="{45B8A701-AFD2-43CB-A356-4D0DCF8AAF5F}" type="slidenum">
              <a:rPr lang="zh-CN" altLang="en-US" smtClean="0"/>
              <a:pPr/>
              <a:t>17</a:t>
            </a:fld>
            <a:endParaRPr lang="en-US" altLang="zh-CN"/>
          </a:p>
        </p:txBody>
      </p:sp>
      <p:sp>
        <p:nvSpPr>
          <p:cNvPr id="3" name="Text Box 4">
            <a:extLst>
              <a:ext uri="{FF2B5EF4-FFF2-40B4-BE49-F238E27FC236}">
                <a16:creationId xmlns:a16="http://schemas.microsoft.com/office/drawing/2014/main" id="{BA9C3960-ED93-2648-91F9-1BD909834B33}"/>
              </a:ext>
            </a:extLst>
          </p:cNvPr>
          <p:cNvSpPr txBox="1">
            <a:spLocks noChangeArrowheads="1"/>
          </p:cNvSpPr>
          <p:nvPr/>
        </p:nvSpPr>
        <p:spPr bwMode="auto">
          <a:xfrm>
            <a:off x="348438" y="590798"/>
            <a:ext cx="307007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a:latin typeface="黑体" panose="02010609060101010101" pitchFamily="49" charset="-122"/>
                <a:ea typeface="黑体" panose="02010609060101010101" pitchFamily="49" charset="-122"/>
              </a:rPr>
              <a:t>面心立方最密堆积</a:t>
            </a:r>
          </a:p>
        </p:txBody>
      </p:sp>
      <p:grpSp>
        <p:nvGrpSpPr>
          <p:cNvPr id="4" name="Group 5">
            <a:extLst>
              <a:ext uri="{FF2B5EF4-FFF2-40B4-BE49-F238E27FC236}">
                <a16:creationId xmlns:a16="http://schemas.microsoft.com/office/drawing/2014/main" id="{F97EAF61-7518-8249-9F70-4DCEE8D8548B}"/>
              </a:ext>
            </a:extLst>
          </p:cNvPr>
          <p:cNvGrpSpPr>
            <a:grpSpLocks/>
          </p:cNvGrpSpPr>
          <p:nvPr/>
        </p:nvGrpSpPr>
        <p:grpSpPr bwMode="auto">
          <a:xfrm>
            <a:off x="539179" y="1450875"/>
            <a:ext cx="1854200" cy="1951038"/>
            <a:chOff x="1540" y="2016"/>
            <a:chExt cx="1920" cy="1920"/>
          </a:xfrm>
        </p:grpSpPr>
        <p:sp>
          <p:nvSpPr>
            <p:cNvPr id="5" name="Line 6">
              <a:extLst>
                <a:ext uri="{FF2B5EF4-FFF2-40B4-BE49-F238E27FC236}">
                  <a16:creationId xmlns:a16="http://schemas.microsoft.com/office/drawing/2014/main" id="{60275C13-4758-BB4F-97CA-C83AFEB1029C}"/>
                </a:ext>
              </a:extLst>
            </p:cNvPr>
            <p:cNvSpPr>
              <a:spLocks noChangeShapeType="1"/>
            </p:cNvSpPr>
            <p:nvPr/>
          </p:nvSpPr>
          <p:spPr bwMode="auto">
            <a:xfrm flipH="1" flipV="1">
              <a:off x="2068" y="2112"/>
              <a:ext cx="1296" cy="1296"/>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7">
              <a:extLst>
                <a:ext uri="{FF2B5EF4-FFF2-40B4-BE49-F238E27FC236}">
                  <a16:creationId xmlns:a16="http://schemas.microsoft.com/office/drawing/2014/main" id="{913445E1-81FA-D441-AA8C-0ED785772F4E}"/>
                </a:ext>
              </a:extLst>
            </p:cNvPr>
            <p:cNvSpPr>
              <a:spLocks noChangeShapeType="1"/>
            </p:cNvSpPr>
            <p:nvPr/>
          </p:nvSpPr>
          <p:spPr bwMode="auto">
            <a:xfrm>
              <a:off x="2068" y="2112"/>
              <a:ext cx="864" cy="43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Line 8">
              <a:extLst>
                <a:ext uri="{FF2B5EF4-FFF2-40B4-BE49-F238E27FC236}">
                  <a16:creationId xmlns:a16="http://schemas.microsoft.com/office/drawing/2014/main" id="{B1A924C7-D412-7B47-BA04-EC1A44B44806}"/>
                </a:ext>
              </a:extLst>
            </p:cNvPr>
            <p:cNvSpPr>
              <a:spLocks noChangeShapeType="1"/>
            </p:cNvSpPr>
            <p:nvPr/>
          </p:nvSpPr>
          <p:spPr bwMode="auto">
            <a:xfrm>
              <a:off x="2932" y="2544"/>
              <a:ext cx="432" cy="864"/>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9">
              <a:extLst>
                <a:ext uri="{FF2B5EF4-FFF2-40B4-BE49-F238E27FC236}">
                  <a16:creationId xmlns:a16="http://schemas.microsoft.com/office/drawing/2014/main" id="{1E039763-DD0D-7F43-899A-5EF766304982}"/>
                </a:ext>
              </a:extLst>
            </p:cNvPr>
            <p:cNvSpPr>
              <a:spLocks noChangeArrowheads="1"/>
            </p:cNvSpPr>
            <p:nvPr/>
          </p:nvSpPr>
          <p:spPr bwMode="auto">
            <a:xfrm>
              <a:off x="1636" y="2112"/>
              <a:ext cx="1728" cy="1728"/>
            </a:xfrm>
            <a:prstGeom prst="cube">
              <a:avLst>
                <a:gd name="adj" fmla="val 25000"/>
              </a:avLst>
            </a:prstGeom>
            <a:noFill/>
            <a:ln w="381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0">
              <a:extLst>
                <a:ext uri="{FF2B5EF4-FFF2-40B4-BE49-F238E27FC236}">
                  <a16:creationId xmlns:a16="http://schemas.microsoft.com/office/drawing/2014/main" id="{1053D127-15BD-854E-9EB9-CE4FD8EEDF87}"/>
                </a:ext>
              </a:extLst>
            </p:cNvPr>
            <p:cNvSpPr>
              <a:spLocks noChangeShapeType="1"/>
            </p:cNvSpPr>
            <p:nvPr/>
          </p:nvSpPr>
          <p:spPr bwMode="auto">
            <a:xfrm>
              <a:off x="2068" y="2112"/>
              <a:ext cx="0" cy="1296"/>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1">
              <a:extLst>
                <a:ext uri="{FF2B5EF4-FFF2-40B4-BE49-F238E27FC236}">
                  <a16:creationId xmlns:a16="http://schemas.microsoft.com/office/drawing/2014/main" id="{084D9B1C-8EE4-F249-A99A-C0C9F3997D7C}"/>
                </a:ext>
              </a:extLst>
            </p:cNvPr>
            <p:cNvSpPr>
              <a:spLocks noChangeShapeType="1"/>
            </p:cNvSpPr>
            <p:nvPr/>
          </p:nvSpPr>
          <p:spPr bwMode="auto">
            <a:xfrm flipH="1">
              <a:off x="1636" y="3408"/>
              <a:ext cx="432" cy="43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2">
              <a:extLst>
                <a:ext uri="{FF2B5EF4-FFF2-40B4-BE49-F238E27FC236}">
                  <a16:creationId xmlns:a16="http://schemas.microsoft.com/office/drawing/2014/main" id="{F4077099-6A68-A140-8CF7-04BAACFAF003}"/>
                </a:ext>
              </a:extLst>
            </p:cNvPr>
            <p:cNvSpPr>
              <a:spLocks noChangeShapeType="1"/>
            </p:cNvSpPr>
            <p:nvPr/>
          </p:nvSpPr>
          <p:spPr bwMode="auto">
            <a:xfrm>
              <a:off x="2068" y="3408"/>
              <a:ext cx="1296" cy="0"/>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3">
              <a:extLst>
                <a:ext uri="{FF2B5EF4-FFF2-40B4-BE49-F238E27FC236}">
                  <a16:creationId xmlns:a16="http://schemas.microsoft.com/office/drawing/2014/main" id="{D203F13F-351A-074B-8CF3-0E2B23F9C836}"/>
                </a:ext>
              </a:extLst>
            </p:cNvPr>
            <p:cNvSpPr>
              <a:spLocks noChangeShapeType="1"/>
            </p:cNvSpPr>
            <p:nvPr/>
          </p:nvSpPr>
          <p:spPr bwMode="auto">
            <a:xfrm>
              <a:off x="1636" y="2544"/>
              <a:ext cx="1296" cy="1296"/>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Line 14">
              <a:extLst>
                <a:ext uri="{FF2B5EF4-FFF2-40B4-BE49-F238E27FC236}">
                  <a16:creationId xmlns:a16="http://schemas.microsoft.com/office/drawing/2014/main" id="{EC3C1E13-FED0-EC45-87F7-4E43E541D0F4}"/>
                </a:ext>
              </a:extLst>
            </p:cNvPr>
            <p:cNvSpPr>
              <a:spLocks noChangeShapeType="1"/>
            </p:cNvSpPr>
            <p:nvPr/>
          </p:nvSpPr>
          <p:spPr bwMode="auto">
            <a:xfrm flipH="1" flipV="1">
              <a:off x="2068" y="3408"/>
              <a:ext cx="864" cy="432"/>
            </a:xfrm>
            <a:prstGeom prst="line">
              <a:avLst/>
            </a:prstGeom>
            <a:noFill/>
            <a:ln w="38100">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Line 15">
              <a:extLst>
                <a:ext uri="{FF2B5EF4-FFF2-40B4-BE49-F238E27FC236}">
                  <a16:creationId xmlns:a16="http://schemas.microsoft.com/office/drawing/2014/main" id="{D782FCCC-2155-D543-85B9-B8BBA70F7C37}"/>
                </a:ext>
              </a:extLst>
            </p:cNvPr>
            <p:cNvSpPr>
              <a:spLocks noChangeShapeType="1"/>
            </p:cNvSpPr>
            <p:nvPr/>
          </p:nvSpPr>
          <p:spPr bwMode="auto">
            <a:xfrm flipH="1" flipV="1">
              <a:off x="1636" y="2544"/>
              <a:ext cx="432" cy="864"/>
            </a:xfrm>
            <a:prstGeom prst="line">
              <a:avLst/>
            </a:prstGeom>
            <a:noFill/>
            <a:ln w="38100">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6">
              <a:extLst>
                <a:ext uri="{FF2B5EF4-FFF2-40B4-BE49-F238E27FC236}">
                  <a16:creationId xmlns:a16="http://schemas.microsoft.com/office/drawing/2014/main" id="{4E23AF4A-1DE6-3644-B558-8E9467C66723}"/>
                </a:ext>
              </a:extLst>
            </p:cNvPr>
            <p:cNvSpPr>
              <a:spLocks noChangeArrowheads="1"/>
            </p:cNvSpPr>
            <p:nvPr/>
          </p:nvSpPr>
          <p:spPr bwMode="auto">
            <a:xfrm>
              <a:off x="1540" y="2448"/>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7">
              <a:extLst>
                <a:ext uri="{FF2B5EF4-FFF2-40B4-BE49-F238E27FC236}">
                  <a16:creationId xmlns:a16="http://schemas.microsoft.com/office/drawing/2014/main" id="{0B679A46-209E-E641-8E48-142522D1E50C}"/>
                </a:ext>
              </a:extLst>
            </p:cNvPr>
            <p:cNvSpPr>
              <a:spLocks noChangeArrowheads="1"/>
            </p:cNvSpPr>
            <p:nvPr/>
          </p:nvSpPr>
          <p:spPr bwMode="auto">
            <a:xfrm>
              <a:off x="1780" y="2928"/>
              <a:ext cx="192" cy="192"/>
            </a:xfrm>
            <a:prstGeom prst="ellipse">
              <a:avLst/>
            </a:prstGeom>
            <a:gradFill rotWithShape="1">
              <a:gsLst>
                <a:gs pos="0">
                  <a:srgbClr val="FF3300"/>
                </a:gs>
                <a:gs pos="100000">
                  <a:srgbClr val="FF33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8">
              <a:extLst>
                <a:ext uri="{FF2B5EF4-FFF2-40B4-BE49-F238E27FC236}">
                  <a16:creationId xmlns:a16="http://schemas.microsoft.com/office/drawing/2014/main" id="{B9C891ED-C2D8-F745-8952-F4108D412B21}"/>
                </a:ext>
              </a:extLst>
            </p:cNvPr>
            <p:cNvSpPr>
              <a:spLocks noChangeArrowheads="1"/>
            </p:cNvSpPr>
            <p:nvPr/>
          </p:nvSpPr>
          <p:spPr bwMode="auto">
            <a:xfrm>
              <a:off x="1972" y="3312"/>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9">
              <a:extLst>
                <a:ext uri="{FF2B5EF4-FFF2-40B4-BE49-F238E27FC236}">
                  <a16:creationId xmlns:a16="http://schemas.microsoft.com/office/drawing/2014/main" id="{9E874755-E047-C149-9B95-FC9ABAE59FC3}"/>
                </a:ext>
              </a:extLst>
            </p:cNvPr>
            <p:cNvSpPr>
              <a:spLocks noChangeArrowheads="1"/>
            </p:cNvSpPr>
            <p:nvPr/>
          </p:nvSpPr>
          <p:spPr bwMode="auto">
            <a:xfrm>
              <a:off x="2308" y="3504"/>
              <a:ext cx="192" cy="192"/>
            </a:xfrm>
            <a:prstGeom prst="ellipse">
              <a:avLst/>
            </a:prstGeom>
            <a:gradFill rotWithShape="1">
              <a:gsLst>
                <a:gs pos="0">
                  <a:srgbClr val="FF3300"/>
                </a:gs>
                <a:gs pos="100000">
                  <a:srgbClr val="FF33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0">
              <a:extLst>
                <a:ext uri="{FF2B5EF4-FFF2-40B4-BE49-F238E27FC236}">
                  <a16:creationId xmlns:a16="http://schemas.microsoft.com/office/drawing/2014/main" id="{21D43B49-E085-FD40-BDA7-10B1FAF49764}"/>
                </a:ext>
              </a:extLst>
            </p:cNvPr>
            <p:cNvSpPr>
              <a:spLocks noChangeArrowheads="1"/>
            </p:cNvSpPr>
            <p:nvPr/>
          </p:nvSpPr>
          <p:spPr bwMode="auto">
            <a:xfrm>
              <a:off x="2836" y="3696"/>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1">
              <a:extLst>
                <a:ext uri="{FF2B5EF4-FFF2-40B4-BE49-F238E27FC236}">
                  <a16:creationId xmlns:a16="http://schemas.microsoft.com/office/drawing/2014/main" id="{B11BCAC8-E166-734F-800E-A3B52D8C798D}"/>
                </a:ext>
              </a:extLst>
            </p:cNvPr>
            <p:cNvSpPr>
              <a:spLocks noChangeArrowheads="1"/>
            </p:cNvSpPr>
            <p:nvPr/>
          </p:nvSpPr>
          <p:spPr bwMode="auto">
            <a:xfrm>
              <a:off x="2164" y="3072"/>
              <a:ext cx="192" cy="192"/>
            </a:xfrm>
            <a:prstGeom prst="ellipse">
              <a:avLst/>
            </a:prstGeom>
            <a:gradFill rotWithShape="1">
              <a:gsLst>
                <a:gs pos="0">
                  <a:srgbClr val="FF3300"/>
                </a:gs>
                <a:gs pos="100000">
                  <a:srgbClr val="FF33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2">
              <a:extLst>
                <a:ext uri="{FF2B5EF4-FFF2-40B4-BE49-F238E27FC236}">
                  <a16:creationId xmlns:a16="http://schemas.microsoft.com/office/drawing/2014/main" id="{5DFB6F09-8840-7142-976F-8AB40DC13D7A}"/>
                </a:ext>
              </a:extLst>
            </p:cNvPr>
            <p:cNvSpPr>
              <a:spLocks noChangeArrowheads="1"/>
            </p:cNvSpPr>
            <p:nvPr/>
          </p:nvSpPr>
          <p:spPr bwMode="auto">
            <a:xfrm>
              <a:off x="1972" y="2016"/>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3">
              <a:extLst>
                <a:ext uri="{FF2B5EF4-FFF2-40B4-BE49-F238E27FC236}">
                  <a16:creationId xmlns:a16="http://schemas.microsoft.com/office/drawing/2014/main" id="{EC04889C-4EDC-9843-B6ED-2A4EFBB61B0E}"/>
                </a:ext>
              </a:extLst>
            </p:cNvPr>
            <p:cNvSpPr>
              <a:spLocks noChangeArrowheads="1"/>
            </p:cNvSpPr>
            <p:nvPr/>
          </p:nvSpPr>
          <p:spPr bwMode="auto">
            <a:xfrm>
              <a:off x="2356" y="2208"/>
              <a:ext cx="192" cy="192"/>
            </a:xfrm>
            <a:prstGeom prst="ellipse">
              <a:avLst/>
            </a:prstGeom>
            <a:gradFill rotWithShape="1">
              <a:gsLst>
                <a:gs pos="0">
                  <a:srgbClr val="FF3300"/>
                </a:gs>
                <a:gs pos="100000">
                  <a:srgbClr val="FF33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4">
              <a:extLst>
                <a:ext uri="{FF2B5EF4-FFF2-40B4-BE49-F238E27FC236}">
                  <a16:creationId xmlns:a16="http://schemas.microsoft.com/office/drawing/2014/main" id="{8C8C7339-0968-D149-9011-762A7139485C}"/>
                </a:ext>
              </a:extLst>
            </p:cNvPr>
            <p:cNvSpPr>
              <a:spLocks noChangeArrowheads="1"/>
            </p:cNvSpPr>
            <p:nvPr/>
          </p:nvSpPr>
          <p:spPr bwMode="auto">
            <a:xfrm>
              <a:off x="3076" y="2880"/>
              <a:ext cx="192" cy="192"/>
            </a:xfrm>
            <a:prstGeom prst="ellipse">
              <a:avLst/>
            </a:prstGeom>
            <a:gradFill rotWithShape="1">
              <a:gsLst>
                <a:gs pos="0">
                  <a:srgbClr val="FF3300"/>
                </a:gs>
                <a:gs pos="100000">
                  <a:srgbClr val="FF33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5">
              <a:extLst>
                <a:ext uri="{FF2B5EF4-FFF2-40B4-BE49-F238E27FC236}">
                  <a16:creationId xmlns:a16="http://schemas.microsoft.com/office/drawing/2014/main" id="{EB72A50C-6DC3-F54F-B6CB-20BAF810970C}"/>
                </a:ext>
              </a:extLst>
            </p:cNvPr>
            <p:cNvSpPr>
              <a:spLocks noChangeArrowheads="1"/>
            </p:cNvSpPr>
            <p:nvPr/>
          </p:nvSpPr>
          <p:spPr bwMode="auto">
            <a:xfrm>
              <a:off x="3268" y="3312"/>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6">
              <a:extLst>
                <a:ext uri="{FF2B5EF4-FFF2-40B4-BE49-F238E27FC236}">
                  <a16:creationId xmlns:a16="http://schemas.microsoft.com/office/drawing/2014/main" id="{F6C01655-FF85-7443-A80A-F5DD1F8B1FB5}"/>
                </a:ext>
              </a:extLst>
            </p:cNvPr>
            <p:cNvSpPr>
              <a:spLocks noChangeArrowheads="1"/>
            </p:cNvSpPr>
            <p:nvPr/>
          </p:nvSpPr>
          <p:spPr bwMode="auto">
            <a:xfrm>
              <a:off x="2596" y="2640"/>
              <a:ext cx="192" cy="192"/>
            </a:xfrm>
            <a:prstGeom prst="ellipse">
              <a:avLst/>
            </a:prstGeom>
            <a:gradFill rotWithShape="1">
              <a:gsLst>
                <a:gs pos="0">
                  <a:srgbClr val="FF3300"/>
                </a:gs>
                <a:gs pos="100000">
                  <a:srgbClr val="FF33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7">
              <a:extLst>
                <a:ext uri="{FF2B5EF4-FFF2-40B4-BE49-F238E27FC236}">
                  <a16:creationId xmlns:a16="http://schemas.microsoft.com/office/drawing/2014/main" id="{E2334DC2-3EF4-8848-9C54-8DDA394276B0}"/>
                </a:ext>
              </a:extLst>
            </p:cNvPr>
            <p:cNvSpPr>
              <a:spLocks noChangeArrowheads="1"/>
            </p:cNvSpPr>
            <p:nvPr/>
          </p:nvSpPr>
          <p:spPr bwMode="auto">
            <a:xfrm>
              <a:off x="2836" y="2448"/>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8">
              <a:extLst>
                <a:ext uri="{FF2B5EF4-FFF2-40B4-BE49-F238E27FC236}">
                  <a16:creationId xmlns:a16="http://schemas.microsoft.com/office/drawing/2014/main" id="{9915E017-EA00-B94B-B28B-BB70904FAA08}"/>
                </a:ext>
              </a:extLst>
            </p:cNvPr>
            <p:cNvSpPr>
              <a:spLocks noChangeArrowheads="1"/>
            </p:cNvSpPr>
            <p:nvPr/>
          </p:nvSpPr>
          <p:spPr bwMode="auto">
            <a:xfrm>
              <a:off x="1540" y="3744"/>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9">
              <a:extLst>
                <a:ext uri="{FF2B5EF4-FFF2-40B4-BE49-F238E27FC236}">
                  <a16:creationId xmlns:a16="http://schemas.microsoft.com/office/drawing/2014/main" id="{675D5BC0-B085-C043-BD92-13F05C9C62BF}"/>
                </a:ext>
              </a:extLst>
            </p:cNvPr>
            <p:cNvSpPr>
              <a:spLocks noChangeArrowheads="1"/>
            </p:cNvSpPr>
            <p:nvPr/>
          </p:nvSpPr>
          <p:spPr bwMode="auto">
            <a:xfrm>
              <a:off x="3268" y="2016"/>
              <a:ext cx="192" cy="192"/>
            </a:xfrm>
            <a:prstGeom prst="ellipse">
              <a:avLst/>
            </a:prstGeom>
            <a:gradFill rotWithShape="1">
              <a:gsLst>
                <a:gs pos="0">
                  <a:srgbClr val="FFFF00"/>
                </a:gs>
                <a:gs pos="100000">
                  <a:srgbClr val="FFFF00">
                    <a:gamma/>
                    <a:shade val="31765"/>
                    <a:invGamma/>
                  </a:srgbClr>
                </a:gs>
              </a:gsLst>
              <a:path path="shape">
                <a:fillToRect l="50000" t="50000" r="50000" b="50000"/>
              </a:path>
            </a:gradFill>
            <a:ln>
              <a:noFill/>
            </a:ln>
            <a:effectLst/>
            <a:extLst>
              <a:ext uri="{91240B29-F687-4F45-9708-019B960494DF}">
                <a14:hiddenLine xmlns:a14="http://schemas.microsoft.com/office/drawing/2010/main" w="1905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29" name="Group 30">
            <a:extLst>
              <a:ext uri="{FF2B5EF4-FFF2-40B4-BE49-F238E27FC236}">
                <a16:creationId xmlns:a16="http://schemas.microsoft.com/office/drawing/2014/main" id="{3A7212D2-319B-0D43-88C8-32407D142474}"/>
              </a:ext>
            </a:extLst>
          </p:cNvPr>
          <p:cNvGrpSpPr>
            <a:grpSpLocks/>
          </p:cNvGrpSpPr>
          <p:nvPr/>
        </p:nvGrpSpPr>
        <p:grpSpPr bwMode="auto">
          <a:xfrm>
            <a:off x="612204" y="4043263"/>
            <a:ext cx="1655763" cy="1439862"/>
            <a:chOff x="3888" y="2496"/>
            <a:chExt cx="1392" cy="1392"/>
          </a:xfrm>
        </p:grpSpPr>
        <p:sp>
          <p:nvSpPr>
            <p:cNvPr id="30" name="Oval 31">
              <a:extLst>
                <a:ext uri="{FF2B5EF4-FFF2-40B4-BE49-F238E27FC236}">
                  <a16:creationId xmlns:a16="http://schemas.microsoft.com/office/drawing/2014/main" id="{C09F9BBB-1C0B-B741-B5E0-70630D15271E}"/>
                </a:ext>
              </a:extLst>
            </p:cNvPr>
            <p:cNvSpPr>
              <a:spLocks noChangeArrowheads="1"/>
            </p:cNvSpPr>
            <p:nvPr/>
          </p:nvSpPr>
          <p:spPr bwMode="auto">
            <a:xfrm>
              <a:off x="3888" y="2956"/>
              <a:ext cx="480" cy="480"/>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2">
              <a:extLst>
                <a:ext uri="{FF2B5EF4-FFF2-40B4-BE49-F238E27FC236}">
                  <a16:creationId xmlns:a16="http://schemas.microsoft.com/office/drawing/2014/main" id="{F7AD43C0-887C-5B4B-B374-79689BAB937B}"/>
                </a:ext>
              </a:extLst>
            </p:cNvPr>
            <p:cNvSpPr>
              <a:spLocks noChangeArrowheads="1"/>
            </p:cNvSpPr>
            <p:nvPr/>
          </p:nvSpPr>
          <p:spPr bwMode="auto">
            <a:xfrm>
              <a:off x="4348" y="2956"/>
              <a:ext cx="480" cy="480"/>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3">
              <a:extLst>
                <a:ext uri="{FF2B5EF4-FFF2-40B4-BE49-F238E27FC236}">
                  <a16:creationId xmlns:a16="http://schemas.microsoft.com/office/drawing/2014/main" id="{314B166E-ADA0-4F4F-A90C-17E33DE0BDBF}"/>
                </a:ext>
              </a:extLst>
            </p:cNvPr>
            <p:cNvSpPr>
              <a:spLocks noChangeArrowheads="1"/>
            </p:cNvSpPr>
            <p:nvPr/>
          </p:nvSpPr>
          <p:spPr bwMode="auto">
            <a:xfrm>
              <a:off x="4800" y="2976"/>
              <a:ext cx="480" cy="480"/>
            </a:xfrm>
            <a:prstGeom prst="ellipse">
              <a:avLst/>
            </a:prstGeom>
            <a:gradFill rotWithShape="1">
              <a:gsLst>
                <a:gs pos="0">
                  <a:srgbClr val="FF3300"/>
                </a:gs>
                <a:gs pos="100000">
                  <a:srgbClr val="FF33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4">
              <a:extLst>
                <a:ext uri="{FF2B5EF4-FFF2-40B4-BE49-F238E27FC236}">
                  <a16:creationId xmlns:a16="http://schemas.microsoft.com/office/drawing/2014/main" id="{61270413-C768-344B-935A-870A8F09FB31}"/>
                </a:ext>
              </a:extLst>
            </p:cNvPr>
            <p:cNvSpPr>
              <a:spLocks noChangeArrowheads="1"/>
            </p:cNvSpPr>
            <p:nvPr/>
          </p:nvSpPr>
          <p:spPr bwMode="auto">
            <a:xfrm>
              <a:off x="4320" y="2496"/>
              <a:ext cx="480" cy="480"/>
            </a:xfrm>
            <a:prstGeom prst="ellipse">
              <a:avLst/>
            </a:prstGeom>
            <a:gradFill rotWithShape="1">
              <a:gsLst>
                <a:gs pos="0">
                  <a:srgbClr val="66FFFF"/>
                </a:gs>
                <a:gs pos="100000">
                  <a:srgbClr val="66FFFF">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en-US"/>
            </a:p>
          </p:txBody>
        </p:sp>
        <p:sp>
          <p:nvSpPr>
            <p:cNvPr id="34" name="Oval 35">
              <a:extLst>
                <a:ext uri="{FF2B5EF4-FFF2-40B4-BE49-F238E27FC236}">
                  <a16:creationId xmlns:a16="http://schemas.microsoft.com/office/drawing/2014/main" id="{B8408675-524E-704C-8EDB-715F39CB73BF}"/>
                </a:ext>
              </a:extLst>
            </p:cNvPr>
            <p:cNvSpPr>
              <a:spLocks noChangeArrowheads="1"/>
            </p:cNvSpPr>
            <p:nvPr/>
          </p:nvSpPr>
          <p:spPr bwMode="auto">
            <a:xfrm>
              <a:off x="4320" y="3408"/>
              <a:ext cx="480" cy="480"/>
            </a:xfrm>
            <a:prstGeom prst="ellipse">
              <a:avLst/>
            </a:prstGeom>
            <a:gradFill rotWithShape="1">
              <a:gsLst>
                <a:gs pos="0">
                  <a:srgbClr val="FFFF00"/>
                </a:gs>
                <a:gs pos="100000">
                  <a:srgbClr val="FFFF00">
                    <a:gamma/>
                    <a:shade val="9412"/>
                    <a:invGamma/>
                  </a:srgb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Line 36">
              <a:extLst>
                <a:ext uri="{FF2B5EF4-FFF2-40B4-BE49-F238E27FC236}">
                  <a16:creationId xmlns:a16="http://schemas.microsoft.com/office/drawing/2014/main" id="{FC3684D1-614B-D44C-91AC-B4BE05D36AC0}"/>
                </a:ext>
              </a:extLst>
            </p:cNvPr>
            <p:cNvSpPr>
              <a:spLocks noChangeShapeType="1"/>
            </p:cNvSpPr>
            <p:nvPr/>
          </p:nvSpPr>
          <p:spPr bwMode="auto">
            <a:xfrm>
              <a:off x="4080" y="3168"/>
              <a:ext cx="480" cy="480"/>
            </a:xfrm>
            <a:prstGeom prst="line">
              <a:avLst/>
            </a:prstGeom>
            <a:noFill/>
            <a:ln w="571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7">
              <a:extLst>
                <a:ext uri="{FF2B5EF4-FFF2-40B4-BE49-F238E27FC236}">
                  <a16:creationId xmlns:a16="http://schemas.microsoft.com/office/drawing/2014/main" id="{9893C8EF-BED7-1A48-93C5-A07E9402B668}"/>
                </a:ext>
              </a:extLst>
            </p:cNvPr>
            <p:cNvSpPr>
              <a:spLocks noChangeShapeType="1"/>
            </p:cNvSpPr>
            <p:nvPr/>
          </p:nvSpPr>
          <p:spPr bwMode="auto">
            <a:xfrm flipV="1">
              <a:off x="4560" y="3216"/>
              <a:ext cx="480" cy="432"/>
            </a:xfrm>
            <a:prstGeom prst="line">
              <a:avLst/>
            </a:prstGeom>
            <a:noFill/>
            <a:ln w="571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8">
              <a:extLst>
                <a:ext uri="{FF2B5EF4-FFF2-40B4-BE49-F238E27FC236}">
                  <a16:creationId xmlns:a16="http://schemas.microsoft.com/office/drawing/2014/main" id="{27795C8E-978A-7841-A582-22DCA64249F9}"/>
                </a:ext>
              </a:extLst>
            </p:cNvPr>
            <p:cNvSpPr>
              <a:spLocks noChangeShapeType="1"/>
            </p:cNvSpPr>
            <p:nvPr/>
          </p:nvSpPr>
          <p:spPr bwMode="auto">
            <a:xfrm flipV="1">
              <a:off x="4080" y="2736"/>
              <a:ext cx="480" cy="432"/>
            </a:xfrm>
            <a:prstGeom prst="line">
              <a:avLst/>
            </a:prstGeom>
            <a:noFill/>
            <a:ln w="571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Line 39">
              <a:extLst>
                <a:ext uri="{FF2B5EF4-FFF2-40B4-BE49-F238E27FC236}">
                  <a16:creationId xmlns:a16="http://schemas.microsoft.com/office/drawing/2014/main" id="{CCF1D186-EA75-0644-ABC7-89849ABE00FB}"/>
                </a:ext>
              </a:extLst>
            </p:cNvPr>
            <p:cNvSpPr>
              <a:spLocks noChangeShapeType="1"/>
            </p:cNvSpPr>
            <p:nvPr/>
          </p:nvSpPr>
          <p:spPr bwMode="auto">
            <a:xfrm>
              <a:off x="4560" y="2736"/>
              <a:ext cx="480" cy="480"/>
            </a:xfrm>
            <a:prstGeom prst="line">
              <a:avLst/>
            </a:prstGeom>
            <a:noFill/>
            <a:ln w="57150">
              <a:solidFill>
                <a:srgbClr val="008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9" name="Text Box 40">
            <a:extLst>
              <a:ext uri="{FF2B5EF4-FFF2-40B4-BE49-F238E27FC236}">
                <a16:creationId xmlns:a16="http://schemas.microsoft.com/office/drawing/2014/main" id="{868756AD-C54D-8C45-BD28-DEE510D734D1}"/>
              </a:ext>
            </a:extLst>
          </p:cNvPr>
          <p:cNvSpPr txBox="1">
            <a:spLocks noChangeArrowheads="1"/>
          </p:cNvSpPr>
          <p:nvPr/>
        </p:nvSpPr>
        <p:spPr bwMode="auto">
          <a:xfrm>
            <a:off x="1115442" y="2023963"/>
            <a:ext cx="56832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b="1"/>
              <a:t>4r</a:t>
            </a:r>
          </a:p>
        </p:txBody>
      </p:sp>
      <p:sp>
        <p:nvSpPr>
          <p:cNvPr id="40" name="Text Box 41">
            <a:extLst>
              <a:ext uri="{FF2B5EF4-FFF2-40B4-BE49-F238E27FC236}">
                <a16:creationId xmlns:a16="http://schemas.microsoft.com/office/drawing/2014/main" id="{804028F2-C012-FC43-B801-3BD656853FCF}"/>
              </a:ext>
            </a:extLst>
          </p:cNvPr>
          <p:cNvSpPr txBox="1">
            <a:spLocks noChangeArrowheads="1"/>
          </p:cNvSpPr>
          <p:nvPr/>
        </p:nvSpPr>
        <p:spPr bwMode="auto">
          <a:xfrm>
            <a:off x="1044004" y="3179663"/>
            <a:ext cx="4381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600" b="1"/>
              <a:t>a</a:t>
            </a:r>
          </a:p>
        </p:txBody>
      </p:sp>
      <p:sp>
        <p:nvSpPr>
          <p:cNvPr id="41" name="Text Box 42">
            <a:extLst>
              <a:ext uri="{FF2B5EF4-FFF2-40B4-BE49-F238E27FC236}">
                <a16:creationId xmlns:a16="http://schemas.microsoft.com/office/drawing/2014/main" id="{A085FAB1-9B51-BC40-B6DB-1C195D13BDC1}"/>
              </a:ext>
            </a:extLst>
          </p:cNvPr>
          <p:cNvSpPr txBox="1">
            <a:spLocks noChangeArrowheads="1"/>
          </p:cNvSpPr>
          <p:nvPr/>
        </p:nvSpPr>
        <p:spPr bwMode="auto">
          <a:xfrm>
            <a:off x="3112517" y="1455638"/>
            <a:ext cx="184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42" name="Object 43">
            <a:extLst>
              <a:ext uri="{FF2B5EF4-FFF2-40B4-BE49-F238E27FC236}">
                <a16:creationId xmlns:a16="http://schemas.microsoft.com/office/drawing/2014/main" id="{4BE42545-3C8F-1244-A88E-1AC0EFB324DB}"/>
              </a:ext>
            </a:extLst>
          </p:cNvPr>
          <p:cNvGraphicFramePr>
            <a:graphicFrameLocks noChangeAspect="1"/>
          </p:cNvGraphicFramePr>
          <p:nvPr>
            <p:extLst>
              <p:ext uri="{D42A27DB-BD31-4B8C-83A1-F6EECF244321}">
                <p14:modId xmlns:p14="http://schemas.microsoft.com/office/powerpoint/2010/main" val="3533066172"/>
              </p:ext>
            </p:extLst>
          </p:nvPr>
        </p:nvGraphicFramePr>
        <p:xfrm>
          <a:off x="3277247" y="1371346"/>
          <a:ext cx="1834293" cy="651391"/>
        </p:xfrm>
        <a:graphic>
          <a:graphicData uri="http://schemas.openxmlformats.org/presentationml/2006/ole">
            <mc:AlternateContent xmlns:mc="http://schemas.openxmlformats.org/markup-compatibility/2006">
              <mc:Choice xmlns:v="urn:schemas-microsoft-com:vml" Requires="v">
                <p:oleObj name="公式" r:id="rId2" imgW="14046200" imgH="4978400" progId="Equation.3">
                  <p:embed/>
                </p:oleObj>
              </mc:Choice>
              <mc:Fallback>
                <p:oleObj name="公式" r:id="rId2" imgW="14046200" imgH="4978400" progId="Equation.3">
                  <p:embed/>
                  <p:pic>
                    <p:nvPicPr>
                      <p:cNvPr id="50219" name="Object 43">
                        <a:extLst>
                          <a:ext uri="{FF2B5EF4-FFF2-40B4-BE49-F238E27FC236}">
                            <a16:creationId xmlns:a16="http://schemas.microsoft.com/office/drawing/2014/main" id="{52FAD730-10D2-F441-8C0E-C709F61283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7247" y="1371346"/>
                        <a:ext cx="1834293" cy="651391"/>
                      </a:xfrm>
                      <a:prstGeom prst="rect">
                        <a:avLst/>
                      </a:prstGeom>
                      <a:noFill/>
                      <a:ln>
                        <a:noFill/>
                      </a:ln>
                      <a:effectLst/>
                    </p:spPr>
                  </p:pic>
                </p:oleObj>
              </mc:Fallback>
            </mc:AlternateContent>
          </a:graphicData>
        </a:graphic>
      </p:graphicFrame>
      <p:graphicFrame>
        <p:nvGraphicFramePr>
          <p:cNvPr id="43" name="Object 44">
            <a:extLst>
              <a:ext uri="{FF2B5EF4-FFF2-40B4-BE49-F238E27FC236}">
                <a16:creationId xmlns:a16="http://schemas.microsoft.com/office/drawing/2014/main" id="{6529A19F-DCB5-DC40-981A-C8FE53D9341B}"/>
              </a:ext>
            </a:extLst>
          </p:cNvPr>
          <p:cNvGraphicFramePr>
            <a:graphicFrameLocks noChangeAspect="1"/>
          </p:cNvGraphicFramePr>
          <p:nvPr>
            <p:extLst>
              <p:ext uri="{D42A27DB-BD31-4B8C-83A1-F6EECF244321}">
                <p14:modId xmlns:p14="http://schemas.microsoft.com/office/powerpoint/2010/main" val="2352537233"/>
              </p:ext>
            </p:extLst>
          </p:nvPr>
        </p:nvGraphicFramePr>
        <p:xfrm>
          <a:off x="5723954" y="1090513"/>
          <a:ext cx="2160588" cy="969962"/>
        </p:xfrm>
        <a:graphic>
          <a:graphicData uri="http://schemas.openxmlformats.org/presentationml/2006/ole">
            <mc:AlternateContent xmlns:mc="http://schemas.openxmlformats.org/markup-compatibility/2006">
              <mc:Choice xmlns:v="urn:schemas-microsoft-com:vml" Requires="v">
                <p:oleObj name="公式" r:id="rId4" imgW="20193000" imgH="9067800" progId="Equation.3">
                  <p:embed/>
                </p:oleObj>
              </mc:Choice>
              <mc:Fallback>
                <p:oleObj name="公式" r:id="rId4" imgW="20193000" imgH="9067800" progId="Equation.3">
                  <p:embed/>
                  <p:pic>
                    <p:nvPicPr>
                      <p:cNvPr id="50220" name="Object 44">
                        <a:extLst>
                          <a:ext uri="{FF2B5EF4-FFF2-40B4-BE49-F238E27FC236}">
                            <a16:creationId xmlns:a16="http://schemas.microsoft.com/office/drawing/2014/main" id="{7B7D2FE2-E33B-FE4A-87A3-648F04648A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3954" y="1090513"/>
                        <a:ext cx="2160588" cy="969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45">
            <a:extLst>
              <a:ext uri="{FF2B5EF4-FFF2-40B4-BE49-F238E27FC236}">
                <a16:creationId xmlns:a16="http://schemas.microsoft.com/office/drawing/2014/main" id="{FE497DC0-678B-9D42-AFBF-603D658F6DD6}"/>
              </a:ext>
            </a:extLst>
          </p:cNvPr>
          <p:cNvGraphicFramePr>
            <a:graphicFrameLocks noChangeAspect="1"/>
          </p:cNvGraphicFramePr>
          <p:nvPr>
            <p:extLst>
              <p:ext uri="{D42A27DB-BD31-4B8C-83A1-F6EECF244321}">
                <p14:modId xmlns:p14="http://schemas.microsoft.com/office/powerpoint/2010/main" val="1904825402"/>
              </p:ext>
            </p:extLst>
          </p:nvPr>
        </p:nvGraphicFramePr>
        <p:xfrm>
          <a:off x="3042349" y="2280066"/>
          <a:ext cx="5256163" cy="733944"/>
        </p:xfrm>
        <a:graphic>
          <a:graphicData uri="http://schemas.openxmlformats.org/presentationml/2006/ole">
            <mc:AlternateContent xmlns:mc="http://schemas.openxmlformats.org/markup-compatibility/2006">
              <mc:Choice xmlns:v="urn:schemas-microsoft-com:vml" Requires="v">
                <p:oleObj name="公式" r:id="rId6" imgW="41833800" imgH="5854700" progId="Equation.3">
                  <p:embed/>
                </p:oleObj>
              </mc:Choice>
              <mc:Fallback>
                <p:oleObj name="公式" r:id="rId6" imgW="41833800" imgH="5854700" progId="Equation.3">
                  <p:embed/>
                  <p:pic>
                    <p:nvPicPr>
                      <p:cNvPr id="50221" name="Object 45">
                        <a:extLst>
                          <a:ext uri="{FF2B5EF4-FFF2-40B4-BE49-F238E27FC236}">
                            <a16:creationId xmlns:a16="http://schemas.microsoft.com/office/drawing/2014/main" id="{CAAD6E78-5E0F-E443-A2C2-976778BDF3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2349" y="2280066"/>
                        <a:ext cx="5256163" cy="733944"/>
                      </a:xfrm>
                      <a:prstGeom prst="rect">
                        <a:avLst/>
                      </a:prstGeom>
                      <a:noFill/>
                      <a:ln>
                        <a:noFill/>
                      </a:ln>
                      <a:effectLst/>
                    </p:spPr>
                  </p:pic>
                </p:oleObj>
              </mc:Fallback>
            </mc:AlternateContent>
          </a:graphicData>
        </a:graphic>
      </p:graphicFrame>
      <p:graphicFrame>
        <p:nvGraphicFramePr>
          <p:cNvPr id="45" name="Object 46">
            <a:extLst>
              <a:ext uri="{FF2B5EF4-FFF2-40B4-BE49-F238E27FC236}">
                <a16:creationId xmlns:a16="http://schemas.microsoft.com/office/drawing/2014/main" id="{D59D4557-D74D-E246-8F61-11EDBA199B7C}"/>
              </a:ext>
            </a:extLst>
          </p:cNvPr>
          <p:cNvGraphicFramePr>
            <a:graphicFrameLocks noChangeAspect="1"/>
          </p:cNvGraphicFramePr>
          <p:nvPr>
            <p:extLst>
              <p:ext uri="{D42A27DB-BD31-4B8C-83A1-F6EECF244321}">
                <p14:modId xmlns:p14="http://schemas.microsoft.com/office/powerpoint/2010/main" val="2447918694"/>
              </p:ext>
            </p:extLst>
          </p:nvPr>
        </p:nvGraphicFramePr>
        <p:xfrm>
          <a:off x="6749479" y="4683025"/>
          <a:ext cx="409575" cy="774700"/>
        </p:xfrm>
        <a:graphic>
          <a:graphicData uri="http://schemas.openxmlformats.org/presentationml/2006/ole">
            <mc:AlternateContent xmlns:mc="http://schemas.openxmlformats.org/markup-compatibility/2006">
              <mc:Choice xmlns:v="urn:schemas-microsoft-com:vml" Requires="v">
                <p:oleObj name="公式" r:id="rId8" imgW="2628900" imgH="4978400" progId="Equation.3">
                  <p:embed/>
                </p:oleObj>
              </mc:Choice>
              <mc:Fallback>
                <p:oleObj name="公式" r:id="rId8" imgW="2628900" imgH="4978400" progId="Equation.3">
                  <p:embed/>
                  <p:pic>
                    <p:nvPicPr>
                      <p:cNvPr id="50222" name="Object 46">
                        <a:extLst>
                          <a:ext uri="{FF2B5EF4-FFF2-40B4-BE49-F238E27FC236}">
                            <a16:creationId xmlns:a16="http://schemas.microsoft.com/office/drawing/2014/main" id="{E44FA047-860D-B64C-8676-1209AFA94E2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49479" y="4683025"/>
                        <a:ext cx="409575" cy="7747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6" name="Object 47">
            <a:extLst>
              <a:ext uri="{FF2B5EF4-FFF2-40B4-BE49-F238E27FC236}">
                <a16:creationId xmlns:a16="http://schemas.microsoft.com/office/drawing/2014/main" id="{938A69FD-1877-4A47-8661-0357228C9D9F}"/>
              </a:ext>
            </a:extLst>
          </p:cNvPr>
          <p:cNvGraphicFramePr>
            <a:graphicFrameLocks noChangeAspect="1"/>
          </p:cNvGraphicFramePr>
          <p:nvPr>
            <p:extLst>
              <p:ext uri="{D42A27DB-BD31-4B8C-83A1-F6EECF244321}">
                <p14:modId xmlns:p14="http://schemas.microsoft.com/office/powerpoint/2010/main" val="3361335054"/>
              </p:ext>
            </p:extLst>
          </p:nvPr>
        </p:nvGraphicFramePr>
        <p:xfrm>
          <a:off x="4355976" y="3401913"/>
          <a:ext cx="1739946" cy="1011087"/>
        </p:xfrm>
        <a:graphic>
          <a:graphicData uri="http://schemas.openxmlformats.org/presentationml/2006/ole">
            <mc:AlternateContent xmlns:mc="http://schemas.openxmlformats.org/markup-compatibility/2006">
              <mc:Choice xmlns:v="urn:schemas-microsoft-com:vml" Requires="v">
                <p:oleObj name="公式" r:id="rId10" imgW="18135600" imgH="10528300" progId="Equation.3">
                  <p:embed/>
                </p:oleObj>
              </mc:Choice>
              <mc:Fallback>
                <p:oleObj name="公式" r:id="rId10" imgW="18135600" imgH="10528300" progId="Equation.3">
                  <p:embed/>
                  <p:pic>
                    <p:nvPicPr>
                      <p:cNvPr id="50223" name="Object 47">
                        <a:extLst>
                          <a:ext uri="{FF2B5EF4-FFF2-40B4-BE49-F238E27FC236}">
                            <a16:creationId xmlns:a16="http://schemas.microsoft.com/office/drawing/2014/main" id="{0B44F8D6-D3C4-A043-9034-35E2A8A54C6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55976" y="3401913"/>
                        <a:ext cx="1739946" cy="1011087"/>
                      </a:xfrm>
                      <a:prstGeom prst="rect">
                        <a:avLst/>
                      </a:prstGeom>
                      <a:noFill/>
                      <a:ln>
                        <a:noFill/>
                      </a:ln>
                      <a:effectLst/>
                    </p:spPr>
                  </p:pic>
                </p:oleObj>
              </mc:Fallback>
            </mc:AlternateContent>
          </a:graphicData>
        </a:graphic>
      </p:graphicFrame>
      <p:graphicFrame>
        <p:nvGraphicFramePr>
          <p:cNvPr id="47" name="Object 48">
            <a:extLst>
              <a:ext uri="{FF2B5EF4-FFF2-40B4-BE49-F238E27FC236}">
                <a16:creationId xmlns:a16="http://schemas.microsoft.com/office/drawing/2014/main" id="{1F2D5438-0437-D14B-BD74-39717EAD64A8}"/>
              </a:ext>
            </a:extLst>
          </p:cNvPr>
          <p:cNvGraphicFramePr>
            <a:graphicFrameLocks noChangeAspect="1"/>
          </p:cNvGraphicFramePr>
          <p:nvPr>
            <p:extLst>
              <p:ext uri="{D42A27DB-BD31-4B8C-83A1-F6EECF244321}">
                <p14:modId xmlns:p14="http://schemas.microsoft.com/office/powerpoint/2010/main" val="3935529978"/>
              </p:ext>
            </p:extLst>
          </p:nvPr>
        </p:nvGraphicFramePr>
        <p:xfrm>
          <a:off x="4059120" y="4530723"/>
          <a:ext cx="2723665" cy="1363140"/>
        </p:xfrm>
        <a:graphic>
          <a:graphicData uri="http://schemas.openxmlformats.org/presentationml/2006/ole">
            <mc:AlternateContent xmlns:mc="http://schemas.openxmlformats.org/markup-compatibility/2006">
              <mc:Choice xmlns:v="urn:schemas-microsoft-com:vml" Requires="v">
                <p:oleObj name="公式" r:id="rId12" imgW="26911300" imgH="13462000" progId="Equation.3">
                  <p:embed/>
                </p:oleObj>
              </mc:Choice>
              <mc:Fallback>
                <p:oleObj name="公式" r:id="rId12" imgW="26911300" imgH="13462000" progId="Equation.3">
                  <p:embed/>
                  <p:pic>
                    <p:nvPicPr>
                      <p:cNvPr id="50224" name="Object 48">
                        <a:extLst>
                          <a:ext uri="{FF2B5EF4-FFF2-40B4-BE49-F238E27FC236}">
                            <a16:creationId xmlns:a16="http://schemas.microsoft.com/office/drawing/2014/main" id="{A7185ADD-D501-9E42-8649-AD059F860AF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59120" y="4530723"/>
                        <a:ext cx="2723665" cy="1363140"/>
                      </a:xfrm>
                      <a:prstGeom prst="rect">
                        <a:avLst/>
                      </a:prstGeom>
                      <a:noFill/>
                      <a:ln>
                        <a:noFill/>
                      </a:ln>
                      <a:effectLst/>
                    </p:spPr>
                  </p:pic>
                </p:oleObj>
              </mc:Fallback>
            </mc:AlternateContent>
          </a:graphicData>
        </a:graphic>
      </p:graphicFrame>
      <p:sp>
        <p:nvSpPr>
          <p:cNvPr id="48" name="Text Box 49">
            <a:extLst>
              <a:ext uri="{FF2B5EF4-FFF2-40B4-BE49-F238E27FC236}">
                <a16:creationId xmlns:a16="http://schemas.microsoft.com/office/drawing/2014/main" id="{4A41B3F4-2A98-E84F-91AA-805C17DBF540}"/>
              </a:ext>
            </a:extLst>
          </p:cNvPr>
          <p:cNvSpPr txBox="1">
            <a:spLocks noChangeArrowheads="1"/>
          </p:cNvSpPr>
          <p:nvPr/>
        </p:nvSpPr>
        <p:spPr bwMode="auto">
          <a:xfrm>
            <a:off x="6749479" y="5098963"/>
            <a:ext cx="110799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b="1" dirty="0"/>
              <a:t>=74%</a:t>
            </a:r>
          </a:p>
        </p:txBody>
      </p:sp>
      <p:sp>
        <p:nvSpPr>
          <p:cNvPr id="49" name="Text Box 50">
            <a:extLst>
              <a:ext uri="{FF2B5EF4-FFF2-40B4-BE49-F238E27FC236}">
                <a16:creationId xmlns:a16="http://schemas.microsoft.com/office/drawing/2014/main" id="{3892548E-F908-D548-A979-F082D919B0FA}"/>
              </a:ext>
            </a:extLst>
          </p:cNvPr>
          <p:cNvSpPr txBox="1">
            <a:spLocks noChangeArrowheads="1"/>
          </p:cNvSpPr>
          <p:nvPr/>
        </p:nvSpPr>
        <p:spPr bwMode="auto">
          <a:xfrm>
            <a:off x="2186792" y="3584266"/>
            <a:ext cx="21691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800" b="1" dirty="0">
                <a:latin typeface="+mj-ea"/>
                <a:ea typeface="+mj-ea"/>
              </a:rPr>
              <a:t>空间利用率</a:t>
            </a:r>
            <a:r>
              <a:rPr lang="en-US" altLang="zh-CN" sz="2800" b="1" dirty="0">
                <a:latin typeface="+mj-ea"/>
                <a:ea typeface="+mj-ea"/>
              </a:rPr>
              <a:t>=</a:t>
            </a:r>
          </a:p>
        </p:txBody>
      </p:sp>
    </p:spTree>
    <p:extLst>
      <p:ext uri="{BB962C8B-B14F-4D97-AF65-F5344CB8AC3E}">
        <p14:creationId xmlns:p14="http://schemas.microsoft.com/office/powerpoint/2010/main" val="2459959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FC13432-0690-7049-BF81-5E93C2FBCB44}"/>
              </a:ext>
            </a:extLst>
          </p:cNvPr>
          <p:cNvSpPr>
            <a:spLocks noGrp="1"/>
          </p:cNvSpPr>
          <p:nvPr>
            <p:ph type="sldNum" sz="quarter" idx="10"/>
          </p:nvPr>
        </p:nvSpPr>
        <p:spPr/>
        <p:txBody>
          <a:bodyPr/>
          <a:lstStyle/>
          <a:p>
            <a:fld id="{45B8A701-AFD2-43CB-A356-4D0DCF8AAF5F}" type="slidenum">
              <a:rPr lang="zh-CN" altLang="en-US" smtClean="0"/>
              <a:pPr/>
              <a:t>18</a:t>
            </a:fld>
            <a:endParaRPr lang="en-US" altLang="zh-CN"/>
          </a:p>
        </p:txBody>
      </p:sp>
      <p:graphicFrame>
        <p:nvGraphicFramePr>
          <p:cNvPr id="3" name="Group 2">
            <a:extLst>
              <a:ext uri="{FF2B5EF4-FFF2-40B4-BE49-F238E27FC236}">
                <a16:creationId xmlns:a16="http://schemas.microsoft.com/office/drawing/2014/main" id="{BFAF6D41-9AE4-054D-9ADB-EEBD1D9FB4C5}"/>
              </a:ext>
            </a:extLst>
          </p:cNvPr>
          <p:cNvGraphicFramePr>
            <a:graphicFrameLocks noGrp="1"/>
          </p:cNvGraphicFramePr>
          <p:nvPr>
            <p:extLst>
              <p:ext uri="{D42A27DB-BD31-4B8C-83A1-F6EECF244321}">
                <p14:modId xmlns:p14="http://schemas.microsoft.com/office/powerpoint/2010/main" val="2675579549"/>
              </p:ext>
            </p:extLst>
          </p:nvPr>
        </p:nvGraphicFramePr>
        <p:xfrm>
          <a:off x="250825" y="1125538"/>
          <a:ext cx="8424863" cy="5227639"/>
        </p:xfrm>
        <a:graphic>
          <a:graphicData uri="http://schemas.openxmlformats.org/drawingml/2006/table">
            <a:tbl>
              <a:tblPr/>
              <a:tblGrid>
                <a:gridCol w="1684338">
                  <a:extLst>
                    <a:ext uri="{9D8B030D-6E8A-4147-A177-3AD203B41FA5}">
                      <a16:colId xmlns:a16="http://schemas.microsoft.com/office/drawing/2014/main" val="919443008"/>
                    </a:ext>
                  </a:extLst>
                </a:gridCol>
                <a:gridCol w="1684337">
                  <a:extLst>
                    <a:ext uri="{9D8B030D-6E8A-4147-A177-3AD203B41FA5}">
                      <a16:colId xmlns:a16="http://schemas.microsoft.com/office/drawing/2014/main" val="1340562419"/>
                    </a:ext>
                  </a:extLst>
                </a:gridCol>
                <a:gridCol w="1384300">
                  <a:extLst>
                    <a:ext uri="{9D8B030D-6E8A-4147-A177-3AD203B41FA5}">
                      <a16:colId xmlns:a16="http://schemas.microsoft.com/office/drawing/2014/main" val="4006077005"/>
                    </a:ext>
                  </a:extLst>
                </a:gridCol>
                <a:gridCol w="1368425">
                  <a:extLst>
                    <a:ext uri="{9D8B030D-6E8A-4147-A177-3AD203B41FA5}">
                      <a16:colId xmlns:a16="http://schemas.microsoft.com/office/drawing/2014/main" val="599079645"/>
                    </a:ext>
                  </a:extLst>
                </a:gridCol>
                <a:gridCol w="2303463">
                  <a:extLst>
                    <a:ext uri="{9D8B030D-6E8A-4147-A177-3AD203B41FA5}">
                      <a16:colId xmlns:a16="http://schemas.microsoft.com/office/drawing/2014/main" val="739176289"/>
                    </a:ext>
                  </a:extLst>
                </a:gridCol>
              </a:tblGrid>
              <a:tr h="1223963">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folHlink"/>
                        </a:buClr>
                        <a:buSzTx/>
                        <a:buFont typeface="Wingdings" pitchFamily="2" charset="2"/>
                        <a:buNone/>
                        <a:tabLst/>
                      </a:pPr>
                      <a:r>
                        <a:rPr kumimoji="0" lang="zh-CN" altLang="en-US" sz="2800" b="1" i="0" u="none" strike="noStrike" cap="none" normalizeH="0" baseline="0">
                          <a:ln>
                            <a:noFill/>
                          </a:ln>
                          <a:solidFill>
                            <a:schemeClr val="tx1"/>
                          </a:solidFill>
                          <a:effectLst/>
                          <a:latin typeface="+mj-ea"/>
                          <a:ea typeface="+mj-ea"/>
                        </a:rPr>
                        <a:t>堆积方式</a:t>
                      </a:r>
                      <a:endParaRPr kumimoji="0" lang="zh-CN" altLang="en-US" sz="2800" b="0" i="0" u="none" strike="noStrike" cap="none" normalizeH="0" baseline="0">
                        <a:ln>
                          <a:noFill/>
                        </a:ln>
                        <a:solidFill>
                          <a:schemeClr val="tx1"/>
                        </a:solidFill>
                        <a:effectLst/>
                        <a:latin typeface="+mj-ea"/>
                        <a:ea typeface="+mj-ea"/>
                      </a:endParaRP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fo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mj-ea"/>
                          <a:ea typeface="+mj-ea"/>
                        </a:rPr>
                        <a:t>晶胞类型</a:t>
                      </a:r>
                      <a:endParaRPr kumimoji="0" lang="zh-CN" altLang="en-US" sz="2800" b="0" i="0" u="none" strike="noStrike" cap="none" normalizeH="0" baseline="0" dirty="0">
                        <a:ln>
                          <a:noFill/>
                        </a:ln>
                        <a:solidFill>
                          <a:schemeClr val="tx1"/>
                        </a:solidFill>
                        <a:effectLst/>
                        <a:latin typeface="+mj-ea"/>
                        <a:ea typeface="+mj-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
                          <a:schemeClr val="folHlink"/>
                        </a:buClr>
                        <a:buSzTx/>
                        <a:buFont typeface="Wingdings" pitchFamily="2" charset="2"/>
                        <a:buNone/>
                        <a:tabLst/>
                      </a:pPr>
                      <a:r>
                        <a:rPr kumimoji="0" lang="zh-CN" altLang="en-US" sz="2800" b="1" i="0" u="none" strike="noStrike" cap="none" normalizeH="0" baseline="0">
                          <a:ln>
                            <a:noFill/>
                          </a:ln>
                          <a:solidFill>
                            <a:schemeClr val="tx1"/>
                          </a:solidFill>
                          <a:effectLst/>
                          <a:latin typeface="+mj-ea"/>
                          <a:ea typeface="+mj-ea"/>
                        </a:rPr>
                        <a:t>空间利用率</a:t>
                      </a:r>
                      <a:endParaRPr kumimoji="0" lang="zh-CN" altLang="en-US" sz="2800" b="0" i="0" u="none" strike="noStrike" cap="none" normalizeH="0" baseline="0">
                        <a:ln>
                          <a:noFill/>
                        </a:ln>
                        <a:solidFill>
                          <a:schemeClr val="tx1"/>
                        </a:solidFill>
                        <a:effectLst/>
                        <a:latin typeface="+mj-ea"/>
                        <a:ea typeface="+mj-ea"/>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itchFamily="2" charset="2"/>
                        <a:buNone/>
                        <a:tabLst/>
                      </a:pPr>
                      <a:r>
                        <a:rPr kumimoji="0" lang="zh-CN" altLang="en-US" sz="2800" b="1" i="0" u="none" strike="noStrike" cap="none" normalizeH="0" baseline="0">
                          <a:ln>
                            <a:noFill/>
                          </a:ln>
                          <a:solidFill>
                            <a:schemeClr val="tx1"/>
                          </a:solidFill>
                          <a:effectLst/>
                          <a:latin typeface="+mj-ea"/>
                          <a:ea typeface="+mj-ea"/>
                        </a:rPr>
                        <a:t>配位数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
                          <a:schemeClr val="folHlink"/>
                        </a:buClr>
                        <a:buSzTx/>
                        <a:buFont typeface="Wingdings" pitchFamily="2" charset="2"/>
                        <a:buNone/>
                        <a:tabLst/>
                      </a:pPr>
                      <a:r>
                        <a:rPr kumimoji="0" lang="zh-CN" altLang="en-US" sz="2800" b="1" i="0" u="none" strike="noStrike" cap="none" normalizeH="0" baseline="0" dirty="0">
                          <a:ln>
                            <a:noFill/>
                          </a:ln>
                          <a:solidFill>
                            <a:schemeClr val="tx1"/>
                          </a:solidFill>
                          <a:effectLst/>
                          <a:latin typeface="+mj-ea"/>
                          <a:ea typeface="+mj-ea"/>
                        </a:rPr>
                        <a:t>实例</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21146722"/>
                  </a:ext>
                </a:extLst>
              </a:tr>
              <a:tr h="1001713">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0877905"/>
                  </a:ext>
                </a:extLst>
              </a:tr>
              <a:tr h="1000125">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225795"/>
                  </a:ext>
                </a:extLst>
              </a:tr>
              <a:tr h="1001713">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1549893"/>
                  </a:ext>
                </a:extLst>
              </a:tr>
              <a:tr h="1000125">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buClr>
                          <a:schemeClr val="folHlink"/>
                        </a:buClr>
                        <a:buFont typeface="Wingdings" pitchFamily="2" charset="2"/>
                        <a:defRPr sz="2800">
                          <a:solidFill>
                            <a:schemeClr val="tx1"/>
                          </a:solidFill>
                          <a:latin typeface="Arial" panose="020B0604020202020204" pitchFamily="34" charset="0"/>
                          <a:ea typeface="宋体" panose="02010600030101010101" pitchFamily="2" charset="-122"/>
                        </a:defRPr>
                      </a:lvl1pPr>
                      <a:lvl2pPr eaLnBrk="0" hangingPunct="0">
                        <a:spcBef>
                          <a:spcPct val="20000"/>
                        </a:spcBef>
                        <a:buClr>
                          <a:schemeClr val="hlink"/>
                        </a:buClr>
                        <a:defRPr sz="2400">
                          <a:solidFill>
                            <a:schemeClr val="tx1"/>
                          </a:solidFill>
                          <a:latin typeface="Arial" panose="020B0604020202020204" pitchFamily="34" charset="0"/>
                          <a:ea typeface="宋体" panose="02010600030101010101" pitchFamily="2" charset="-122"/>
                        </a:defRPr>
                      </a:lvl2pPr>
                      <a:lvl3pPr eaLnBrk="0" hangingPunct="0">
                        <a:spcBef>
                          <a:spcPct val="20000"/>
                        </a:spcBef>
                        <a:buClr>
                          <a:schemeClr val="folHlink"/>
                        </a:buClr>
                        <a:buFont typeface="Wingdings" pitchFamily="2" charset="2"/>
                        <a:defRPr sz="2000">
                          <a:solidFill>
                            <a:schemeClr val="tx1"/>
                          </a:solidFill>
                          <a:latin typeface="Arial" panose="020B0604020202020204" pitchFamily="34" charset="0"/>
                          <a:ea typeface="宋体" panose="02010600030101010101" pitchFamily="2" charset="-122"/>
                        </a:defRPr>
                      </a:lvl3pPr>
                      <a:lvl4pPr eaLnBrk="0" hangingPunct="0">
                        <a:spcBef>
                          <a:spcPct val="20000"/>
                        </a:spcBef>
                        <a:buClr>
                          <a:schemeClr val="hlink"/>
                        </a:buClr>
                        <a:buSzPct val="115000"/>
                        <a:defRPr>
                          <a:solidFill>
                            <a:schemeClr val="tx1"/>
                          </a:solidFill>
                          <a:latin typeface="Arial" panose="020B0604020202020204" pitchFamily="34" charset="0"/>
                          <a:ea typeface="宋体" panose="02010600030101010101" pitchFamily="2" charset="-122"/>
                        </a:defRPr>
                      </a:lvl4pPr>
                      <a:lvl5pPr eaLnBrk="0" hangingPunct="0">
                        <a:spcBef>
                          <a:spcPct val="20000"/>
                        </a:spcBef>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5pPr>
                      <a:lvl6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6pPr>
                      <a:lvl7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7pPr>
                      <a:lvl8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8pPr>
                      <a:lvl9pPr eaLnBrk="0" fontAlgn="base" hangingPunct="0">
                        <a:spcBef>
                          <a:spcPct val="20000"/>
                        </a:spcBef>
                        <a:spcAft>
                          <a:spcPct val="0"/>
                        </a:spcAft>
                        <a:buClr>
                          <a:schemeClr val="folHlink"/>
                        </a:buClr>
                        <a:buFont typeface="Wingdings"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20000"/>
                        </a:spcBef>
                        <a:spcAft>
                          <a:spcPct val="0"/>
                        </a:spcAft>
                        <a:buClr>
                          <a:schemeClr val="folHlink"/>
                        </a:buClr>
                        <a:buSzTx/>
                        <a:buFont typeface="Wingdings" pitchFamily="2" charset="2"/>
                        <a:buNone/>
                        <a:tabLst/>
                      </a:pPr>
                      <a:endParaRPr kumimoji="0" lang="zh-CN" altLang="en-US" sz="2800" b="0"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209768340"/>
                  </a:ext>
                </a:extLst>
              </a:tr>
            </a:tbl>
          </a:graphicData>
        </a:graphic>
      </p:graphicFrame>
      <p:sp>
        <p:nvSpPr>
          <p:cNvPr id="4" name="Rectangle 40">
            <a:extLst>
              <a:ext uri="{FF2B5EF4-FFF2-40B4-BE49-F238E27FC236}">
                <a16:creationId xmlns:a16="http://schemas.microsoft.com/office/drawing/2014/main" id="{FDE9AD2C-7F65-DD45-923F-052C391E603E}"/>
              </a:ext>
            </a:extLst>
          </p:cNvPr>
          <p:cNvSpPr>
            <a:spLocks noChangeArrowheads="1"/>
          </p:cNvSpPr>
          <p:nvPr/>
        </p:nvSpPr>
        <p:spPr bwMode="auto">
          <a:xfrm>
            <a:off x="250825" y="5478323"/>
            <a:ext cx="17272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dirty="0">
                <a:latin typeface="Times New Roman" panose="02020603050405020304" pitchFamily="18" charset="0"/>
                <a:ea typeface="黑体" panose="02010609060101010101" pitchFamily="49" charset="-122"/>
              </a:rPr>
              <a:t>面心立方</a:t>
            </a:r>
            <a:endParaRPr kumimoji="1" lang="en-US" altLang="zh-CN" b="1" dirty="0">
              <a:latin typeface="Times New Roman" panose="02020603050405020304" pitchFamily="18" charset="0"/>
              <a:ea typeface="黑体" panose="02010609060101010101" pitchFamily="49" charset="-122"/>
            </a:endParaRPr>
          </a:p>
          <a:p>
            <a:pPr algn="ctr"/>
            <a:r>
              <a:rPr kumimoji="1" lang="zh-CN" altLang="en-US" b="1" dirty="0">
                <a:latin typeface="Times New Roman" panose="02020603050405020304" pitchFamily="18" charset="0"/>
                <a:ea typeface="黑体" panose="02010609060101010101" pitchFamily="49" charset="-122"/>
              </a:rPr>
              <a:t>密堆积</a:t>
            </a:r>
          </a:p>
        </p:txBody>
      </p:sp>
      <p:sp>
        <p:nvSpPr>
          <p:cNvPr id="5" name="Rectangle 41">
            <a:extLst>
              <a:ext uri="{FF2B5EF4-FFF2-40B4-BE49-F238E27FC236}">
                <a16:creationId xmlns:a16="http://schemas.microsoft.com/office/drawing/2014/main" id="{09B9BBDB-FD07-9149-9A74-6280AB6BC1D6}"/>
              </a:ext>
            </a:extLst>
          </p:cNvPr>
          <p:cNvSpPr>
            <a:spLocks noChangeArrowheads="1"/>
          </p:cNvSpPr>
          <p:nvPr/>
        </p:nvSpPr>
        <p:spPr bwMode="auto">
          <a:xfrm>
            <a:off x="684213" y="115888"/>
            <a:ext cx="7772400" cy="692150"/>
          </a:xfrm>
          <a:prstGeom prst="rect">
            <a:avLst/>
          </a:prstGeom>
          <a:noFill/>
          <a:ln>
            <a:noFill/>
          </a:ln>
          <a:effectLst/>
        </p:spPr>
        <p:txBody>
          <a:bodyPr anchor="ctr"/>
          <a:lstStyle>
            <a:lvl1pPr algn="ctr" eaLnBrk="0" hangingPunct="0">
              <a:defRPr sz="4400">
                <a:solidFill>
                  <a:schemeClr val="tx2"/>
                </a:solidFill>
                <a:latin typeface="Arial" panose="020B0604020202020204" pitchFamily="34" charset="0"/>
                <a:ea typeface="宋体" panose="02010600030101010101" pitchFamily="2" charset="-122"/>
              </a:defRPr>
            </a:lvl1pPr>
            <a:lvl2pPr algn="ctr" eaLnBrk="0" hangingPunct="0">
              <a:defRPr sz="4400">
                <a:solidFill>
                  <a:schemeClr val="tx2"/>
                </a:solidFill>
                <a:latin typeface="Arial" panose="020B0604020202020204" pitchFamily="34" charset="0"/>
                <a:ea typeface="宋体" panose="02010600030101010101" pitchFamily="2" charset="-122"/>
              </a:defRPr>
            </a:lvl2pPr>
            <a:lvl3pPr algn="ctr" eaLnBrk="0" hangingPunct="0">
              <a:defRPr sz="4400">
                <a:solidFill>
                  <a:schemeClr val="tx2"/>
                </a:solidFill>
                <a:latin typeface="Arial" panose="020B0604020202020204" pitchFamily="34" charset="0"/>
                <a:ea typeface="宋体" panose="02010600030101010101" pitchFamily="2" charset="-122"/>
              </a:defRPr>
            </a:lvl3pPr>
            <a:lvl4pPr algn="ctr" eaLnBrk="0" hangingPunct="0">
              <a:defRPr sz="4400">
                <a:solidFill>
                  <a:schemeClr val="tx2"/>
                </a:solidFill>
                <a:latin typeface="Arial" panose="020B0604020202020204" pitchFamily="34" charset="0"/>
                <a:ea typeface="宋体" panose="02010600030101010101" pitchFamily="2" charset="-122"/>
              </a:defRPr>
            </a:lvl4pPr>
            <a:lvl5pPr algn="ctr" eaLnBrk="0" hangingPunct="0">
              <a:defRPr sz="4400">
                <a:solidFill>
                  <a:schemeClr val="tx2"/>
                </a:solidFill>
                <a:latin typeface="Arial" panose="020B0604020202020204" pitchFamily="34" charset="0"/>
                <a:ea typeface="宋体" panose="02010600030101010101" pitchFamily="2" charset="-122"/>
              </a:defRPr>
            </a:lvl5pPr>
            <a:lvl6pPr marL="4572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r>
              <a:rPr lang="zh-CN" altLang="en-US" sz="3200" b="1" dirty="0">
                <a:solidFill>
                  <a:srgbClr val="0000FF"/>
                </a:solidFill>
                <a:latin typeface="+mj-ea"/>
                <a:ea typeface="+mj-ea"/>
              </a:rPr>
              <a:t>堆积方式及性质小结</a:t>
            </a:r>
            <a:endParaRPr lang="zh-CN" altLang="en-US" sz="3200" dirty="0">
              <a:solidFill>
                <a:srgbClr val="0000FF"/>
              </a:solidFill>
              <a:latin typeface="+mj-ea"/>
              <a:ea typeface="+mj-ea"/>
            </a:endParaRPr>
          </a:p>
        </p:txBody>
      </p:sp>
      <p:sp>
        <p:nvSpPr>
          <p:cNvPr id="6" name="Rectangle 42">
            <a:extLst>
              <a:ext uri="{FF2B5EF4-FFF2-40B4-BE49-F238E27FC236}">
                <a16:creationId xmlns:a16="http://schemas.microsoft.com/office/drawing/2014/main" id="{02C6DDCD-E0BA-884E-B84F-AC6F1A749BB0}"/>
              </a:ext>
            </a:extLst>
          </p:cNvPr>
          <p:cNvSpPr>
            <a:spLocks noChangeArrowheads="1"/>
          </p:cNvSpPr>
          <p:nvPr/>
        </p:nvSpPr>
        <p:spPr bwMode="auto">
          <a:xfrm>
            <a:off x="396875" y="2453987"/>
            <a:ext cx="15113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dirty="0">
                <a:latin typeface="Times New Roman" panose="02020603050405020304" pitchFamily="18" charset="0"/>
                <a:ea typeface="黑体" panose="02010609060101010101" pitchFamily="49" charset="-122"/>
              </a:rPr>
              <a:t>简单立方堆积</a:t>
            </a:r>
          </a:p>
        </p:txBody>
      </p:sp>
      <p:sp>
        <p:nvSpPr>
          <p:cNvPr id="7" name="Rectangle 43">
            <a:extLst>
              <a:ext uri="{FF2B5EF4-FFF2-40B4-BE49-F238E27FC236}">
                <a16:creationId xmlns:a16="http://schemas.microsoft.com/office/drawing/2014/main" id="{C2CA255B-3E5C-7442-A258-FBA880E525D1}"/>
              </a:ext>
            </a:extLst>
          </p:cNvPr>
          <p:cNvSpPr>
            <a:spLocks noChangeArrowheads="1"/>
          </p:cNvSpPr>
          <p:nvPr/>
        </p:nvSpPr>
        <p:spPr bwMode="auto">
          <a:xfrm>
            <a:off x="250825" y="3501008"/>
            <a:ext cx="18002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dirty="0">
                <a:latin typeface="Times New Roman" panose="02020603050405020304" pitchFamily="18" charset="0"/>
                <a:ea typeface="黑体" panose="02010609060101010101" pitchFamily="49" charset="-122"/>
              </a:rPr>
              <a:t>体心立方</a:t>
            </a:r>
            <a:endParaRPr kumimoji="1" lang="en-US" altLang="zh-CN" b="1" dirty="0">
              <a:latin typeface="Times New Roman" panose="02020603050405020304" pitchFamily="18" charset="0"/>
              <a:ea typeface="黑体" panose="02010609060101010101" pitchFamily="49" charset="-122"/>
            </a:endParaRPr>
          </a:p>
          <a:p>
            <a:pPr algn="ctr"/>
            <a:r>
              <a:rPr kumimoji="1" lang="zh-CN" altLang="en-US" b="1" dirty="0">
                <a:latin typeface="Times New Roman" panose="02020603050405020304" pitchFamily="18" charset="0"/>
                <a:ea typeface="黑体" panose="02010609060101010101" pitchFamily="49" charset="-122"/>
              </a:rPr>
              <a:t>堆积</a:t>
            </a:r>
          </a:p>
        </p:txBody>
      </p:sp>
      <p:sp>
        <p:nvSpPr>
          <p:cNvPr id="8" name="Rectangle 44">
            <a:extLst>
              <a:ext uri="{FF2B5EF4-FFF2-40B4-BE49-F238E27FC236}">
                <a16:creationId xmlns:a16="http://schemas.microsoft.com/office/drawing/2014/main" id="{6C9612BC-FDDC-0646-ACF5-53166977CE64}"/>
              </a:ext>
            </a:extLst>
          </p:cNvPr>
          <p:cNvSpPr>
            <a:spLocks noChangeArrowheads="1"/>
          </p:cNvSpPr>
          <p:nvPr/>
        </p:nvSpPr>
        <p:spPr bwMode="auto">
          <a:xfrm>
            <a:off x="323850" y="4470211"/>
            <a:ext cx="1584325"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b="1" dirty="0">
                <a:latin typeface="Times New Roman" panose="02020603050405020304" pitchFamily="18" charset="0"/>
                <a:ea typeface="黑体" panose="02010609060101010101" pitchFamily="49" charset="-122"/>
              </a:rPr>
              <a:t>六方</a:t>
            </a:r>
            <a:endParaRPr kumimoji="1" lang="en-US" altLang="zh-CN" b="1" dirty="0">
              <a:latin typeface="Times New Roman" panose="02020603050405020304" pitchFamily="18" charset="0"/>
              <a:ea typeface="黑体" panose="02010609060101010101" pitchFamily="49" charset="-122"/>
            </a:endParaRPr>
          </a:p>
          <a:p>
            <a:pPr algn="ctr"/>
            <a:r>
              <a:rPr kumimoji="1" lang="zh-CN" altLang="en-US" b="1" dirty="0">
                <a:latin typeface="Times New Roman" panose="02020603050405020304" pitchFamily="18" charset="0"/>
                <a:ea typeface="黑体" panose="02010609060101010101" pitchFamily="49" charset="-122"/>
              </a:rPr>
              <a:t>密堆积</a:t>
            </a:r>
          </a:p>
        </p:txBody>
      </p:sp>
      <p:sp>
        <p:nvSpPr>
          <p:cNvPr id="9" name="Rectangle 45">
            <a:extLst>
              <a:ext uri="{FF2B5EF4-FFF2-40B4-BE49-F238E27FC236}">
                <a16:creationId xmlns:a16="http://schemas.microsoft.com/office/drawing/2014/main" id="{FD7FD071-4417-9B43-9E2D-C5186CBA025E}"/>
              </a:ext>
            </a:extLst>
          </p:cNvPr>
          <p:cNvSpPr>
            <a:spLocks noChangeArrowheads="1"/>
          </p:cNvSpPr>
          <p:nvPr/>
        </p:nvSpPr>
        <p:spPr bwMode="auto">
          <a:xfrm>
            <a:off x="2051050" y="5602286"/>
            <a:ext cx="15128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solidFill>
                  <a:schemeClr val="accent2"/>
                </a:solidFill>
                <a:latin typeface="Times New Roman" panose="02020603050405020304" pitchFamily="18" charset="0"/>
              </a:rPr>
              <a:t>面心立方</a:t>
            </a:r>
          </a:p>
        </p:txBody>
      </p:sp>
      <p:sp>
        <p:nvSpPr>
          <p:cNvPr id="10" name="Rectangle 46">
            <a:extLst>
              <a:ext uri="{FF2B5EF4-FFF2-40B4-BE49-F238E27FC236}">
                <a16:creationId xmlns:a16="http://schemas.microsoft.com/office/drawing/2014/main" id="{0C9A6E03-8508-794A-8134-D96A077A4133}"/>
              </a:ext>
            </a:extLst>
          </p:cNvPr>
          <p:cNvSpPr>
            <a:spLocks noChangeArrowheads="1"/>
          </p:cNvSpPr>
          <p:nvPr/>
        </p:nvSpPr>
        <p:spPr bwMode="auto">
          <a:xfrm>
            <a:off x="2296320" y="4640504"/>
            <a:ext cx="93741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solidFill>
                  <a:schemeClr val="accent2"/>
                </a:solidFill>
                <a:latin typeface="Times New Roman" panose="02020603050405020304" pitchFamily="18" charset="0"/>
              </a:rPr>
              <a:t>六方</a:t>
            </a:r>
          </a:p>
        </p:txBody>
      </p:sp>
      <p:sp>
        <p:nvSpPr>
          <p:cNvPr id="11" name="Rectangle 47">
            <a:extLst>
              <a:ext uri="{FF2B5EF4-FFF2-40B4-BE49-F238E27FC236}">
                <a16:creationId xmlns:a16="http://schemas.microsoft.com/office/drawing/2014/main" id="{858A9B07-4007-8041-9F28-7E0C3B522ED8}"/>
              </a:ext>
            </a:extLst>
          </p:cNvPr>
          <p:cNvSpPr>
            <a:spLocks noChangeArrowheads="1"/>
          </p:cNvSpPr>
          <p:nvPr/>
        </p:nvSpPr>
        <p:spPr bwMode="auto">
          <a:xfrm>
            <a:off x="2122488" y="3602186"/>
            <a:ext cx="1577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solidFill>
                  <a:schemeClr val="accent2"/>
                </a:solidFill>
                <a:latin typeface="Times New Roman" panose="02020603050405020304" pitchFamily="18" charset="0"/>
              </a:rPr>
              <a:t>体心立方</a:t>
            </a:r>
          </a:p>
        </p:txBody>
      </p:sp>
      <p:sp>
        <p:nvSpPr>
          <p:cNvPr id="12" name="Rectangle 48">
            <a:extLst>
              <a:ext uri="{FF2B5EF4-FFF2-40B4-BE49-F238E27FC236}">
                <a16:creationId xmlns:a16="http://schemas.microsoft.com/office/drawing/2014/main" id="{CF1D151C-2009-CB41-A838-6FA263D044AC}"/>
              </a:ext>
            </a:extLst>
          </p:cNvPr>
          <p:cNvSpPr>
            <a:spLocks noChangeArrowheads="1"/>
          </p:cNvSpPr>
          <p:nvPr/>
        </p:nvSpPr>
        <p:spPr bwMode="auto">
          <a:xfrm>
            <a:off x="2051051" y="2610035"/>
            <a:ext cx="151283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b="1" dirty="0">
                <a:solidFill>
                  <a:schemeClr val="accent2"/>
                </a:solidFill>
                <a:latin typeface="Times New Roman" panose="02020603050405020304" pitchFamily="18" charset="0"/>
              </a:rPr>
              <a:t>简单立方</a:t>
            </a:r>
          </a:p>
        </p:txBody>
      </p:sp>
      <p:sp>
        <p:nvSpPr>
          <p:cNvPr id="13" name="Rectangle 49">
            <a:extLst>
              <a:ext uri="{FF2B5EF4-FFF2-40B4-BE49-F238E27FC236}">
                <a16:creationId xmlns:a16="http://schemas.microsoft.com/office/drawing/2014/main" id="{E909EF9D-F71B-7E49-A3B1-276DFEA18A66}"/>
              </a:ext>
            </a:extLst>
          </p:cNvPr>
          <p:cNvSpPr>
            <a:spLocks noChangeArrowheads="1"/>
          </p:cNvSpPr>
          <p:nvPr/>
        </p:nvSpPr>
        <p:spPr bwMode="auto">
          <a:xfrm>
            <a:off x="3851920" y="5589240"/>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chemeClr val="accent2"/>
                </a:solidFill>
                <a:latin typeface="Times New Roman" panose="02020603050405020304" pitchFamily="18" charset="0"/>
              </a:rPr>
              <a:t>74%</a:t>
            </a:r>
          </a:p>
        </p:txBody>
      </p:sp>
      <p:sp>
        <p:nvSpPr>
          <p:cNvPr id="14" name="Rectangle 50">
            <a:extLst>
              <a:ext uri="{FF2B5EF4-FFF2-40B4-BE49-F238E27FC236}">
                <a16:creationId xmlns:a16="http://schemas.microsoft.com/office/drawing/2014/main" id="{80571B53-2DCD-9D48-A450-187DD612F4FB}"/>
              </a:ext>
            </a:extLst>
          </p:cNvPr>
          <p:cNvSpPr>
            <a:spLocks noChangeArrowheads="1"/>
          </p:cNvSpPr>
          <p:nvPr/>
        </p:nvSpPr>
        <p:spPr bwMode="auto">
          <a:xfrm>
            <a:off x="3851275" y="4653136"/>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chemeClr val="accent2"/>
                </a:solidFill>
                <a:latin typeface="Times New Roman" panose="02020603050405020304" pitchFamily="18" charset="0"/>
              </a:rPr>
              <a:t>74%</a:t>
            </a:r>
          </a:p>
        </p:txBody>
      </p:sp>
      <p:sp>
        <p:nvSpPr>
          <p:cNvPr id="15" name="Rectangle 51">
            <a:extLst>
              <a:ext uri="{FF2B5EF4-FFF2-40B4-BE49-F238E27FC236}">
                <a16:creationId xmlns:a16="http://schemas.microsoft.com/office/drawing/2014/main" id="{1C390D16-8E18-B749-B924-4E6555E130B5}"/>
              </a:ext>
            </a:extLst>
          </p:cNvPr>
          <p:cNvSpPr>
            <a:spLocks noChangeArrowheads="1"/>
          </p:cNvSpPr>
          <p:nvPr/>
        </p:nvSpPr>
        <p:spPr bwMode="auto">
          <a:xfrm>
            <a:off x="3875088" y="3630613"/>
            <a:ext cx="8953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chemeClr val="accent2"/>
                </a:solidFill>
                <a:latin typeface="Times New Roman" panose="02020603050405020304" pitchFamily="18" charset="0"/>
              </a:rPr>
              <a:t>68%</a:t>
            </a:r>
          </a:p>
        </p:txBody>
      </p:sp>
      <p:sp>
        <p:nvSpPr>
          <p:cNvPr id="16" name="Rectangle 52">
            <a:extLst>
              <a:ext uri="{FF2B5EF4-FFF2-40B4-BE49-F238E27FC236}">
                <a16:creationId xmlns:a16="http://schemas.microsoft.com/office/drawing/2014/main" id="{F30AF6C2-1DD6-AD48-8E00-F6FA27ED3026}"/>
              </a:ext>
            </a:extLst>
          </p:cNvPr>
          <p:cNvSpPr>
            <a:spLocks noChangeArrowheads="1"/>
          </p:cNvSpPr>
          <p:nvPr/>
        </p:nvSpPr>
        <p:spPr bwMode="auto">
          <a:xfrm>
            <a:off x="3875088" y="2621855"/>
            <a:ext cx="8953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chemeClr val="accent2"/>
                </a:solidFill>
                <a:latin typeface="Times New Roman" panose="02020603050405020304" pitchFamily="18" charset="0"/>
              </a:rPr>
              <a:t>52</a:t>
            </a:r>
            <a:r>
              <a:rPr kumimoji="1" lang="zh-CN" altLang="en-US" sz="2800" b="1" dirty="0">
                <a:solidFill>
                  <a:schemeClr val="accent2"/>
                </a:solidFill>
                <a:latin typeface="Times New Roman" panose="02020603050405020304" pitchFamily="18" charset="0"/>
              </a:rPr>
              <a:t>％</a:t>
            </a:r>
          </a:p>
        </p:txBody>
      </p:sp>
      <p:sp>
        <p:nvSpPr>
          <p:cNvPr id="17" name="Rectangle 53">
            <a:extLst>
              <a:ext uri="{FF2B5EF4-FFF2-40B4-BE49-F238E27FC236}">
                <a16:creationId xmlns:a16="http://schemas.microsoft.com/office/drawing/2014/main" id="{B9EEA958-6F1B-6444-B3EF-A9E9B67DCFE9}"/>
              </a:ext>
            </a:extLst>
          </p:cNvPr>
          <p:cNvSpPr>
            <a:spLocks noChangeArrowheads="1"/>
          </p:cNvSpPr>
          <p:nvPr/>
        </p:nvSpPr>
        <p:spPr bwMode="auto">
          <a:xfrm>
            <a:off x="5364163" y="463708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chemeClr val="accent2"/>
                </a:solidFill>
                <a:latin typeface="Times New Roman" panose="02020603050405020304" pitchFamily="18" charset="0"/>
              </a:rPr>
              <a:t>12</a:t>
            </a:r>
          </a:p>
        </p:txBody>
      </p:sp>
      <p:sp>
        <p:nvSpPr>
          <p:cNvPr id="18" name="Rectangle 54">
            <a:extLst>
              <a:ext uri="{FF2B5EF4-FFF2-40B4-BE49-F238E27FC236}">
                <a16:creationId xmlns:a16="http://schemas.microsoft.com/office/drawing/2014/main" id="{735BCC31-4A94-384C-B224-18EE1721B517}"/>
              </a:ext>
            </a:extLst>
          </p:cNvPr>
          <p:cNvSpPr>
            <a:spLocks noChangeArrowheads="1"/>
          </p:cNvSpPr>
          <p:nvPr/>
        </p:nvSpPr>
        <p:spPr bwMode="auto">
          <a:xfrm>
            <a:off x="5364163" y="5646738"/>
            <a:ext cx="5397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chemeClr val="accent2"/>
                </a:solidFill>
                <a:latin typeface="Times New Roman" panose="02020603050405020304" pitchFamily="18" charset="0"/>
              </a:rPr>
              <a:t>12</a:t>
            </a:r>
          </a:p>
        </p:txBody>
      </p:sp>
      <p:sp>
        <p:nvSpPr>
          <p:cNvPr id="19" name="Rectangle 55">
            <a:extLst>
              <a:ext uri="{FF2B5EF4-FFF2-40B4-BE49-F238E27FC236}">
                <a16:creationId xmlns:a16="http://schemas.microsoft.com/office/drawing/2014/main" id="{0DEDEE0E-F2CD-1B41-8117-2F000C7B15CC}"/>
              </a:ext>
            </a:extLst>
          </p:cNvPr>
          <p:cNvSpPr>
            <a:spLocks noChangeArrowheads="1"/>
          </p:cNvSpPr>
          <p:nvPr/>
        </p:nvSpPr>
        <p:spPr bwMode="auto">
          <a:xfrm>
            <a:off x="5435600" y="36290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chemeClr val="accent2"/>
                </a:solidFill>
                <a:latin typeface="Times New Roman" panose="02020603050405020304" pitchFamily="18" charset="0"/>
              </a:rPr>
              <a:t>8</a:t>
            </a:r>
          </a:p>
        </p:txBody>
      </p:sp>
      <p:sp>
        <p:nvSpPr>
          <p:cNvPr id="20" name="Rectangle 56">
            <a:extLst>
              <a:ext uri="{FF2B5EF4-FFF2-40B4-BE49-F238E27FC236}">
                <a16:creationId xmlns:a16="http://schemas.microsoft.com/office/drawing/2014/main" id="{D95B44F5-483C-DF41-A7D1-25A4FE13DA22}"/>
              </a:ext>
            </a:extLst>
          </p:cNvPr>
          <p:cNvSpPr>
            <a:spLocks noChangeArrowheads="1"/>
          </p:cNvSpPr>
          <p:nvPr/>
        </p:nvSpPr>
        <p:spPr bwMode="auto">
          <a:xfrm>
            <a:off x="5435600" y="2549525"/>
            <a:ext cx="36195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a:solidFill>
                  <a:schemeClr val="accent2"/>
                </a:solidFill>
                <a:latin typeface="Times New Roman" panose="02020603050405020304" pitchFamily="18" charset="0"/>
              </a:rPr>
              <a:t>6</a:t>
            </a:r>
          </a:p>
        </p:txBody>
      </p:sp>
      <p:sp>
        <p:nvSpPr>
          <p:cNvPr id="21" name="Rectangle 57">
            <a:extLst>
              <a:ext uri="{FF2B5EF4-FFF2-40B4-BE49-F238E27FC236}">
                <a16:creationId xmlns:a16="http://schemas.microsoft.com/office/drawing/2014/main" id="{4BE258A2-0AA1-8547-B6ED-C4D8EE742575}"/>
              </a:ext>
            </a:extLst>
          </p:cNvPr>
          <p:cNvSpPr>
            <a:spLocks noChangeArrowheads="1"/>
          </p:cNvSpPr>
          <p:nvPr/>
        </p:nvSpPr>
        <p:spPr bwMode="auto">
          <a:xfrm>
            <a:off x="6372225" y="4638675"/>
            <a:ext cx="224472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FF0000"/>
                </a:solidFill>
                <a:latin typeface="Times New Roman" panose="02020603050405020304" pitchFamily="18" charset="0"/>
              </a:rPr>
              <a:t>Cu</a:t>
            </a:r>
            <a:r>
              <a:rPr kumimoji="1" lang="zh-CN" altLang="en-US" sz="2800" b="1" dirty="0">
                <a:solidFill>
                  <a:schemeClr val="accent2"/>
                </a:solidFill>
                <a:latin typeface="Times New Roman" panose="02020603050405020304" pitchFamily="18" charset="0"/>
              </a:rPr>
              <a:t>、</a:t>
            </a:r>
            <a:r>
              <a:rPr kumimoji="1" lang="en-US" altLang="zh-CN" sz="2800" b="1" dirty="0">
                <a:solidFill>
                  <a:schemeClr val="accent2"/>
                </a:solidFill>
                <a:latin typeface="Times New Roman" panose="02020603050405020304" pitchFamily="18" charset="0"/>
              </a:rPr>
              <a:t>Ag</a:t>
            </a:r>
            <a:r>
              <a:rPr kumimoji="1" lang="zh-CN" altLang="en-US" sz="2800" b="1" dirty="0">
                <a:solidFill>
                  <a:schemeClr val="accent2"/>
                </a:solidFill>
                <a:latin typeface="Times New Roman" panose="02020603050405020304" pitchFamily="18" charset="0"/>
              </a:rPr>
              <a:t>、</a:t>
            </a:r>
            <a:r>
              <a:rPr kumimoji="1" lang="en-US" altLang="zh-CN" sz="2800" b="1" dirty="0">
                <a:solidFill>
                  <a:schemeClr val="accent2"/>
                </a:solidFill>
                <a:latin typeface="Times New Roman" panose="02020603050405020304" pitchFamily="18" charset="0"/>
              </a:rPr>
              <a:t>Au</a:t>
            </a:r>
          </a:p>
        </p:txBody>
      </p:sp>
      <p:sp>
        <p:nvSpPr>
          <p:cNvPr id="22" name="Rectangle 58">
            <a:extLst>
              <a:ext uri="{FF2B5EF4-FFF2-40B4-BE49-F238E27FC236}">
                <a16:creationId xmlns:a16="http://schemas.microsoft.com/office/drawing/2014/main" id="{E72A9AFD-2158-0B41-BF6A-4DCD5C6D285D}"/>
              </a:ext>
            </a:extLst>
          </p:cNvPr>
          <p:cNvSpPr>
            <a:spLocks noChangeArrowheads="1"/>
          </p:cNvSpPr>
          <p:nvPr/>
        </p:nvSpPr>
        <p:spPr bwMode="auto">
          <a:xfrm>
            <a:off x="6443663" y="5646738"/>
            <a:ext cx="218122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FF0000"/>
                </a:solidFill>
                <a:latin typeface="Times New Roman" panose="02020603050405020304" pitchFamily="18" charset="0"/>
              </a:rPr>
              <a:t>Mg</a:t>
            </a:r>
            <a:r>
              <a:rPr kumimoji="1" lang="zh-CN" altLang="en-US" sz="2800" b="1" dirty="0">
                <a:solidFill>
                  <a:schemeClr val="accent2"/>
                </a:solidFill>
                <a:latin typeface="Times New Roman" panose="02020603050405020304" pitchFamily="18" charset="0"/>
              </a:rPr>
              <a:t>、</a:t>
            </a:r>
            <a:r>
              <a:rPr kumimoji="1" lang="en-US" altLang="zh-CN" sz="2800" b="1" dirty="0">
                <a:solidFill>
                  <a:schemeClr val="accent2"/>
                </a:solidFill>
                <a:latin typeface="Times New Roman" panose="02020603050405020304" pitchFamily="18" charset="0"/>
              </a:rPr>
              <a:t>Zn</a:t>
            </a:r>
            <a:r>
              <a:rPr kumimoji="1" lang="zh-CN" altLang="en-US" sz="2800" b="1" dirty="0">
                <a:solidFill>
                  <a:schemeClr val="accent2"/>
                </a:solidFill>
                <a:latin typeface="Times New Roman" panose="02020603050405020304" pitchFamily="18" charset="0"/>
              </a:rPr>
              <a:t>、</a:t>
            </a:r>
            <a:r>
              <a:rPr kumimoji="1" lang="en-US" altLang="zh-CN" sz="2800" b="1" dirty="0" err="1">
                <a:solidFill>
                  <a:schemeClr val="accent2"/>
                </a:solidFill>
                <a:latin typeface="Times New Roman" panose="02020603050405020304" pitchFamily="18" charset="0"/>
              </a:rPr>
              <a:t>Ti</a:t>
            </a:r>
            <a:endParaRPr kumimoji="1" lang="en-US" altLang="zh-CN" sz="2800" b="1" dirty="0">
              <a:solidFill>
                <a:schemeClr val="accent2"/>
              </a:solidFill>
              <a:latin typeface="Times New Roman" panose="02020603050405020304" pitchFamily="18" charset="0"/>
            </a:endParaRPr>
          </a:p>
        </p:txBody>
      </p:sp>
      <p:sp>
        <p:nvSpPr>
          <p:cNvPr id="23" name="Rectangle 59">
            <a:extLst>
              <a:ext uri="{FF2B5EF4-FFF2-40B4-BE49-F238E27FC236}">
                <a16:creationId xmlns:a16="http://schemas.microsoft.com/office/drawing/2014/main" id="{2033ED1C-E4A7-F94C-A658-C8D633BA929F}"/>
              </a:ext>
            </a:extLst>
          </p:cNvPr>
          <p:cNvSpPr>
            <a:spLocks noChangeArrowheads="1"/>
          </p:cNvSpPr>
          <p:nvPr/>
        </p:nvSpPr>
        <p:spPr bwMode="auto">
          <a:xfrm>
            <a:off x="6516688" y="3573463"/>
            <a:ext cx="1984375"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chemeClr val="accent2"/>
                </a:solidFill>
                <a:latin typeface="Times New Roman" panose="02020603050405020304" pitchFamily="18" charset="0"/>
              </a:rPr>
              <a:t>Na</a:t>
            </a:r>
            <a:r>
              <a:rPr kumimoji="1" lang="zh-CN" altLang="en-US" sz="2800" b="1" dirty="0">
                <a:solidFill>
                  <a:schemeClr val="accent2"/>
                </a:solidFill>
                <a:latin typeface="Times New Roman" panose="02020603050405020304" pitchFamily="18" charset="0"/>
              </a:rPr>
              <a:t>、</a:t>
            </a:r>
            <a:r>
              <a:rPr kumimoji="1" lang="en-US" altLang="zh-CN" sz="2800" b="1" dirty="0">
                <a:solidFill>
                  <a:srgbClr val="FF0000"/>
                </a:solidFill>
                <a:latin typeface="Times New Roman" panose="02020603050405020304" pitchFamily="18" charset="0"/>
              </a:rPr>
              <a:t>K</a:t>
            </a:r>
            <a:r>
              <a:rPr kumimoji="1" lang="zh-CN" altLang="en-US" sz="2800" b="1" dirty="0">
                <a:solidFill>
                  <a:schemeClr val="accent2"/>
                </a:solidFill>
                <a:latin typeface="Times New Roman" panose="02020603050405020304" pitchFamily="18" charset="0"/>
              </a:rPr>
              <a:t>、</a:t>
            </a:r>
            <a:r>
              <a:rPr kumimoji="1" lang="en-US" altLang="zh-CN" sz="2800" b="1" dirty="0">
                <a:solidFill>
                  <a:schemeClr val="accent2"/>
                </a:solidFill>
                <a:latin typeface="Times New Roman" panose="02020603050405020304" pitchFamily="18" charset="0"/>
              </a:rPr>
              <a:t>Fe</a:t>
            </a:r>
          </a:p>
        </p:txBody>
      </p:sp>
      <p:sp>
        <p:nvSpPr>
          <p:cNvPr id="24" name="Rectangle 60">
            <a:extLst>
              <a:ext uri="{FF2B5EF4-FFF2-40B4-BE49-F238E27FC236}">
                <a16:creationId xmlns:a16="http://schemas.microsoft.com/office/drawing/2014/main" id="{4C82F0AF-25CF-FC4A-BB45-A34C65E418FD}"/>
              </a:ext>
            </a:extLst>
          </p:cNvPr>
          <p:cNvSpPr>
            <a:spLocks noChangeArrowheads="1"/>
          </p:cNvSpPr>
          <p:nvPr/>
        </p:nvSpPr>
        <p:spPr bwMode="auto">
          <a:xfrm>
            <a:off x="7235825" y="2636838"/>
            <a:ext cx="5794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2800" b="1" dirty="0">
                <a:solidFill>
                  <a:srgbClr val="FF0000"/>
                </a:solidFill>
                <a:latin typeface="Times New Roman" panose="02020603050405020304" pitchFamily="18" charset="0"/>
              </a:rPr>
              <a:t>Po</a:t>
            </a:r>
          </a:p>
        </p:txBody>
      </p:sp>
    </p:spTree>
    <p:extLst>
      <p:ext uri="{BB962C8B-B14F-4D97-AF65-F5344CB8AC3E}">
        <p14:creationId xmlns:p14="http://schemas.microsoft.com/office/powerpoint/2010/main" val="12181096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4EF57E10-3269-4C89-ACD8-4E911F3940DF}" type="slidenum">
              <a:rPr lang="en-US" altLang="zh-CN"/>
              <a:pPr/>
              <a:t>19</a:t>
            </a:fld>
            <a:endParaRPr lang="en-US" altLang="zh-CN"/>
          </a:p>
        </p:txBody>
      </p:sp>
      <p:sp>
        <p:nvSpPr>
          <p:cNvPr id="1739778" name="Text Box 2"/>
          <p:cNvSpPr txBox="1">
            <a:spLocks noChangeArrowheads="1"/>
          </p:cNvSpPr>
          <p:nvPr/>
        </p:nvSpPr>
        <p:spPr bwMode="auto">
          <a:xfrm>
            <a:off x="303335" y="1098455"/>
            <a:ext cx="8641373" cy="230832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SzPct val="150000"/>
              <a:buFont typeface="Wingdings" pitchFamily="2" charset="2"/>
              <a:buNone/>
            </a:pPr>
            <a:r>
              <a:rPr kumimoji="0" lang="zh-CN" altLang="en-US" b="1" dirty="0">
                <a:solidFill>
                  <a:schemeClr val="accent2"/>
                </a:solidFill>
                <a:latin typeface="黑体" pitchFamily="2" charset="-122"/>
              </a:rPr>
              <a:t>离子晶体的特征</a:t>
            </a:r>
          </a:p>
          <a:p>
            <a:pPr eaLnBrk="1" hangingPunct="1">
              <a:lnSpc>
                <a:spcPct val="120000"/>
              </a:lnSpc>
              <a:buClr>
                <a:srgbClr val="FF0000"/>
              </a:buClr>
              <a:buSzPct val="150000"/>
              <a:buFont typeface="Wingdings" pitchFamily="2" charset="2"/>
              <a:buNone/>
            </a:pPr>
            <a:r>
              <a:rPr kumimoji="0" lang="zh-CN" altLang="en-US" b="1" dirty="0">
                <a:latin typeface="黑体" pitchFamily="2" charset="-122"/>
              </a:rPr>
              <a:t>由于离子键没有方向性和饱和性，因此离子在晶体中常常趋向于采取尽可能紧密的堆积形式。因负离子的体积一般比正离子大得多，故负离子的堆积形式对离子晶体的结构起主导作用。最常见的负离子堆积有：</a:t>
            </a:r>
            <a:r>
              <a:rPr kumimoji="0" lang="zh-CN" altLang="en-US" b="1" dirty="0">
                <a:solidFill>
                  <a:srgbClr val="FF0000"/>
                </a:solidFill>
                <a:latin typeface="黑体" pitchFamily="2" charset="-122"/>
              </a:rPr>
              <a:t>简单立方、面心立方</a:t>
            </a:r>
            <a:r>
              <a:rPr kumimoji="0" lang="zh-CN" altLang="en-US" b="1" dirty="0">
                <a:latin typeface="黑体" pitchFamily="2" charset="-122"/>
              </a:rPr>
              <a:t>和六方等形式。    </a:t>
            </a:r>
          </a:p>
        </p:txBody>
      </p:sp>
      <p:sp>
        <p:nvSpPr>
          <p:cNvPr id="1739779" name="Text Box 3"/>
          <p:cNvSpPr txBox="1">
            <a:spLocks noChangeArrowheads="1"/>
          </p:cNvSpPr>
          <p:nvPr/>
        </p:nvSpPr>
        <p:spPr bwMode="auto">
          <a:xfrm>
            <a:off x="2339752" y="185266"/>
            <a:ext cx="4174880"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latin typeface="Arial" charset="0"/>
              </a:rPr>
              <a:t>II  </a:t>
            </a:r>
            <a:r>
              <a:rPr kumimoji="0" lang="zh-CN" altLang="en-US" sz="3200" b="1" dirty="0">
                <a:solidFill>
                  <a:srgbClr val="CC0000"/>
                </a:solidFill>
                <a:effectLst>
                  <a:outerShdw blurRad="38100" dist="38100" dir="2700000" algn="tl">
                    <a:srgbClr val="C0C0C0"/>
                  </a:outerShdw>
                </a:effectLst>
                <a:latin typeface="Arial" charset="0"/>
              </a:rPr>
              <a:t>离子晶体</a:t>
            </a:r>
          </a:p>
        </p:txBody>
      </p:sp>
      <p:pic>
        <p:nvPicPr>
          <p:cNvPr id="30724" name="Picture 4"/>
          <p:cNvPicPr>
            <a:picLocks noGrp="1" noChangeAspect="1" noChangeArrowheads="1"/>
          </p:cNvPicPr>
          <p:nvPr>
            <p:ph idx="4294967295"/>
          </p:nvPr>
        </p:nvPicPr>
        <p:blipFill>
          <a:blip r:embed="rId2">
            <a:lum bright="-18000" contrast="30000"/>
            <a:extLst>
              <a:ext uri="{28A0092B-C50C-407E-A947-70E740481C1C}">
                <a14:useLocalDpi xmlns:a14="http://schemas.microsoft.com/office/drawing/2010/main"/>
              </a:ext>
            </a:extLst>
          </a:blip>
          <a:srcRect/>
          <a:stretch>
            <a:fillRect/>
          </a:stretch>
        </p:blipFill>
        <p:spPr>
          <a:xfrm>
            <a:off x="1694561" y="3677635"/>
            <a:ext cx="4677639" cy="3000183"/>
          </a:xfrm>
          <a:noFill/>
        </p:spPr>
      </p:pic>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160202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2">
            <a:extLst>
              <a:ext uri="{FF2B5EF4-FFF2-40B4-BE49-F238E27FC236}">
                <a16:creationId xmlns:a16="http://schemas.microsoft.com/office/drawing/2014/main" id="{6186B007-3F7E-5740-9E08-E11D85A7FCBC}"/>
              </a:ext>
            </a:extLst>
          </p:cNvPr>
          <p:cNvSpPr txBox="1">
            <a:spLocks noChangeArrowheads="1"/>
          </p:cNvSpPr>
          <p:nvPr/>
        </p:nvSpPr>
        <p:spPr bwMode="auto">
          <a:xfrm>
            <a:off x="1835696" y="260648"/>
            <a:ext cx="57161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3600" dirty="0">
                <a:solidFill>
                  <a:srgbClr val="CC3300"/>
                </a:solidFill>
                <a:effectLst>
                  <a:outerShdw blurRad="38100" dist="38100" dir="2700000" algn="tl">
                    <a:srgbClr val="C0C0C0"/>
                  </a:outerShdw>
                </a:effectLst>
                <a:latin typeface="微软雅黑" pitchFamily="34" charset="-122"/>
                <a:ea typeface="微软雅黑" pitchFamily="34" charset="-122"/>
              </a:rPr>
              <a:t>第二章   分子和晶体结构</a:t>
            </a:r>
          </a:p>
        </p:txBody>
      </p:sp>
      <p:sp>
        <p:nvSpPr>
          <p:cNvPr id="8" name="Text Box 3">
            <a:extLst>
              <a:ext uri="{FF2B5EF4-FFF2-40B4-BE49-F238E27FC236}">
                <a16:creationId xmlns:a16="http://schemas.microsoft.com/office/drawing/2014/main" id="{2896E7B5-2DF8-1E40-BBBF-727436A9273E}"/>
              </a:ext>
            </a:extLst>
          </p:cNvPr>
          <p:cNvSpPr txBox="1">
            <a:spLocks noChangeArrowheads="1"/>
          </p:cNvSpPr>
          <p:nvPr/>
        </p:nvSpPr>
        <p:spPr bwMode="auto">
          <a:xfrm>
            <a:off x="2548878" y="1080795"/>
            <a:ext cx="4289758" cy="340163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dirty="0">
                <a:latin typeface="+mn-lt"/>
                <a:ea typeface="+mj-ea"/>
                <a:cs typeface="Times New Roman" panose="02020603050405020304" pitchFamily="18" charset="0"/>
              </a:rPr>
              <a:t>2.1  </a:t>
            </a:r>
            <a:r>
              <a:rPr kumimoji="0" lang="zh-CN" altLang="en-US" dirty="0">
                <a:latin typeface="+mn-lt"/>
                <a:ea typeface="+mj-ea"/>
                <a:cs typeface="Times New Roman" panose="02020603050405020304" pitchFamily="18" charset="0"/>
              </a:rPr>
              <a:t>价键理论</a:t>
            </a:r>
            <a:r>
              <a:rPr kumimoji="0" lang="en-US" altLang="zh-CN" dirty="0">
                <a:latin typeface="+mn-lt"/>
                <a:ea typeface="+mj-ea"/>
                <a:cs typeface="Times New Roman" panose="02020603050405020304" pitchFamily="18" charset="0"/>
              </a:rPr>
              <a:t>-</a:t>
            </a:r>
            <a:r>
              <a:rPr kumimoji="0" lang="zh-CN" altLang="en-US" dirty="0">
                <a:latin typeface="+mn-lt"/>
                <a:ea typeface="+mj-ea"/>
                <a:cs typeface="Times New Roman" panose="02020603050405020304" pitchFamily="18" charset="0"/>
              </a:rPr>
              <a:t>离子键</a:t>
            </a:r>
          </a:p>
          <a:p>
            <a:pPr eaLnBrk="1" hangingPunct="1">
              <a:lnSpc>
                <a:spcPct val="130000"/>
              </a:lnSpc>
            </a:pPr>
            <a:r>
              <a:rPr kumimoji="0" lang="en-US" altLang="zh-CN" dirty="0">
                <a:latin typeface="+mn-lt"/>
                <a:ea typeface="+mj-ea"/>
                <a:cs typeface="Times New Roman" panose="02020603050405020304" pitchFamily="18" charset="0"/>
              </a:rPr>
              <a:t>2.2  </a:t>
            </a:r>
            <a:r>
              <a:rPr kumimoji="0" lang="zh-CN" altLang="en-US" dirty="0">
                <a:latin typeface="+mn-lt"/>
                <a:ea typeface="+mj-ea"/>
                <a:cs typeface="Times New Roman" panose="02020603050405020304" pitchFamily="18" charset="0"/>
              </a:rPr>
              <a:t>价键理论</a:t>
            </a:r>
            <a:r>
              <a:rPr kumimoji="0" lang="en-US" altLang="zh-CN" dirty="0">
                <a:latin typeface="+mn-lt"/>
                <a:ea typeface="+mj-ea"/>
                <a:cs typeface="Times New Roman" panose="02020603050405020304" pitchFamily="18" charset="0"/>
              </a:rPr>
              <a:t>-</a:t>
            </a:r>
            <a:r>
              <a:rPr kumimoji="0" lang="zh-CN" altLang="en-US" dirty="0">
                <a:latin typeface="+mn-lt"/>
                <a:ea typeface="+mj-ea"/>
                <a:cs typeface="Times New Roman" panose="02020603050405020304" pitchFamily="18" charset="0"/>
              </a:rPr>
              <a:t>共价键</a:t>
            </a:r>
          </a:p>
          <a:p>
            <a:pPr eaLnBrk="1" hangingPunct="1">
              <a:lnSpc>
                <a:spcPct val="130000"/>
              </a:lnSpc>
            </a:pPr>
            <a:r>
              <a:rPr kumimoji="0" lang="en-US" altLang="zh-CN" dirty="0">
                <a:latin typeface="+mn-lt"/>
                <a:ea typeface="+mj-ea"/>
                <a:cs typeface="Times New Roman" panose="02020603050405020304" pitchFamily="18" charset="0"/>
              </a:rPr>
              <a:t>2.3  </a:t>
            </a:r>
            <a:r>
              <a:rPr kumimoji="0" lang="zh-CN" altLang="en-US" dirty="0">
                <a:latin typeface="+mn-lt"/>
                <a:ea typeface="+mj-ea"/>
                <a:cs typeface="Times New Roman" panose="02020603050405020304" pitchFamily="18" charset="0"/>
              </a:rPr>
              <a:t>价层电子对互斥理论</a:t>
            </a:r>
          </a:p>
          <a:p>
            <a:pPr eaLnBrk="1" hangingPunct="1">
              <a:lnSpc>
                <a:spcPct val="130000"/>
              </a:lnSpc>
            </a:pPr>
            <a:r>
              <a:rPr kumimoji="0" lang="en-US" altLang="zh-CN" dirty="0">
                <a:latin typeface="+mn-lt"/>
                <a:ea typeface="+mj-ea"/>
                <a:cs typeface="Times New Roman" panose="02020603050405020304" pitchFamily="18" charset="0"/>
              </a:rPr>
              <a:t>2.4  </a:t>
            </a:r>
            <a:r>
              <a:rPr kumimoji="0" lang="zh-CN" altLang="en-US" dirty="0">
                <a:latin typeface="+mn-lt"/>
                <a:ea typeface="+mj-ea"/>
                <a:cs typeface="Times New Roman" panose="02020603050405020304" pitchFamily="18" charset="0"/>
              </a:rPr>
              <a:t>分子轨道理论</a:t>
            </a:r>
          </a:p>
          <a:p>
            <a:pPr eaLnBrk="1" hangingPunct="1">
              <a:lnSpc>
                <a:spcPct val="130000"/>
              </a:lnSpc>
            </a:pPr>
            <a:r>
              <a:rPr kumimoji="0" lang="en-US" altLang="zh-CN" dirty="0">
                <a:latin typeface="+mn-lt"/>
                <a:ea typeface="+mj-ea"/>
                <a:cs typeface="Times New Roman" panose="02020603050405020304" pitchFamily="18" charset="0"/>
              </a:rPr>
              <a:t>2.5</a:t>
            </a:r>
            <a:r>
              <a:rPr kumimoji="0" lang="zh-CN" altLang="en-US" dirty="0">
                <a:latin typeface="+mn-lt"/>
                <a:ea typeface="+mj-ea"/>
                <a:cs typeface="Times New Roman" panose="02020603050405020304" pitchFamily="18" charset="0"/>
              </a:rPr>
              <a:t>  金属键理论</a:t>
            </a:r>
          </a:p>
          <a:p>
            <a:pPr eaLnBrk="1" hangingPunct="1">
              <a:lnSpc>
                <a:spcPct val="130000"/>
              </a:lnSpc>
            </a:pPr>
            <a:r>
              <a:rPr kumimoji="0" lang="en-US" altLang="zh-CN" dirty="0">
                <a:latin typeface="+mn-lt"/>
                <a:ea typeface="+mj-ea"/>
                <a:cs typeface="Times New Roman" panose="02020603050405020304" pitchFamily="18" charset="0"/>
              </a:rPr>
              <a:t>2.6  </a:t>
            </a:r>
            <a:r>
              <a:rPr kumimoji="0" lang="zh-CN" altLang="en-US" dirty="0">
                <a:latin typeface="+mn-lt"/>
                <a:ea typeface="+mj-ea"/>
                <a:cs typeface="Times New Roman" panose="02020603050405020304" pitchFamily="18" charset="0"/>
              </a:rPr>
              <a:t>分子间作用力和氢键</a:t>
            </a:r>
            <a:endParaRPr kumimoji="0" lang="en-US" altLang="zh-CN" dirty="0">
              <a:latin typeface="+mn-lt"/>
              <a:ea typeface="+mj-ea"/>
              <a:cs typeface="Times New Roman" panose="02020603050405020304" pitchFamily="18" charset="0"/>
            </a:endParaRPr>
          </a:p>
          <a:p>
            <a:pPr eaLnBrk="1" hangingPunct="1">
              <a:lnSpc>
                <a:spcPct val="130000"/>
              </a:lnSpc>
            </a:pPr>
            <a:r>
              <a:rPr kumimoji="0" lang="en-US" altLang="zh-CN" dirty="0">
                <a:solidFill>
                  <a:srgbClr val="FF0000"/>
                </a:solidFill>
                <a:latin typeface="+mn-lt"/>
                <a:ea typeface="+mj-ea"/>
                <a:cs typeface="Times New Roman" panose="02020603050405020304" pitchFamily="18" charset="0"/>
              </a:rPr>
              <a:t>2.7  </a:t>
            </a:r>
            <a:r>
              <a:rPr kumimoji="0" lang="zh-CN" altLang="en-US" dirty="0">
                <a:solidFill>
                  <a:srgbClr val="FF0000"/>
                </a:solidFill>
                <a:latin typeface="+mn-lt"/>
                <a:ea typeface="+mj-ea"/>
                <a:cs typeface="Times New Roman" panose="02020603050405020304" pitchFamily="18" charset="0"/>
              </a:rPr>
              <a:t>晶体结构</a:t>
            </a:r>
            <a:endParaRPr kumimoji="0" lang="en-US" altLang="zh-CN" dirty="0">
              <a:solidFill>
                <a:srgbClr val="FF0000"/>
              </a:solidFill>
              <a:latin typeface="+mn-lt"/>
              <a:ea typeface="+mj-ea"/>
              <a:cs typeface="Times New Roman" panose="02020603050405020304" pitchFamily="18" charset="0"/>
            </a:endParaRPr>
          </a:p>
        </p:txBody>
      </p:sp>
      <p:sp>
        <p:nvSpPr>
          <p:cNvPr id="4" name="Text Box 8">
            <a:extLst>
              <a:ext uri="{FF2B5EF4-FFF2-40B4-BE49-F238E27FC236}">
                <a16:creationId xmlns:a16="http://schemas.microsoft.com/office/drawing/2014/main" id="{744F6585-5CAD-AC4A-8C79-A902AF2821C9}"/>
              </a:ext>
            </a:extLst>
          </p:cNvPr>
          <p:cNvSpPr txBox="1">
            <a:spLocks noChangeArrowheads="1"/>
          </p:cNvSpPr>
          <p:nvPr/>
        </p:nvSpPr>
        <p:spPr bwMode="auto">
          <a:xfrm>
            <a:off x="2393210" y="6421142"/>
            <a:ext cx="1479461" cy="461665"/>
          </a:xfrm>
          <a:prstGeom prst="rect">
            <a:avLst/>
          </a:prstGeom>
          <a:noFill/>
          <a:ln w="19050"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b="1" dirty="0">
                <a:solidFill>
                  <a:schemeClr val="tx2"/>
                </a:solidFill>
                <a:effectLst>
                  <a:outerShdw blurRad="38100" dist="38100" dir="2700000" algn="tl">
                    <a:srgbClr val="C0C0C0"/>
                  </a:outerShdw>
                </a:effectLst>
              </a:rPr>
              <a:t>方解石</a:t>
            </a:r>
          </a:p>
        </p:txBody>
      </p:sp>
      <p:pic>
        <p:nvPicPr>
          <p:cNvPr id="5" name="Picture 3">
            <a:extLst>
              <a:ext uri="{FF2B5EF4-FFF2-40B4-BE49-F238E27FC236}">
                <a16:creationId xmlns:a16="http://schemas.microsoft.com/office/drawing/2014/main" id="{2A0AAFA4-EE99-984D-9890-2475507C3F46}"/>
              </a:ext>
            </a:extLst>
          </p:cNvPr>
          <p:cNvPicPr>
            <a:picLocks noChangeAspect="1" noChangeArrowheads="1"/>
          </p:cNvPicPr>
          <p:nvPr/>
        </p:nvPicPr>
        <p:blipFill>
          <a:blip r:embed="rId2" cstate="hqprint">
            <a:lum bright="-18000" contrast="24000"/>
            <a:extLst>
              <a:ext uri="{28A0092B-C50C-407E-A947-70E740481C1C}">
                <a14:useLocalDpi xmlns:a14="http://schemas.microsoft.com/office/drawing/2010/main"/>
              </a:ext>
            </a:extLst>
          </a:blip>
          <a:srcRect/>
          <a:stretch>
            <a:fillRect/>
          </a:stretch>
        </p:blipFill>
        <p:spPr bwMode="auto">
          <a:xfrm>
            <a:off x="4003458" y="4589620"/>
            <a:ext cx="1753503" cy="1771424"/>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6" name="Text Box 9">
            <a:extLst>
              <a:ext uri="{FF2B5EF4-FFF2-40B4-BE49-F238E27FC236}">
                <a16:creationId xmlns:a16="http://schemas.microsoft.com/office/drawing/2014/main" id="{37871FE6-05CE-7345-B6EF-ACE6FBA70BBF}"/>
              </a:ext>
            </a:extLst>
          </p:cNvPr>
          <p:cNvSpPr txBox="1">
            <a:spLocks noChangeArrowheads="1"/>
          </p:cNvSpPr>
          <p:nvPr/>
        </p:nvSpPr>
        <p:spPr bwMode="auto">
          <a:xfrm>
            <a:off x="4455005" y="6421142"/>
            <a:ext cx="1002323" cy="457200"/>
          </a:xfrm>
          <a:prstGeom prst="rect">
            <a:avLst/>
          </a:prstGeom>
          <a:noFill/>
          <a:ln w="19050"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b="1">
                <a:solidFill>
                  <a:schemeClr val="tx2"/>
                </a:solidFill>
                <a:effectLst>
                  <a:outerShdw blurRad="38100" dist="38100" dir="2700000" algn="tl">
                    <a:srgbClr val="C0C0C0"/>
                  </a:outerShdw>
                </a:effectLst>
                <a:latin typeface="黑体" pitchFamily="2" charset="-122"/>
              </a:rPr>
              <a:t>钻 石</a:t>
            </a:r>
          </a:p>
        </p:txBody>
      </p:sp>
      <p:pic>
        <p:nvPicPr>
          <p:cNvPr id="9" name="Picture 16" descr="E:\普通化学-2005\纯华讲稿\第十章\snowflakes-1.jpg">
            <a:extLst>
              <a:ext uri="{FF2B5EF4-FFF2-40B4-BE49-F238E27FC236}">
                <a16:creationId xmlns:a16="http://schemas.microsoft.com/office/drawing/2014/main" id="{464D59C5-4764-1A4E-AEDE-CABE9836A1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75317" y="4573293"/>
            <a:ext cx="1481503" cy="1800225"/>
          </a:xfrm>
          <a:prstGeom prst="rect">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0" descr="E:\普通化学-2005\纯华讲稿\第十章\p121901-a104-k01c.jpg">
            <a:extLst>
              <a:ext uri="{FF2B5EF4-FFF2-40B4-BE49-F238E27FC236}">
                <a16:creationId xmlns:a16="http://schemas.microsoft.com/office/drawing/2014/main" id="{0A8A4E95-31E4-5B4F-A318-24114DE550F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236296" y="4573292"/>
            <a:ext cx="1896208" cy="1797050"/>
          </a:xfrm>
          <a:prstGeom prst="rect">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10">
            <a:extLst>
              <a:ext uri="{FF2B5EF4-FFF2-40B4-BE49-F238E27FC236}">
                <a16:creationId xmlns:a16="http://schemas.microsoft.com/office/drawing/2014/main" id="{8337CB7A-70FC-3041-8251-85F3016D952E}"/>
              </a:ext>
            </a:extLst>
          </p:cNvPr>
          <p:cNvSpPr txBox="1">
            <a:spLocks noChangeArrowheads="1"/>
          </p:cNvSpPr>
          <p:nvPr/>
        </p:nvSpPr>
        <p:spPr bwMode="auto">
          <a:xfrm>
            <a:off x="6680983" y="6421142"/>
            <a:ext cx="1406719" cy="46166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b="1" dirty="0">
                <a:solidFill>
                  <a:schemeClr val="tx2"/>
                </a:solidFill>
                <a:effectLst>
                  <a:outerShdw blurRad="38100" dist="38100" dir="2700000" algn="tl">
                    <a:srgbClr val="C0C0C0"/>
                  </a:outerShdw>
                </a:effectLst>
              </a:rPr>
              <a:t>雪  花</a:t>
            </a:r>
          </a:p>
        </p:txBody>
      </p:sp>
      <p:pic>
        <p:nvPicPr>
          <p:cNvPr id="12" name="Picture 27">
            <a:extLst>
              <a:ext uri="{FF2B5EF4-FFF2-40B4-BE49-F238E27FC236}">
                <a16:creationId xmlns:a16="http://schemas.microsoft.com/office/drawing/2014/main" id="{E16EA8AD-97DE-B14C-BE06-12B6A7965856}"/>
              </a:ext>
            </a:extLst>
          </p:cNvPr>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29544" y="4570118"/>
            <a:ext cx="1714500" cy="1808163"/>
          </a:xfrm>
          <a:prstGeom prst="rect">
            <a:avLst/>
          </a:prstGeom>
          <a:noFill/>
          <a:ln w="9525"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 Box 28">
            <a:extLst>
              <a:ext uri="{FF2B5EF4-FFF2-40B4-BE49-F238E27FC236}">
                <a16:creationId xmlns:a16="http://schemas.microsoft.com/office/drawing/2014/main" id="{6D7F3B18-8C94-AD4D-9A59-4CDE7F290FDD}"/>
              </a:ext>
            </a:extLst>
          </p:cNvPr>
          <p:cNvSpPr txBox="1">
            <a:spLocks noChangeArrowheads="1"/>
          </p:cNvSpPr>
          <p:nvPr/>
        </p:nvSpPr>
        <p:spPr bwMode="auto">
          <a:xfrm>
            <a:off x="338740" y="6421142"/>
            <a:ext cx="1112805" cy="46166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b="1">
                <a:effectLst>
                  <a:outerShdw blurRad="38100" dist="38100" dir="2700000" algn="tl">
                    <a:srgbClr val="C0C0C0"/>
                  </a:outerShdw>
                </a:effectLst>
              </a:rPr>
              <a:t>金属锗</a:t>
            </a:r>
          </a:p>
        </p:txBody>
      </p:sp>
      <p:pic>
        <p:nvPicPr>
          <p:cNvPr id="14" name="Picture 31">
            <a:extLst>
              <a:ext uri="{FF2B5EF4-FFF2-40B4-BE49-F238E27FC236}">
                <a16:creationId xmlns:a16="http://schemas.microsoft.com/office/drawing/2014/main" id="{A9172FB3-DF9E-B845-9532-D43D42DFE2AC}"/>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1735251" y="4573293"/>
            <a:ext cx="2252297" cy="1808163"/>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9327691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1"/>
          <p:cNvSpPr>
            <a:spLocks noGrp="1"/>
          </p:cNvSpPr>
          <p:nvPr>
            <p:ph type="sldNum" sz="quarter" idx="10"/>
          </p:nvPr>
        </p:nvSpPr>
        <p:spPr/>
        <p:txBody>
          <a:bodyPr/>
          <a:lstStyle/>
          <a:p>
            <a:fld id="{6A516EEE-F3AE-46F8-B6B3-9466FC2DD2D4}" type="slidenum">
              <a:rPr lang="en-US" altLang="zh-CN"/>
              <a:pPr/>
              <a:t>20</a:t>
            </a:fld>
            <a:endParaRPr lang="en-US" altLang="zh-CN"/>
          </a:p>
        </p:txBody>
      </p:sp>
      <p:pic>
        <p:nvPicPr>
          <p:cNvPr id="31746" name="Picture 4" descr="FG13_46"/>
          <p:cNvPicPr>
            <a:picLocks noGrp="1" noChangeAspect="1" noChangeArrowheads="1"/>
          </p:cNvPicPr>
          <p:nvPr>
            <p:ph sz="quarter" idx="4294967295"/>
          </p:nvPr>
        </p:nvPicPr>
        <p:blipFill>
          <a:blip r:embed="rId2" cstate="hqprint">
            <a:extLst>
              <a:ext uri="{28A0092B-C50C-407E-A947-70E740481C1C}">
                <a14:useLocalDpi xmlns:a14="http://schemas.microsoft.com/office/drawing/2010/main"/>
              </a:ext>
            </a:extLst>
          </a:blip>
          <a:srcRect/>
          <a:stretch>
            <a:fillRect/>
          </a:stretch>
        </p:blipFill>
        <p:spPr>
          <a:xfrm>
            <a:off x="647699" y="3793758"/>
            <a:ext cx="2376854" cy="2303463"/>
          </a:xfrm>
          <a:noFill/>
        </p:spPr>
      </p:pic>
      <p:pic>
        <p:nvPicPr>
          <p:cNvPr id="31747" name="Picture 5" descr="FG13_46"/>
          <p:cNvPicPr>
            <a:picLocks noGrp="1" noChangeAspect="1" noChangeArrowheads="1"/>
          </p:cNvPicPr>
          <p:nvPr>
            <p:ph sz="quarter" idx="4294967295"/>
          </p:nvPr>
        </p:nvPicPr>
        <p:blipFill>
          <a:blip r:embed="rId3" cstate="hqprint">
            <a:extLst>
              <a:ext uri="{28A0092B-C50C-407E-A947-70E740481C1C}">
                <a14:useLocalDpi xmlns:a14="http://schemas.microsoft.com/office/drawing/2010/main"/>
              </a:ext>
            </a:extLst>
          </a:blip>
          <a:srcRect/>
          <a:stretch>
            <a:fillRect/>
          </a:stretch>
        </p:blipFill>
        <p:spPr>
          <a:xfrm>
            <a:off x="6119447" y="3822701"/>
            <a:ext cx="2376854" cy="2301875"/>
          </a:xfrm>
          <a:noFill/>
        </p:spPr>
      </p:pic>
      <p:pic>
        <p:nvPicPr>
          <p:cNvPr id="31748" name="Picture 6" descr="FG13_46"/>
          <p:cNvPicPr>
            <a:picLocks noGrp="1" noChangeAspect="1" noChangeArrowheads="1"/>
          </p:cNvPicPr>
          <p:nvPr>
            <p:ph sz="quarter" idx="4294967295"/>
          </p:nvPr>
        </p:nvPicPr>
        <p:blipFill>
          <a:blip r:embed="rId4" cstate="hqprint">
            <a:extLst>
              <a:ext uri="{28A0092B-C50C-407E-A947-70E740481C1C}">
                <a14:useLocalDpi xmlns:a14="http://schemas.microsoft.com/office/drawing/2010/main"/>
              </a:ext>
            </a:extLst>
          </a:blip>
          <a:srcRect/>
          <a:stretch>
            <a:fillRect/>
          </a:stretch>
        </p:blipFill>
        <p:spPr>
          <a:xfrm>
            <a:off x="3475342" y="3752530"/>
            <a:ext cx="2376854" cy="2306638"/>
          </a:xfrm>
          <a:noFill/>
        </p:spPr>
      </p:pic>
      <p:sp>
        <p:nvSpPr>
          <p:cNvPr id="1740807" name="Text Box 7"/>
          <p:cNvSpPr txBox="1">
            <a:spLocks noChangeArrowheads="1"/>
          </p:cNvSpPr>
          <p:nvPr/>
        </p:nvSpPr>
        <p:spPr bwMode="auto">
          <a:xfrm>
            <a:off x="2916116" y="6186488"/>
            <a:ext cx="3897221" cy="461665"/>
          </a:xfrm>
          <a:prstGeom prst="rect">
            <a:avLst/>
          </a:prstGeom>
          <a:noFill/>
          <a:ln w="9525" algn="ctr">
            <a:noFill/>
            <a:miter lim="800000"/>
            <a:headEnd/>
            <a:tailEnd/>
          </a:ln>
          <a:effectLst/>
        </p:spPr>
        <p:txBody>
          <a:bodyPr wrap="none">
            <a:spAutoFit/>
          </a:bodyPr>
          <a:lstStyle/>
          <a:p>
            <a:pPr>
              <a:defRPr/>
            </a:pPr>
            <a:r>
              <a:rPr kumimoji="0" lang="zh-CN" altLang="en-US" b="1" dirty="0">
                <a:solidFill>
                  <a:schemeClr val="tx2"/>
                </a:solidFill>
              </a:rPr>
              <a:t>面心立方晶胞中的空隙类型</a:t>
            </a:r>
          </a:p>
        </p:txBody>
      </p:sp>
      <p:sp>
        <p:nvSpPr>
          <p:cNvPr id="1740808" name="Text Box 8"/>
          <p:cNvSpPr txBox="1">
            <a:spLocks noChangeArrowheads="1"/>
          </p:cNvSpPr>
          <p:nvPr/>
        </p:nvSpPr>
        <p:spPr bwMode="auto">
          <a:xfrm>
            <a:off x="303335" y="1134143"/>
            <a:ext cx="5263780" cy="249106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zh-CN" altLang="en-US" sz="2200" b="1" dirty="0"/>
              <a:t>正离子常处在负离子堆积的空隙之中。空隙形状有立方体、正八面体和四面体等类型，随着正负离子的半径比变化，正负离子的堆积方式也会随之变化以降低能量，所以</a:t>
            </a:r>
            <a:r>
              <a:rPr kumimoji="0" lang="zh-CN" altLang="en-US" sz="2200" b="1" dirty="0">
                <a:solidFill>
                  <a:schemeClr val="accent2"/>
                </a:solidFill>
              </a:rPr>
              <a:t>离子晶体的堆积方式与正负离子的半径比有一定关系。</a:t>
            </a:r>
            <a:r>
              <a:rPr kumimoji="0" lang="zh-CN" altLang="en-US" sz="2200" b="1" dirty="0"/>
              <a:t> </a:t>
            </a:r>
          </a:p>
        </p:txBody>
      </p:sp>
      <p:pic>
        <p:nvPicPr>
          <p:cNvPr id="1740809" name="Picture 9" descr="FG13_47"/>
          <p:cNvPicPr>
            <a:picLocks noGrp="1" noChangeAspect="1" noChangeArrowheads="1"/>
          </p:cNvPicPr>
          <p:nvPr>
            <p:ph sz="quarter" idx="4294967295"/>
          </p:nvPr>
        </p:nvPicPr>
        <p:blipFill>
          <a:blip r:embed="rId5" cstate="hqprint">
            <a:extLst>
              <a:ext uri="{28A0092B-C50C-407E-A947-70E740481C1C}">
                <a14:useLocalDpi xmlns:a14="http://schemas.microsoft.com/office/drawing/2010/main"/>
              </a:ext>
            </a:extLst>
          </a:blip>
          <a:srcRect/>
          <a:stretch>
            <a:fillRect/>
          </a:stretch>
        </p:blipFill>
        <p:spPr>
          <a:xfrm>
            <a:off x="5832231" y="955035"/>
            <a:ext cx="2951285" cy="2670175"/>
          </a:xfrm>
          <a:noFill/>
        </p:spPr>
      </p:pic>
      <p:sp>
        <p:nvSpPr>
          <p:cNvPr id="10" name="Text Box 3"/>
          <p:cNvSpPr txBox="1">
            <a:spLocks noChangeArrowheads="1"/>
          </p:cNvSpPr>
          <p:nvPr/>
        </p:nvSpPr>
        <p:spPr bwMode="auto">
          <a:xfrm>
            <a:off x="2411760" y="206291"/>
            <a:ext cx="4174880"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C0000"/>
                </a:solidFill>
                <a:effectLst>
                  <a:outerShdw blurRad="38100" dist="38100" dir="2700000" algn="tl">
                    <a:srgbClr val="C0C0C0"/>
                  </a:outerShdw>
                </a:effectLst>
                <a:latin typeface="Arial" charset="0"/>
              </a:rPr>
              <a:t>离子晶体</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6403883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C0D57425-FE3D-41C2-AFED-4277A835BE20}" type="slidenum">
              <a:rPr lang="en-US" altLang="zh-CN"/>
              <a:pPr/>
              <a:t>21</a:t>
            </a:fld>
            <a:endParaRPr lang="en-US" altLang="zh-CN"/>
          </a:p>
        </p:txBody>
      </p:sp>
      <p:pic>
        <p:nvPicPr>
          <p:cNvPr id="33794" name="Picture 2" descr="FG13_4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032838" y="2439363"/>
            <a:ext cx="7053523" cy="207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2851" name="Text Box 3"/>
          <p:cNvSpPr txBox="1">
            <a:spLocks noChangeArrowheads="1"/>
          </p:cNvSpPr>
          <p:nvPr/>
        </p:nvSpPr>
        <p:spPr bwMode="auto">
          <a:xfrm>
            <a:off x="303336" y="1059818"/>
            <a:ext cx="8516816" cy="182274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solidFill>
                  <a:schemeClr val="accent2"/>
                </a:solidFill>
              </a:rPr>
              <a:t>1) </a:t>
            </a:r>
            <a:r>
              <a:rPr kumimoji="0" lang="en-US" altLang="zh-CN" b="1" dirty="0" err="1">
                <a:solidFill>
                  <a:schemeClr val="accent2"/>
                </a:solidFill>
              </a:rPr>
              <a:t>CsCl</a:t>
            </a:r>
            <a:r>
              <a:rPr kumimoji="0" lang="zh-CN" altLang="en-US" b="1" dirty="0">
                <a:solidFill>
                  <a:schemeClr val="accent2"/>
                </a:solidFill>
              </a:rPr>
              <a:t>型</a:t>
            </a:r>
            <a:r>
              <a:rPr kumimoji="0" lang="zh-CN" altLang="en-US" b="1" dirty="0">
                <a:solidFill>
                  <a:srgbClr val="FFFF00"/>
                </a:solidFill>
              </a:rPr>
              <a:t> </a:t>
            </a:r>
            <a:r>
              <a:rPr kumimoji="0" lang="en-US" altLang="zh-CN" b="1" dirty="0"/>
              <a:t>—</a:t>
            </a:r>
            <a:r>
              <a:rPr kumimoji="0" lang="zh-CN" altLang="en-US" b="1" dirty="0"/>
              <a:t>负离子按简单立方堆积排列，正离子占据由负离子所构成的立方体空隙中，整个晶体由正负两种离子穿插排列而成。正负离子配位数都是</a:t>
            </a:r>
            <a:r>
              <a:rPr kumimoji="0" lang="en-US" altLang="zh-CN" b="1" dirty="0"/>
              <a:t>8</a:t>
            </a:r>
            <a:r>
              <a:rPr kumimoji="0" lang="zh-CN" altLang="en-US" b="1" dirty="0"/>
              <a:t>，记作</a:t>
            </a:r>
            <a:r>
              <a:rPr kumimoji="0" lang="en-US" altLang="zh-CN" b="1" dirty="0"/>
              <a:t>8:8</a:t>
            </a:r>
            <a:r>
              <a:rPr kumimoji="0" lang="zh-CN" altLang="en-US" b="1" dirty="0"/>
              <a:t>，晶胞中正负离子数各等于</a:t>
            </a:r>
            <a:r>
              <a:rPr kumimoji="0" lang="en-US" altLang="zh-CN" b="1" dirty="0"/>
              <a:t>1</a:t>
            </a:r>
            <a:r>
              <a:rPr kumimoji="0" lang="zh-CN" altLang="en-US" b="1" dirty="0"/>
              <a:t>。</a:t>
            </a:r>
          </a:p>
        </p:txBody>
      </p:sp>
      <p:sp>
        <p:nvSpPr>
          <p:cNvPr id="1742852" name="Text Box 4"/>
          <p:cNvSpPr txBox="1">
            <a:spLocks noChangeArrowheads="1"/>
          </p:cNvSpPr>
          <p:nvPr/>
        </p:nvSpPr>
        <p:spPr bwMode="auto">
          <a:xfrm>
            <a:off x="1691680" y="245592"/>
            <a:ext cx="6047643" cy="519112"/>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kumimoji="0" lang="zh-CN" altLang="en-US" sz="2800" b="1" dirty="0">
                <a:solidFill>
                  <a:srgbClr val="CC0000"/>
                </a:solidFill>
                <a:effectLst>
                  <a:outerShdw blurRad="38100" dist="38100" dir="2700000" algn="tl">
                    <a:srgbClr val="C0C0C0"/>
                  </a:outerShdw>
                </a:effectLst>
              </a:rPr>
              <a:t>负离子按简单立方堆积排列</a:t>
            </a:r>
            <a:endParaRPr kumimoji="0" lang="en-US" altLang="zh-CN" sz="2800" b="1" dirty="0">
              <a:solidFill>
                <a:srgbClr val="CC0000"/>
              </a:solidFill>
              <a:effectLst>
                <a:outerShdw blurRad="38100" dist="38100" dir="2700000" algn="tl">
                  <a:srgbClr val="C0C0C0"/>
                </a:outerShdw>
              </a:effectLst>
            </a:endParaRP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mc:AlternateContent xmlns:mc="http://schemas.openxmlformats.org/markup-compatibility/2006">
        <mc:Choice xmlns:a14="http://schemas.microsoft.com/office/drawing/2010/main" Requires="a14">
          <p:sp>
            <p:nvSpPr>
              <p:cNvPr id="2" name="Text Box 15">
                <a:extLst>
                  <a:ext uri="{FF2B5EF4-FFF2-40B4-BE49-F238E27FC236}">
                    <a16:creationId xmlns:a16="http://schemas.microsoft.com/office/drawing/2014/main" id="{8994388C-669D-50BD-A380-E1EBE73FBE04}"/>
                  </a:ext>
                </a:extLst>
              </p:cNvPr>
              <p:cNvSpPr txBox="1">
                <a:spLocks noChangeArrowheads="1"/>
              </p:cNvSpPr>
              <p:nvPr/>
            </p:nvSpPr>
            <p:spPr bwMode="auto">
              <a:xfrm>
                <a:off x="827941" y="5011737"/>
                <a:ext cx="5256227" cy="563744"/>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t>	2(</a:t>
                </a:r>
                <a:r>
                  <a:rPr kumimoji="0" lang="en-US" altLang="zh-CN" sz="2800" b="1" i="1" dirty="0"/>
                  <a:t>r</a:t>
                </a:r>
                <a:r>
                  <a:rPr kumimoji="0" lang="en-US" altLang="zh-CN" sz="2800" b="1" i="1" baseline="-25000" dirty="0"/>
                  <a:t>+</a:t>
                </a:r>
                <a:r>
                  <a:rPr kumimoji="0" lang="en-US" altLang="zh-CN" sz="2800" b="1" baseline="-25000" dirty="0"/>
                  <a:t> </a:t>
                </a:r>
                <a:r>
                  <a:rPr kumimoji="0" lang="en-US" altLang="zh-CN" sz="2800" b="1" dirty="0"/>
                  <a:t>+ </a:t>
                </a:r>
                <a:r>
                  <a:rPr kumimoji="0" lang="en-US" altLang="zh-CN" sz="2800" b="1" i="1" dirty="0"/>
                  <a:t>r</a:t>
                </a:r>
                <a:r>
                  <a:rPr kumimoji="0" lang="en-US" altLang="zh-CN" sz="2800" b="1" i="1" baseline="-25000" dirty="0"/>
                  <a:t>-</a:t>
                </a:r>
                <a:r>
                  <a:rPr kumimoji="0" lang="en-US" altLang="zh-CN" sz="2800" b="1" dirty="0"/>
                  <a:t>)</a:t>
                </a:r>
                <a:r>
                  <a:rPr kumimoji="0" lang="en-US" altLang="zh-CN" sz="2800" b="1" baseline="30000" dirty="0"/>
                  <a:t> </a:t>
                </a:r>
                <a:r>
                  <a:rPr kumimoji="0" lang="en-US" altLang="zh-CN" sz="2800" b="1" dirty="0"/>
                  <a:t>= </a:t>
                </a:r>
                <a14:m>
                  <m:oMath xmlns:m="http://schemas.openxmlformats.org/officeDocument/2006/math">
                    <m:rad>
                      <m:radPr>
                        <m:degHide m:val="on"/>
                        <m:ctrlPr>
                          <a:rPr kumimoji="0" lang="en-US" altLang="zh-CN" sz="2800" b="1" i="1" dirty="0" smtClean="0">
                            <a:latin typeface="Cambria Math" panose="02040503050406030204" pitchFamily="18" charset="0"/>
                          </a:rPr>
                        </m:ctrlPr>
                      </m:radPr>
                      <m:deg/>
                      <m:e>
                        <m:r>
                          <a:rPr kumimoji="0" lang="en-US" altLang="zh-CN" sz="2800" b="1" i="1" dirty="0" smtClean="0">
                            <a:latin typeface="Cambria Math" panose="02040503050406030204" pitchFamily="18" charset="0"/>
                          </a:rPr>
                          <m:t>𝟑</m:t>
                        </m:r>
                      </m:e>
                    </m:rad>
                    <m:r>
                      <m:rPr>
                        <m:sty m:val="p"/>
                      </m:rPr>
                      <a:rPr kumimoji="0" lang="en-US" altLang="zh-CN" sz="2800" b="1" i="1" dirty="0">
                        <a:latin typeface="Cambria Math" panose="02040503050406030204" pitchFamily="18" charset="0"/>
                      </a:rPr>
                      <m:t>a</m:t>
                    </m:r>
                  </m:oMath>
                </a14:m>
                <a:r>
                  <a:rPr kumimoji="0" lang="zh-CN" altLang="en-US" sz="2800" b="1" dirty="0"/>
                  <a:t>；</a:t>
                </a:r>
                <a:r>
                  <a:rPr kumimoji="0" lang="en-US" altLang="zh-CN" sz="2800" b="1" dirty="0"/>
                  <a:t>a=2</a:t>
                </a:r>
                <a:r>
                  <a:rPr kumimoji="0" lang="en-US" altLang="zh-CN" sz="2800" b="1" i="1" dirty="0"/>
                  <a:t> r</a:t>
                </a:r>
                <a:r>
                  <a:rPr kumimoji="0" lang="en-US" altLang="zh-CN" sz="2800" b="1" i="1" baseline="-25000" dirty="0"/>
                  <a:t>-</a:t>
                </a:r>
                <a:endParaRPr kumimoji="0" lang="en-US" altLang="zh-CN" sz="2800" b="1" dirty="0"/>
              </a:p>
            </p:txBody>
          </p:sp>
        </mc:Choice>
        <mc:Fallback>
          <p:sp>
            <p:nvSpPr>
              <p:cNvPr id="2" name="Text Box 15">
                <a:extLst>
                  <a:ext uri="{FF2B5EF4-FFF2-40B4-BE49-F238E27FC236}">
                    <a16:creationId xmlns:a16="http://schemas.microsoft.com/office/drawing/2014/main" id="{8994388C-669D-50BD-A380-E1EBE73FBE04}"/>
                  </a:ext>
                </a:extLst>
              </p:cNvPr>
              <p:cNvSpPr txBox="1">
                <a:spLocks noRot="1" noChangeAspect="1" noMove="1" noResize="1" noEditPoints="1" noAdjustHandles="1" noChangeArrowheads="1" noChangeShapeType="1" noTextEdit="1"/>
              </p:cNvSpPr>
              <p:nvPr/>
            </p:nvSpPr>
            <p:spPr bwMode="auto">
              <a:xfrm>
                <a:off x="827941" y="5011737"/>
                <a:ext cx="5256227" cy="563744"/>
              </a:xfrm>
              <a:prstGeom prst="rect">
                <a:avLst/>
              </a:prstGeom>
              <a:blipFill>
                <a:blip r:embed="rId3"/>
                <a:stretch>
                  <a:fillRect t="-8696" b="-282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3" name="Text Box 16">
            <a:extLst>
              <a:ext uri="{FF2B5EF4-FFF2-40B4-BE49-F238E27FC236}">
                <a16:creationId xmlns:a16="http://schemas.microsoft.com/office/drawing/2014/main" id="{004A35C5-B065-7F26-27FB-1A34027F25D0}"/>
              </a:ext>
            </a:extLst>
          </p:cNvPr>
          <p:cNvSpPr txBox="1">
            <a:spLocks noChangeArrowheads="1"/>
          </p:cNvSpPr>
          <p:nvPr/>
        </p:nvSpPr>
        <p:spPr bwMode="auto">
          <a:xfrm>
            <a:off x="1222131" y="6019800"/>
            <a:ext cx="334986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t>	</a:t>
            </a:r>
            <a:r>
              <a:rPr kumimoji="0" lang="en-US" altLang="zh-CN" sz="2800" b="1" i="1" dirty="0"/>
              <a:t>r</a:t>
            </a:r>
            <a:r>
              <a:rPr kumimoji="0" lang="en-US" altLang="zh-CN" sz="2800" b="1" i="1" baseline="-25000" dirty="0"/>
              <a:t>+</a:t>
            </a:r>
            <a:r>
              <a:rPr kumimoji="0" lang="en-US" altLang="zh-CN" sz="2800" b="1" i="1" dirty="0"/>
              <a:t>/r</a:t>
            </a:r>
            <a:r>
              <a:rPr kumimoji="0" lang="en-US" altLang="zh-CN" sz="2800" b="1" i="1" baseline="-25000" dirty="0"/>
              <a:t>-</a:t>
            </a:r>
            <a:r>
              <a:rPr kumimoji="0" lang="en-US" altLang="zh-CN" sz="2800" b="1" baseline="30000" dirty="0"/>
              <a:t> </a:t>
            </a:r>
            <a:r>
              <a:rPr kumimoji="0" lang="en-US" altLang="zh-CN" sz="2800" b="1" dirty="0"/>
              <a:t>= 0.732</a:t>
            </a:r>
            <a:endParaRPr kumimoji="0" lang="en-US" altLang="zh-CN" sz="2800" b="1" baseline="30000" dirty="0"/>
          </a:p>
        </p:txBody>
      </p:sp>
      <p:sp>
        <p:nvSpPr>
          <p:cNvPr id="4" name="AutoShape 17">
            <a:extLst>
              <a:ext uri="{FF2B5EF4-FFF2-40B4-BE49-F238E27FC236}">
                <a16:creationId xmlns:a16="http://schemas.microsoft.com/office/drawing/2014/main" id="{BAB9829F-3497-E242-92BB-CB71989BBBC1}"/>
              </a:ext>
            </a:extLst>
          </p:cNvPr>
          <p:cNvSpPr>
            <a:spLocks noChangeArrowheads="1"/>
          </p:cNvSpPr>
          <p:nvPr/>
        </p:nvSpPr>
        <p:spPr bwMode="auto">
          <a:xfrm rot="-1274182">
            <a:off x="1324708" y="5160963"/>
            <a:ext cx="364880" cy="1563687"/>
          </a:xfrm>
          <a:prstGeom prst="curvedRightArrow">
            <a:avLst>
              <a:gd name="adj1" fmla="val 79117"/>
              <a:gd name="adj2" fmla="val 158233"/>
              <a:gd name="adj3" fmla="val 3333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 name="圆角矩形 4">
            <a:extLst>
              <a:ext uri="{FF2B5EF4-FFF2-40B4-BE49-F238E27FC236}">
                <a16:creationId xmlns:a16="http://schemas.microsoft.com/office/drawing/2014/main" id="{75C2703D-A37C-14A8-C087-D57356E5166A}"/>
              </a:ext>
            </a:extLst>
          </p:cNvPr>
          <p:cNvSpPr/>
          <p:nvPr/>
        </p:nvSpPr>
        <p:spPr bwMode="auto">
          <a:xfrm>
            <a:off x="1053900" y="4942860"/>
            <a:ext cx="4382196" cy="1710644"/>
          </a:xfrm>
          <a:prstGeom prst="roundRect">
            <a:avLst/>
          </a:prstGeom>
          <a:noFill/>
          <a:ln w="28575">
            <a:solidFill>
              <a:srgbClr val="00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31074791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7DFDB512-0181-4109-A7B8-614F149B8404}" type="slidenum">
              <a:rPr lang="en-US" altLang="zh-CN"/>
              <a:pPr/>
              <a:t>22</a:t>
            </a:fld>
            <a:endParaRPr lang="en-US" altLang="zh-CN"/>
          </a:p>
        </p:txBody>
      </p:sp>
      <p:sp>
        <p:nvSpPr>
          <p:cNvPr id="1743874" name="Text Box 2"/>
          <p:cNvSpPr txBox="1">
            <a:spLocks noChangeArrowheads="1"/>
          </p:cNvSpPr>
          <p:nvPr/>
        </p:nvSpPr>
        <p:spPr bwMode="auto">
          <a:xfrm>
            <a:off x="303335" y="1052514"/>
            <a:ext cx="8613531" cy="142192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solidFill>
                  <a:schemeClr val="accent2"/>
                </a:solidFill>
              </a:rPr>
              <a:t>2) NaCl</a:t>
            </a:r>
            <a:r>
              <a:rPr kumimoji="0" lang="zh-CN" altLang="en-US" b="1" dirty="0">
                <a:solidFill>
                  <a:schemeClr val="accent2"/>
                </a:solidFill>
              </a:rPr>
              <a:t>型</a:t>
            </a:r>
            <a:r>
              <a:rPr kumimoji="0" lang="zh-CN" altLang="en-US" b="1" dirty="0">
                <a:solidFill>
                  <a:srgbClr val="FFFF00"/>
                </a:solidFill>
              </a:rPr>
              <a:t> </a:t>
            </a:r>
            <a:r>
              <a:rPr kumimoji="0" lang="en-US" altLang="zh-CN" b="1" dirty="0"/>
              <a:t>— </a:t>
            </a:r>
            <a:r>
              <a:rPr kumimoji="0" lang="zh-CN" altLang="en-US" b="1" dirty="0"/>
              <a:t>负离子按面心立方密堆积排布，正离子放在八面体空隙中，整个晶体由正负两种离子穿插排列而成。正负离子配位数都是</a:t>
            </a:r>
            <a:r>
              <a:rPr kumimoji="0" lang="en-US" altLang="zh-CN" b="1" dirty="0"/>
              <a:t>6</a:t>
            </a:r>
            <a:r>
              <a:rPr kumimoji="0" lang="zh-CN" altLang="en-US" b="1" dirty="0"/>
              <a:t>，记作</a:t>
            </a:r>
            <a:r>
              <a:rPr kumimoji="0" lang="en-US" altLang="zh-CN" b="1" dirty="0"/>
              <a:t>6:6</a:t>
            </a:r>
            <a:r>
              <a:rPr kumimoji="0" lang="zh-CN" altLang="en-US" b="1" dirty="0"/>
              <a:t>，晶胞中正负离子数各等于</a:t>
            </a:r>
            <a:r>
              <a:rPr kumimoji="0" lang="en-US" altLang="zh-CN" b="1" dirty="0"/>
              <a:t>4</a:t>
            </a:r>
            <a:r>
              <a:rPr kumimoji="0" lang="zh-CN" altLang="en-US" b="1" dirty="0"/>
              <a:t>。</a:t>
            </a:r>
          </a:p>
        </p:txBody>
      </p:sp>
      <p:sp>
        <p:nvSpPr>
          <p:cNvPr id="1743875" name="Text Box 3"/>
          <p:cNvSpPr txBox="1">
            <a:spLocks noChangeArrowheads="1"/>
          </p:cNvSpPr>
          <p:nvPr/>
        </p:nvSpPr>
        <p:spPr bwMode="auto">
          <a:xfrm>
            <a:off x="1979712" y="188640"/>
            <a:ext cx="5134708" cy="519112"/>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kumimoji="0" lang="zh-CN" altLang="en-US" sz="2800" b="1" dirty="0">
                <a:solidFill>
                  <a:srgbClr val="CC0000"/>
                </a:solidFill>
                <a:effectLst>
                  <a:outerShdw blurRad="38100" dist="38100" dir="2700000" algn="tl">
                    <a:srgbClr val="C0C0C0"/>
                  </a:outerShdw>
                </a:effectLst>
                <a:latin typeface="黑体" pitchFamily="2" charset="-122"/>
              </a:rPr>
              <a:t>负离子按面心立方密堆积排列 </a:t>
            </a:r>
          </a:p>
        </p:txBody>
      </p:sp>
      <p:pic>
        <p:nvPicPr>
          <p:cNvPr id="34821" name="Picture 5" descr="FG13_4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5293" y="2752839"/>
            <a:ext cx="4680520" cy="170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2" name="Group 22">
            <a:extLst>
              <a:ext uri="{FF2B5EF4-FFF2-40B4-BE49-F238E27FC236}">
                <a16:creationId xmlns:a16="http://schemas.microsoft.com/office/drawing/2014/main" id="{AA57E398-3260-C130-657D-31916D409680}"/>
              </a:ext>
            </a:extLst>
          </p:cNvPr>
          <p:cNvGrpSpPr>
            <a:grpSpLocks/>
          </p:cNvGrpSpPr>
          <p:nvPr/>
        </p:nvGrpSpPr>
        <p:grpSpPr bwMode="auto">
          <a:xfrm>
            <a:off x="5787107" y="3429000"/>
            <a:ext cx="2889350" cy="2216854"/>
            <a:chOff x="3483" y="2205"/>
            <a:chExt cx="2091" cy="1588"/>
          </a:xfrm>
        </p:grpSpPr>
        <p:pic>
          <p:nvPicPr>
            <p:cNvPr id="3" name="Picture 5" descr="FG13_47">
              <a:extLst>
                <a:ext uri="{FF2B5EF4-FFF2-40B4-BE49-F238E27FC236}">
                  <a16:creationId xmlns:a16="http://schemas.microsoft.com/office/drawing/2014/main" id="{5CA8479F-D4B8-0286-A80D-40AFA633736F}"/>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483" y="2205"/>
              <a:ext cx="2024"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Oval 6">
              <a:extLst>
                <a:ext uri="{FF2B5EF4-FFF2-40B4-BE49-F238E27FC236}">
                  <a16:creationId xmlns:a16="http://schemas.microsoft.com/office/drawing/2014/main" id="{A3764BE2-21DB-A440-DD12-D5819133A388}"/>
                </a:ext>
              </a:extLst>
            </p:cNvPr>
            <p:cNvSpPr>
              <a:spLocks noChangeArrowheads="1"/>
            </p:cNvSpPr>
            <p:nvPr/>
          </p:nvSpPr>
          <p:spPr bwMode="auto">
            <a:xfrm>
              <a:off x="4179" y="2438"/>
              <a:ext cx="163" cy="147"/>
            </a:xfrm>
            <a:prstGeom prst="ellipse">
              <a:avLst/>
            </a:prstGeom>
            <a:solidFill>
              <a:srgbClr val="80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 name="Oval 7">
              <a:extLst>
                <a:ext uri="{FF2B5EF4-FFF2-40B4-BE49-F238E27FC236}">
                  <a16:creationId xmlns:a16="http://schemas.microsoft.com/office/drawing/2014/main" id="{8F10A423-C720-1312-121D-0BA090A2FC6E}"/>
                </a:ext>
              </a:extLst>
            </p:cNvPr>
            <p:cNvSpPr>
              <a:spLocks noChangeArrowheads="1"/>
            </p:cNvSpPr>
            <p:nvPr/>
          </p:nvSpPr>
          <p:spPr bwMode="auto">
            <a:xfrm>
              <a:off x="4505" y="2438"/>
              <a:ext cx="163" cy="147"/>
            </a:xfrm>
            <a:prstGeom prst="ellipse">
              <a:avLst/>
            </a:prstGeom>
            <a:solidFill>
              <a:srgbClr val="A5002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8" name="Oval 8">
              <a:extLst>
                <a:ext uri="{FF2B5EF4-FFF2-40B4-BE49-F238E27FC236}">
                  <a16:creationId xmlns:a16="http://schemas.microsoft.com/office/drawing/2014/main" id="{0E198B25-DA70-193E-22D9-BE32A0B84E32}"/>
                </a:ext>
              </a:extLst>
            </p:cNvPr>
            <p:cNvSpPr>
              <a:spLocks noChangeArrowheads="1"/>
            </p:cNvSpPr>
            <p:nvPr/>
          </p:nvSpPr>
          <p:spPr bwMode="auto">
            <a:xfrm>
              <a:off x="4017" y="2780"/>
              <a:ext cx="162" cy="146"/>
            </a:xfrm>
            <a:prstGeom prst="ellipse">
              <a:avLst/>
            </a:prstGeom>
            <a:solidFill>
              <a:srgbClr val="80000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9" name="Oval 9">
              <a:extLst>
                <a:ext uri="{FF2B5EF4-FFF2-40B4-BE49-F238E27FC236}">
                  <a16:creationId xmlns:a16="http://schemas.microsoft.com/office/drawing/2014/main" id="{B6DF687E-5A47-3373-EE63-1FD7B3B07012}"/>
                </a:ext>
              </a:extLst>
            </p:cNvPr>
            <p:cNvSpPr>
              <a:spLocks noChangeArrowheads="1"/>
            </p:cNvSpPr>
            <p:nvPr/>
          </p:nvSpPr>
          <p:spPr bwMode="auto">
            <a:xfrm>
              <a:off x="4494" y="3184"/>
              <a:ext cx="163" cy="147"/>
            </a:xfrm>
            <a:prstGeom prst="ellipse">
              <a:avLst/>
            </a:prstGeom>
            <a:solidFill>
              <a:srgbClr val="A5002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0" name="Text Box 10">
              <a:extLst>
                <a:ext uri="{FF2B5EF4-FFF2-40B4-BE49-F238E27FC236}">
                  <a16:creationId xmlns:a16="http://schemas.microsoft.com/office/drawing/2014/main" id="{7A8ABA1F-0F55-FF2B-BABD-10BC5137AFEF}"/>
                </a:ext>
              </a:extLst>
            </p:cNvPr>
            <p:cNvSpPr txBox="1">
              <a:spLocks noChangeArrowheads="1"/>
            </p:cNvSpPr>
            <p:nvPr/>
          </p:nvSpPr>
          <p:spPr bwMode="auto">
            <a:xfrm>
              <a:off x="4126" y="2340"/>
              <a:ext cx="2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i="1">
                  <a:solidFill>
                    <a:srgbClr val="FFFF00"/>
                  </a:solidFill>
                </a:rPr>
                <a:t>r</a:t>
              </a:r>
              <a:r>
                <a:rPr kumimoji="0" lang="en-US" altLang="zh-CN" b="1" i="1" baseline="-25000">
                  <a:solidFill>
                    <a:srgbClr val="FFFF00"/>
                  </a:solidFill>
                </a:rPr>
                <a:t>-</a:t>
              </a:r>
            </a:p>
          </p:txBody>
        </p:sp>
        <p:sp>
          <p:nvSpPr>
            <p:cNvPr id="11" name="Text Box 11">
              <a:extLst>
                <a:ext uri="{FF2B5EF4-FFF2-40B4-BE49-F238E27FC236}">
                  <a16:creationId xmlns:a16="http://schemas.microsoft.com/office/drawing/2014/main" id="{3893FBDB-287B-B1CC-B211-B0EB8439519F}"/>
                </a:ext>
              </a:extLst>
            </p:cNvPr>
            <p:cNvSpPr txBox="1">
              <a:spLocks noChangeArrowheads="1"/>
            </p:cNvSpPr>
            <p:nvPr/>
          </p:nvSpPr>
          <p:spPr bwMode="auto">
            <a:xfrm>
              <a:off x="3963" y="2682"/>
              <a:ext cx="2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i="1">
                  <a:solidFill>
                    <a:srgbClr val="FFFF00"/>
                  </a:solidFill>
                </a:rPr>
                <a:t>r</a:t>
              </a:r>
              <a:r>
                <a:rPr kumimoji="0" lang="en-US" altLang="zh-CN" b="1" i="1" baseline="-25000">
                  <a:solidFill>
                    <a:srgbClr val="FFFF00"/>
                  </a:solidFill>
                </a:rPr>
                <a:t>-</a:t>
              </a:r>
            </a:p>
          </p:txBody>
        </p:sp>
        <p:sp>
          <p:nvSpPr>
            <p:cNvPr id="12" name="Text Box 12">
              <a:extLst>
                <a:ext uri="{FF2B5EF4-FFF2-40B4-BE49-F238E27FC236}">
                  <a16:creationId xmlns:a16="http://schemas.microsoft.com/office/drawing/2014/main" id="{60FF8EA6-90A4-F818-DE24-24B976CC2F2B}"/>
                </a:ext>
              </a:extLst>
            </p:cNvPr>
            <p:cNvSpPr txBox="1">
              <a:spLocks noChangeArrowheads="1"/>
            </p:cNvSpPr>
            <p:nvPr/>
          </p:nvSpPr>
          <p:spPr bwMode="auto">
            <a:xfrm>
              <a:off x="4443" y="3073"/>
              <a:ext cx="2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i="1">
                  <a:solidFill>
                    <a:srgbClr val="FFFF00"/>
                  </a:solidFill>
                </a:rPr>
                <a:t>r</a:t>
              </a:r>
              <a:r>
                <a:rPr kumimoji="0" lang="en-US" altLang="zh-CN" b="1" i="1" baseline="-25000">
                  <a:solidFill>
                    <a:srgbClr val="FFFF00"/>
                  </a:solidFill>
                </a:rPr>
                <a:t>-</a:t>
              </a:r>
            </a:p>
          </p:txBody>
        </p:sp>
        <p:sp>
          <p:nvSpPr>
            <p:cNvPr id="13" name="Text Box 13">
              <a:extLst>
                <a:ext uri="{FF2B5EF4-FFF2-40B4-BE49-F238E27FC236}">
                  <a16:creationId xmlns:a16="http://schemas.microsoft.com/office/drawing/2014/main" id="{BED32916-511E-5DF9-B941-ABB2213862F5}"/>
                </a:ext>
              </a:extLst>
            </p:cNvPr>
            <p:cNvSpPr txBox="1">
              <a:spLocks noChangeArrowheads="1"/>
            </p:cNvSpPr>
            <p:nvPr/>
          </p:nvSpPr>
          <p:spPr bwMode="auto">
            <a:xfrm>
              <a:off x="4451" y="2340"/>
              <a:ext cx="255"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i="1">
                  <a:solidFill>
                    <a:srgbClr val="FFFF00"/>
                  </a:solidFill>
                </a:rPr>
                <a:t>r</a:t>
              </a:r>
              <a:r>
                <a:rPr kumimoji="0" lang="en-US" altLang="zh-CN" b="1" i="1" baseline="-25000">
                  <a:solidFill>
                    <a:srgbClr val="FFFF00"/>
                  </a:solidFill>
                </a:rPr>
                <a:t>-</a:t>
              </a:r>
            </a:p>
          </p:txBody>
        </p:sp>
        <p:sp>
          <p:nvSpPr>
            <p:cNvPr id="14" name="Text Box 14">
              <a:extLst>
                <a:ext uri="{FF2B5EF4-FFF2-40B4-BE49-F238E27FC236}">
                  <a16:creationId xmlns:a16="http://schemas.microsoft.com/office/drawing/2014/main" id="{3881974E-5628-ABBF-6E61-C98F60CB479F}"/>
                </a:ext>
              </a:extLst>
            </p:cNvPr>
            <p:cNvSpPr txBox="1">
              <a:spLocks noChangeArrowheads="1"/>
            </p:cNvSpPr>
            <p:nvPr/>
          </p:nvSpPr>
          <p:spPr bwMode="auto">
            <a:xfrm>
              <a:off x="5394" y="2739"/>
              <a:ext cx="180" cy="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1600" b="1" baseline="-25000" dirty="0"/>
                <a:t>+</a:t>
              </a:r>
            </a:p>
          </p:txBody>
        </p:sp>
      </p:grpSp>
      <p:grpSp>
        <p:nvGrpSpPr>
          <p:cNvPr id="25" name="组合 24">
            <a:extLst>
              <a:ext uri="{FF2B5EF4-FFF2-40B4-BE49-F238E27FC236}">
                <a16:creationId xmlns:a16="http://schemas.microsoft.com/office/drawing/2014/main" id="{3990927C-1F42-1DB5-3B00-0129D95E22A8}"/>
              </a:ext>
            </a:extLst>
          </p:cNvPr>
          <p:cNvGrpSpPr/>
          <p:nvPr/>
        </p:nvGrpSpPr>
        <p:grpSpPr>
          <a:xfrm>
            <a:off x="1088478" y="4911757"/>
            <a:ext cx="4536831" cy="1468194"/>
            <a:chOff x="756138" y="3663043"/>
            <a:chExt cx="4536831" cy="1468194"/>
          </a:xfrm>
        </p:grpSpPr>
        <p:grpSp>
          <p:nvGrpSpPr>
            <p:cNvPr id="20" name="组合 19">
              <a:extLst>
                <a:ext uri="{FF2B5EF4-FFF2-40B4-BE49-F238E27FC236}">
                  <a16:creationId xmlns:a16="http://schemas.microsoft.com/office/drawing/2014/main" id="{FD3BF4B3-7984-828C-9722-302B2B2D93D1}"/>
                </a:ext>
              </a:extLst>
            </p:cNvPr>
            <p:cNvGrpSpPr/>
            <p:nvPr/>
          </p:nvGrpSpPr>
          <p:grpSpPr>
            <a:xfrm>
              <a:off x="905914" y="3663043"/>
              <a:ext cx="3855937" cy="1468194"/>
              <a:chOff x="905914" y="3663043"/>
              <a:chExt cx="3855937" cy="1468194"/>
            </a:xfrm>
          </p:grpSpPr>
          <p:sp>
            <p:nvSpPr>
              <p:cNvPr id="21" name="Text Box 16">
                <a:extLst>
                  <a:ext uri="{FF2B5EF4-FFF2-40B4-BE49-F238E27FC236}">
                    <a16:creationId xmlns:a16="http://schemas.microsoft.com/office/drawing/2014/main" id="{96E47933-2F4C-41B6-0DB4-5191F072FA5E}"/>
                  </a:ext>
                </a:extLst>
              </p:cNvPr>
              <p:cNvSpPr txBox="1">
                <a:spLocks noChangeArrowheads="1"/>
              </p:cNvSpPr>
              <p:nvPr/>
            </p:nvSpPr>
            <p:spPr bwMode="auto">
              <a:xfrm>
                <a:off x="1150328" y="4563378"/>
                <a:ext cx="334986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t>	</a:t>
                </a:r>
                <a:r>
                  <a:rPr kumimoji="0" lang="en-US" altLang="zh-CN" sz="2800" b="1" i="1" dirty="0"/>
                  <a:t>r</a:t>
                </a:r>
                <a:r>
                  <a:rPr kumimoji="0" lang="en-US" altLang="zh-CN" sz="2800" b="1" i="1" baseline="-25000" dirty="0"/>
                  <a:t>+</a:t>
                </a:r>
                <a:r>
                  <a:rPr kumimoji="0" lang="en-US" altLang="zh-CN" sz="2800" b="1" i="1" dirty="0"/>
                  <a:t>/r</a:t>
                </a:r>
                <a:r>
                  <a:rPr kumimoji="0" lang="en-US" altLang="zh-CN" sz="2800" b="1" i="1" baseline="-25000" dirty="0"/>
                  <a:t>-</a:t>
                </a:r>
                <a:r>
                  <a:rPr kumimoji="0" lang="en-US" altLang="zh-CN" sz="2800" b="1" baseline="30000" dirty="0"/>
                  <a:t> </a:t>
                </a:r>
                <a:r>
                  <a:rPr kumimoji="0" lang="en-US" altLang="zh-CN" sz="2800" b="1" dirty="0"/>
                  <a:t>= 0.414</a:t>
                </a:r>
                <a:endParaRPr kumimoji="0" lang="en-US" altLang="zh-CN" sz="2800" b="1" baseline="30000" dirty="0"/>
              </a:p>
            </p:txBody>
          </p:sp>
          <p:sp>
            <p:nvSpPr>
              <p:cNvPr id="22" name="AutoShape 17">
                <a:extLst>
                  <a:ext uri="{FF2B5EF4-FFF2-40B4-BE49-F238E27FC236}">
                    <a16:creationId xmlns:a16="http://schemas.microsoft.com/office/drawing/2014/main" id="{0F183B79-E0C5-3498-E324-F85E9DFD48D6}"/>
                  </a:ext>
                </a:extLst>
              </p:cNvPr>
              <p:cNvSpPr>
                <a:spLocks noChangeArrowheads="1"/>
              </p:cNvSpPr>
              <p:nvPr/>
            </p:nvSpPr>
            <p:spPr bwMode="auto">
              <a:xfrm rot="20325818">
                <a:off x="1361017" y="3937682"/>
                <a:ext cx="356286" cy="1168709"/>
              </a:xfrm>
              <a:prstGeom prst="curvedRightArrow">
                <a:avLst>
                  <a:gd name="adj1" fmla="val 79117"/>
                  <a:gd name="adj2" fmla="val 158233"/>
                  <a:gd name="adj3" fmla="val 3333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23" name="圆角矩形 22">
                <a:extLst>
                  <a:ext uri="{FF2B5EF4-FFF2-40B4-BE49-F238E27FC236}">
                    <a16:creationId xmlns:a16="http://schemas.microsoft.com/office/drawing/2014/main" id="{820039D5-19B7-1C93-6F5D-CE991AA22C10}"/>
                  </a:ext>
                </a:extLst>
              </p:cNvPr>
              <p:cNvSpPr/>
              <p:nvPr/>
            </p:nvSpPr>
            <p:spPr bwMode="auto">
              <a:xfrm>
                <a:off x="905914" y="3663043"/>
                <a:ext cx="3855937" cy="1468194"/>
              </a:xfrm>
              <a:prstGeom prst="roundRect">
                <a:avLst/>
              </a:prstGeom>
              <a:noFill/>
              <a:ln w="28575">
                <a:solidFill>
                  <a:srgbClr val="00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solidFill>
                    <a:schemeClr val="tx1"/>
                  </a:solidFill>
                  <a:effectLst/>
                  <a:latin typeface="Times New Roman" pitchFamily="18" charset="0"/>
                  <a:ea typeface="黑体" pitchFamily="2" charset="-122"/>
                </a:endParaRPr>
              </a:p>
            </p:txBody>
          </p:sp>
        </p:grpSp>
        <p:sp>
          <p:nvSpPr>
            <p:cNvPr id="24" name="Text Box 15">
              <a:extLst>
                <a:ext uri="{FF2B5EF4-FFF2-40B4-BE49-F238E27FC236}">
                  <a16:creationId xmlns:a16="http://schemas.microsoft.com/office/drawing/2014/main" id="{77859846-7CDD-A5D2-44A3-16EDF98AE2C5}"/>
                </a:ext>
              </a:extLst>
            </p:cNvPr>
            <p:cNvSpPr txBox="1">
              <a:spLocks noChangeArrowheads="1"/>
            </p:cNvSpPr>
            <p:nvPr/>
          </p:nvSpPr>
          <p:spPr bwMode="auto">
            <a:xfrm>
              <a:off x="756138" y="3773488"/>
              <a:ext cx="453683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t>	4(</a:t>
              </a:r>
              <a:r>
                <a:rPr kumimoji="0" lang="en-US" altLang="zh-CN" sz="2800" b="1" i="1" dirty="0"/>
                <a:t>r</a:t>
              </a:r>
              <a:r>
                <a:rPr kumimoji="0" lang="en-US" altLang="zh-CN" sz="2800" b="1" i="1" baseline="-25000" dirty="0"/>
                <a:t>+</a:t>
              </a:r>
              <a:r>
                <a:rPr kumimoji="0" lang="en-US" altLang="zh-CN" sz="2800" b="1" baseline="-25000" dirty="0"/>
                <a:t> </a:t>
              </a:r>
              <a:r>
                <a:rPr kumimoji="0" lang="en-US" altLang="zh-CN" sz="2800" b="1" dirty="0"/>
                <a:t>+ </a:t>
              </a:r>
              <a:r>
                <a:rPr kumimoji="0" lang="en-US" altLang="zh-CN" sz="2800" b="1" i="1" dirty="0"/>
                <a:t>r</a:t>
              </a:r>
              <a:r>
                <a:rPr kumimoji="0" lang="en-US" altLang="zh-CN" sz="2800" b="1" i="1" baseline="-25000" dirty="0"/>
                <a:t>-</a:t>
              </a:r>
              <a:r>
                <a:rPr kumimoji="0" lang="en-US" altLang="zh-CN" sz="2800" b="1" dirty="0"/>
                <a:t>)</a:t>
              </a:r>
              <a:r>
                <a:rPr kumimoji="0" lang="en-US" altLang="zh-CN" sz="2800" b="1" baseline="30000" dirty="0"/>
                <a:t>2 </a:t>
              </a:r>
              <a:r>
                <a:rPr kumimoji="0" lang="en-US" altLang="zh-CN" sz="2800" b="1" dirty="0"/>
                <a:t>= 2(2</a:t>
              </a:r>
              <a:r>
                <a:rPr kumimoji="0" lang="en-US" altLang="zh-CN" sz="2800" b="1" i="1" dirty="0"/>
                <a:t>r</a:t>
              </a:r>
              <a:r>
                <a:rPr kumimoji="0" lang="en-US" altLang="zh-CN" sz="2800" b="1" i="1" baseline="-25000" dirty="0"/>
                <a:t>-</a:t>
              </a:r>
              <a:r>
                <a:rPr kumimoji="0" lang="en-US" altLang="zh-CN" sz="2800" b="1" dirty="0"/>
                <a:t>)</a:t>
              </a:r>
              <a:r>
                <a:rPr kumimoji="0" lang="en-US" altLang="zh-CN" sz="2800" b="1" baseline="30000" dirty="0"/>
                <a:t>2 </a:t>
              </a:r>
            </a:p>
          </p:txBody>
        </p:sp>
      </p:grpSp>
    </p:spTree>
    <p:extLst>
      <p:ext uri="{BB962C8B-B14F-4D97-AF65-F5344CB8AC3E}">
        <p14:creationId xmlns:p14="http://schemas.microsoft.com/office/powerpoint/2010/main" val="301804737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5C7EC804-FD69-44F3-BBF7-E7FD9DFCE7B7}" type="slidenum">
              <a:rPr lang="en-US" altLang="zh-CN"/>
              <a:pPr/>
              <a:t>23</a:t>
            </a:fld>
            <a:endParaRPr lang="en-US" altLang="zh-CN"/>
          </a:p>
        </p:txBody>
      </p:sp>
      <p:sp>
        <p:nvSpPr>
          <p:cNvPr id="1744898" name="Text Box 2"/>
          <p:cNvSpPr txBox="1">
            <a:spLocks noChangeArrowheads="1"/>
          </p:cNvSpPr>
          <p:nvPr/>
        </p:nvSpPr>
        <p:spPr bwMode="auto">
          <a:xfrm>
            <a:off x="495110" y="999422"/>
            <a:ext cx="8321920" cy="153272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solidFill>
                  <a:schemeClr val="accent2"/>
                </a:solidFill>
              </a:rPr>
              <a:t>3) </a:t>
            </a:r>
            <a:r>
              <a:rPr kumimoji="0" lang="zh-CN" altLang="en-US" b="1" dirty="0">
                <a:solidFill>
                  <a:schemeClr val="accent2"/>
                </a:solidFill>
              </a:rPr>
              <a:t>立方</a:t>
            </a:r>
            <a:r>
              <a:rPr kumimoji="0" lang="en-US" altLang="zh-CN" b="1" dirty="0" err="1">
                <a:solidFill>
                  <a:schemeClr val="accent2"/>
                </a:solidFill>
              </a:rPr>
              <a:t>ZnS</a:t>
            </a:r>
            <a:r>
              <a:rPr kumimoji="0" lang="zh-CN" altLang="en-US" b="1" dirty="0">
                <a:solidFill>
                  <a:schemeClr val="accent2"/>
                </a:solidFill>
              </a:rPr>
              <a:t>型</a:t>
            </a:r>
            <a:r>
              <a:rPr kumimoji="0" lang="zh-CN" altLang="en-US" b="1" dirty="0">
                <a:solidFill>
                  <a:srgbClr val="FFFF00"/>
                </a:solidFill>
              </a:rPr>
              <a:t> </a:t>
            </a:r>
            <a:r>
              <a:rPr kumimoji="0" lang="en-US" altLang="zh-CN" b="1" dirty="0"/>
              <a:t>— </a:t>
            </a:r>
            <a:r>
              <a:rPr kumimoji="0" lang="zh-CN" altLang="en-US" b="1" dirty="0"/>
              <a:t>负离子按面心立方密堆积排布，正离子则均匀地填充在半数的四面体空隙中，正负离子配位数都是</a:t>
            </a:r>
            <a:r>
              <a:rPr kumimoji="0" lang="en-US" altLang="zh-CN" b="1" dirty="0"/>
              <a:t>4</a:t>
            </a:r>
            <a:r>
              <a:rPr kumimoji="0" lang="zh-CN" altLang="en-US" b="1" dirty="0"/>
              <a:t>，晶胞中正负离子数也各等于</a:t>
            </a:r>
            <a:r>
              <a:rPr kumimoji="0" lang="en-US" altLang="zh-CN" b="1" dirty="0"/>
              <a:t>4</a:t>
            </a:r>
            <a:r>
              <a:rPr kumimoji="0" lang="zh-CN" altLang="en-US" b="1" dirty="0"/>
              <a:t>。</a:t>
            </a:r>
          </a:p>
        </p:txBody>
      </p:sp>
      <p:sp>
        <p:nvSpPr>
          <p:cNvPr id="35846" name="Text Box 6"/>
          <p:cNvSpPr txBox="1">
            <a:spLocks noChangeArrowheads="1"/>
          </p:cNvSpPr>
          <p:nvPr/>
        </p:nvSpPr>
        <p:spPr bwMode="auto">
          <a:xfrm>
            <a:off x="571551" y="2640063"/>
            <a:ext cx="3838695" cy="1972153"/>
          </a:xfrm>
          <a:prstGeom prst="rect">
            <a:avLst/>
          </a:prstGeom>
          <a:noFill/>
          <a:ln w="38100">
            <a:solidFill>
              <a:schemeClr val="bg2"/>
            </a:solidFill>
            <a:prstDash val="sysDot"/>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54000" tIns="10800" rIns="54000" bIns="10800">
            <a:spAutoFit/>
          </a:bodyPr>
          <a:lstStyle/>
          <a:p>
            <a:pPr>
              <a:lnSpc>
                <a:spcPct val="120000"/>
              </a:lnSpc>
              <a:spcBef>
                <a:spcPct val="20000"/>
              </a:spcBef>
              <a:buClr>
                <a:srgbClr val="336600"/>
              </a:buClr>
              <a:buSzPct val="80000"/>
            </a:pPr>
            <a:r>
              <a:rPr lang="en-US" altLang="zh-CN" b="1" dirty="0">
                <a:latin typeface="Arial" charset="0"/>
              </a:rPr>
              <a:t>S</a:t>
            </a:r>
            <a:r>
              <a:rPr lang="en-US" altLang="zh-CN" b="1" baseline="30000" dirty="0">
                <a:latin typeface="Arial" charset="0"/>
              </a:rPr>
              <a:t>2-</a:t>
            </a:r>
            <a:r>
              <a:rPr lang="zh-CN" altLang="en-US" b="1" dirty="0">
                <a:latin typeface="Arial" charset="0"/>
              </a:rPr>
              <a:t>是面心立方（闪锌矿）</a:t>
            </a:r>
          </a:p>
          <a:p>
            <a:pPr>
              <a:lnSpc>
                <a:spcPct val="120000"/>
              </a:lnSpc>
              <a:spcBef>
                <a:spcPct val="20000"/>
              </a:spcBef>
              <a:buClr>
                <a:srgbClr val="336600"/>
              </a:buClr>
              <a:buSzPct val="80000"/>
            </a:pPr>
            <a:r>
              <a:rPr lang="en-US" altLang="zh-CN" b="1" dirty="0" err="1">
                <a:latin typeface="Arial" charset="0"/>
              </a:rPr>
              <a:t>ZnS</a:t>
            </a:r>
            <a:r>
              <a:rPr lang="en-US" altLang="zh-CN" b="1" dirty="0">
                <a:latin typeface="Arial" charset="0"/>
              </a:rPr>
              <a:t> </a:t>
            </a:r>
            <a:r>
              <a:rPr lang="zh-CN" altLang="en-US" b="1" dirty="0">
                <a:latin typeface="Arial" charset="0"/>
              </a:rPr>
              <a:t>晶胞中的离子数</a:t>
            </a:r>
          </a:p>
          <a:p>
            <a:pPr>
              <a:lnSpc>
                <a:spcPct val="120000"/>
              </a:lnSpc>
              <a:spcBef>
                <a:spcPct val="20000"/>
              </a:spcBef>
              <a:buClr>
                <a:srgbClr val="336600"/>
              </a:buClr>
              <a:buSzPct val="80000"/>
            </a:pPr>
            <a:r>
              <a:rPr lang="en-US" altLang="zh-CN" b="1" dirty="0">
                <a:latin typeface="Arial" charset="0"/>
              </a:rPr>
              <a:t>Zn</a:t>
            </a:r>
            <a:r>
              <a:rPr lang="en-US" altLang="zh-CN" b="1" baseline="30000" dirty="0">
                <a:latin typeface="Arial" charset="0"/>
              </a:rPr>
              <a:t>2+ </a:t>
            </a:r>
            <a:r>
              <a:rPr lang="en-US" altLang="zh-CN" b="1" dirty="0">
                <a:latin typeface="Arial" charset="0"/>
              </a:rPr>
              <a:t>：4</a:t>
            </a:r>
            <a:r>
              <a:rPr lang="zh-CN" altLang="en-US" b="1" dirty="0">
                <a:latin typeface="Arial" charset="0"/>
              </a:rPr>
              <a:t>个</a:t>
            </a:r>
          </a:p>
          <a:p>
            <a:pPr>
              <a:lnSpc>
                <a:spcPct val="120000"/>
              </a:lnSpc>
              <a:spcBef>
                <a:spcPct val="20000"/>
              </a:spcBef>
              <a:buClr>
                <a:srgbClr val="336600"/>
              </a:buClr>
              <a:buSzPct val="80000"/>
            </a:pPr>
            <a:r>
              <a:rPr lang="en-US" altLang="zh-CN" b="1" dirty="0">
                <a:latin typeface="Arial" charset="0"/>
              </a:rPr>
              <a:t>S</a:t>
            </a:r>
            <a:r>
              <a:rPr lang="en-US" altLang="zh-CN" b="1" baseline="30000" dirty="0">
                <a:latin typeface="Arial" charset="0"/>
              </a:rPr>
              <a:t>2- </a:t>
            </a:r>
            <a:r>
              <a:rPr lang="en-US" altLang="zh-CN" b="1" dirty="0">
                <a:latin typeface="Arial" charset="0"/>
              </a:rPr>
              <a:t>：6×1/2+ 8×1/8 = 4</a:t>
            </a:r>
            <a:r>
              <a:rPr lang="zh-CN" altLang="en-US" b="1" dirty="0">
                <a:latin typeface="Arial" charset="0"/>
              </a:rPr>
              <a:t>个</a:t>
            </a:r>
          </a:p>
        </p:txBody>
      </p:sp>
      <p:sp>
        <p:nvSpPr>
          <p:cNvPr id="6" name="Text Box 3"/>
          <p:cNvSpPr txBox="1">
            <a:spLocks noChangeArrowheads="1"/>
          </p:cNvSpPr>
          <p:nvPr/>
        </p:nvSpPr>
        <p:spPr bwMode="auto">
          <a:xfrm>
            <a:off x="1979712" y="188640"/>
            <a:ext cx="5134708" cy="519112"/>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kumimoji="0" lang="zh-CN" altLang="en-US" sz="2800" b="1" dirty="0">
                <a:solidFill>
                  <a:srgbClr val="CC0000"/>
                </a:solidFill>
                <a:effectLst>
                  <a:outerShdw blurRad="38100" dist="38100" dir="2700000" algn="tl">
                    <a:srgbClr val="C0C0C0"/>
                  </a:outerShdw>
                </a:effectLst>
                <a:latin typeface="黑体" pitchFamily="2" charset="-122"/>
              </a:rPr>
              <a:t>负离子按面心立方密堆积排列 </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mc:AlternateContent xmlns:mc="http://schemas.openxmlformats.org/markup-compatibility/2006">
        <mc:Choice xmlns:a14="http://schemas.microsoft.com/office/drawing/2010/main" Requires="a14">
          <p:sp>
            <p:nvSpPr>
              <p:cNvPr id="2" name="Text Box 15">
                <a:extLst>
                  <a:ext uri="{FF2B5EF4-FFF2-40B4-BE49-F238E27FC236}">
                    <a16:creationId xmlns:a16="http://schemas.microsoft.com/office/drawing/2014/main" id="{9E77945D-0F86-52D5-6D9E-193E466DBDDB}"/>
                  </a:ext>
                </a:extLst>
              </p:cNvPr>
              <p:cNvSpPr txBox="1">
                <a:spLocks noChangeArrowheads="1"/>
              </p:cNvSpPr>
              <p:nvPr/>
            </p:nvSpPr>
            <p:spPr bwMode="auto">
              <a:xfrm>
                <a:off x="16348" y="4962066"/>
                <a:ext cx="5256227" cy="797911"/>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t>	</a:t>
                </a:r>
                <a:r>
                  <a:rPr kumimoji="0" lang="en-US" altLang="zh-CN" sz="2800" b="1" i="1" dirty="0"/>
                  <a:t>r</a:t>
                </a:r>
                <a:r>
                  <a:rPr kumimoji="0" lang="en-US" altLang="zh-CN" sz="2800" b="1" i="1" baseline="-25000" dirty="0"/>
                  <a:t>+</a:t>
                </a:r>
                <a:r>
                  <a:rPr kumimoji="0" lang="en-US" altLang="zh-CN" sz="2800" b="1" baseline="-25000" dirty="0"/>
                  <a:t> </a:t>
                </a:r>
                <a:r>
                  <a:rPr kumimoji="0" lang="en-US" altLang="zh-CN" sz="2800" b="1" dirty="0"/>
                  <a:t>+ </a:t>
                </a:r>
                <a:r>
                  <a:rPr kumimoji="0" lang="en-US" altLang="zh-CN" sz="2800" b="1" i="1" dirty="0"/>
                  <a:t>r</a:t>
                </a:r>
                <a:r>
                  <a:rPr kumimoji="0" lang="en-US" altLang="zh-CN" sz="2800" b="1" i="1" baseline="-25000" dirty="0"/>
                  <a:t>-</a:t>
                </a:r>
                <a:r>
                  <a:rPr kumimoji="0" lang="en-US" altLang="zh-CN" sz="2800" b="1" baseline="30000" dirty="0"/>
                  <a:t> </a:t>
                </a:r>
                <a:r>
                  <a:rPr kumimoji="0" lang="en-US" altLang="zh-CN" sz="2800" b="1" dirty="0"/>
                  <a:t>= </a:t>
                </a:r>
                <a14:m>
                  <m:oMath xmlns:m="http://schemas.openxmlformats.org/officeDocument/2006/math">
                    <m:f>
                      <m:fPr>
                        <m:ctrlPr>
                          <a:rPr kumimoji="0" lang="en-US" altLang="zh-CN" sz="2800" b="1" i="1" dirty="0" smtClean="0">
                            <a:latin typeface="Cambria Math" panose="02040503050406030204" pitchFamily="18" charset="0"/>
                          </a:rPr>
                        </m:ctrlPr>
                      </m:fPr>
                      <m:num>
                        <m:rad>
                          <m:radPr>
                            <m:degHide m:val="on"/>
                            <m:ctrlPr>
                              <a:rPr kumimoji="0" lang="en-US" altLang="zh-CN" sz="2800" b="1" i="1" dirty="0">
                                <a:latin typeface="Cambria Math" panose="02040503050406030204" pitchFamily="18" charset="0"/>
                              </a:rPr>
                            </m:ctrlPr>
                          </m:radPr>
                          <m:deg/>
                          <m:e>
                            <m:r>
                              <a:rPr kumimoji="0" lang="en-US" altLang="zh-CN" sz="2800" b="1" i="1" dirty="0" smtClean="0">
                                <a:latin typeface="Cambria Math" panose="02040503050406030204" pitchFamily="18" charset="0"/>
                              </a:rPr>
                              <m:t>𝟔</m:t>
                            </m:r>
                          </m:e>
                        </m:rad>
                      </m:num>
                      <m:den>
                        <m:r>
                          <a:rPr kumimoji="0" lang="en-US" altLang="zh-CN" sz="2800" b="1" i="1" dirty="0" smtClean="0">
                            <a:latin typeface="Cambria Math" panose="02040503050406030204" pitchFamily="18" charset="0"/>
                          </a:rPr>
                          <m:t>𝟒</m:t>
                        </m:r>
                      </m:den>
                    </m:f>
                    <m:r>
                      <a:rPr kumimoji="0" lang="en-US" altLang="zh-CN" sz="2800" b="1" i="1" dirty="0" smtClean="0">
                        <a:latin typeface="Cambria Math" panose="02040503050406030204" pitchFamily="18" charset="0"/>
                      </a:rPr>
                      <m:t>𝒃</m:t>
                    </m:r>
                  </m:oMath>
                </a14:m>
                <a:r>
                  <a:rPr kumimoji="0" lang="zh-CN" altLang="en-US" sz="2800" b="1" dirty="0"/>
                  <a:t>；</a:t>
                </a:r>
                <a:r>
                  <a:rPr kumimoji="0" lang="en-US" altLang="zh-CN" sz="2800" b="1" dirty="0"/>
                  <a:t>b=2</a:t>
                </a:r>
                <a:r>
                  <a:rPr kumimoji="0" lang="en-US" altLang="zh-CN" sz="2800" b="1" i="1" dirty="0"/>
                  <a:t> r</a:t>
                </a:r>
                <a:r>
                  <a:rPr kumimoji="0" lang="en-US" altLang="zh-CN" sz="2800" b="1" i="1" baseline="-25000" dirty="0"/>
                  <a:t>-</a:t>
                </a:r>
                <a:endParaRPr kumimoji="0" lang="en-US" altLang="zh-CN" sz="2800" b="1" dirty="0"/>
              </a:p>
            </p:txBody>
          </p:sp>
        </mc:Choice>
        <mc:Fallback>
          <p:sp>
            <p:nvSpPr>
              <p:cNvPr id="2" name="Text Box 15">
                <a:extLst>
                  <a:ext uri="{FF2B5EF4-FFF2-40B4-BE49-F238E27FC236}">
                    <a16:creationId xmlns:a16="http://schemas.microsoft.com/office/drawing/2014/main" id="{9E77945D-0F86-52D5-6D9E-193E466DBDDB}"/>
                  </a:ext>
                </a:extLst>
              </p:cNvPr>
              <p:cNvSpPr txBox="1">
                <a:spLocks noRot="1" noChangeAspect="1" noMove="1" noResize="1" noEditPoints="1" noAdjustHandles="1" noChangeArrowheads="1" noChangeShapeType="1" noTextEdit="1"/>
              </p:cNvSpPr>
              <p:nvPr/>
            </p:nvSpPr>
            <p:spPr bwMode="auto">
              <a:xfrm>
                <a:off x="16348" y="4962066"/>
                <a:ext cx="5256227" cy="797911"/>
              </a:xfrm>
              <a:prstGeom prst="rect">
                <a:avLst/>
              </a:prstGeom>
              <a:blipFill>
                <a:blip r:embed="rId2"/>
                <a:stretch>
                  <a:fillRect b="-781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3" name="Text Box 16">
            <a:extLst>
              <a:ext uri="{FF2B5EF4-FFF2-40B4-BE49-F238E27FC236}">
                <a16:creationId xmlns:a16="http://schemas.microsoft.com/office/drawing/2014/main" id="{F8B0F156-F23D-B4C1-53A1-8D8C86179C24}"/>
              </a:ext>
            </a:extLst>
          </p:cNvPr>
          <p:cNvSpPr txBox="1">
            <a:spLocks noChangeArrowheads="1"/>
          </p:cNvSpPr>
          <p:nvPr/>
        </p:nvSpPr>
        <p:spPr bwMode="auto">
          <a:xfrm>
            <a:off x="410538" y="5970129"/>
            <a:ext cx="334986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dirty="0"/>
              <a:t>	</a:t>
            </a:r>
            <a:r>
              <a:rPr kumimoji="0" lang="en-US" altLang="zh-CN" sz="2800" b="1" i="1" dirty="0"/>
              <a:t>r</a:t>
            </a:r>
            <a:r>
              <a:rPr kumimoji="0" lang="en-US" altLang="zh-CN" sz="2800" b="1" i="1" baseline="-25000" dirty="0"/>
              <a:t>+</a:t>
            </a:r>
            <a:r>
              <a:rPr kumimoji="0" lang="en-US" altLang="zh-CN" sz="2800" b="1" i="1" dirty="0"/>
              <a:t>/r</a:t>
            </a:r>
            <a:r>
              <a:rPr kumimoji="0" lang="en-US" altLang="zh-CN" sz="2800" b="1" i="1" baseline="-25000" dirty="0"/>
              <a:t>-</a:t>
            </a:r>
            <a:r>
              <a:rPr kumimoji="0" lang="en-US" altLang="zh-CN" sz="2800" b="1" baseline="30000" dirty="0"/>
              <a:t> </a:t>
            </a:r>
            <a:r>
              <a:rPr kumimoji="0" lang="en-US" altLang="zh-CN" sz="2800" b="1" dirty="0"/>
              <a:t>= 0.225</a:t>
            </a:r>
            <a:endParaRPr kumimoji="0" lang="en-US" altLang="zh-CN" sz="2800" b="1" baseline="30000" dirty="0"/>
          </a:p>
        </p:txBody>
      </p:sp>
      <p:sp>
        <p:nvSpPr>
          <p:cNvPr id="4" name="AutoShape 17">
            <a:extLst>
              <a:ext uri="{FF2B5EF4-FFF2-40B4-BE49-F238E27FC236}">
                <a16:creationId xmlns:a16="http://schemas.microsoft.com/office/drawing/2014/main" id="{A95D6140-5BB6-90E5-E500-7274EC29CC57}"/>
              </a:ext>
            </a:extLst>
          </p:cNvPr>
          <p:cNvSpPr>
            <a:spLocks noChangeArrowheads="1"/>
          </p:cNvSpPr>
          <p:nvPr/>
        </p:nvSpPr>
        <p:spPr bwMode="auto">
          <a:xfrm rot="-1274182">
            <a:off x="621916" y="5326266"/>
            <a:ext cx="399581" cy="1393394"/>
          </a:xfrm>
          <a:prstGeom prst="curvedRightArrow">
            <a:avLst>
              <a:gd name="adj1" fmla="val 79117"/>
              <a:gd name="adj2" fmla="val 158233"/>
              <a:gd name="adj3" fmla="val 33333"/>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pic>
        <p:nvPicPr>
          <p:cNvPr id="8" name="图片 7">
            <a:extLst>
              <a:ext uri="{FF2B5EF4-FFF2-40B4-BE49-F238E27FC236}">
                <a16:creationId xmlns:a16="http://schemas.microsoft.com/office/drawing/2014/main" id="{166859D4-DCED-A7CF-08F7-9E46AE9D054F}"/>
              </a:ext>
            </a:extLst>
          </p:cNvPr>
          <p:cNvPicPr>
            <a:picLocks noChangeAspect="1"/>
          </p:cNvPicPr>
          <p:nvPr/>
        </p:nvPicPr>
        <p:blipFill>
          <a:blip r:embed="rId3"/>
          <a:stretch>
            <a:fillRect/>
          </a:stretch>
        </p:blipFill>
        <p:spPr>
          <a:xfrm>
            <a:off x="5334853" y="2455724"/>
            <a:ext cx="3250975" cy="3437411"/>
          </a:xfrm>
          <a:prstGeom prst="rect">
            <a:avLst/>
          </a:prstGeom>
        </p:spPr>
      </p:pic>
      <p:sp>
        <p:nvSpPr>
          <p:cNvPr id="9" name="圆角矩形 8">
            <a:extLst>
              <a:ext uri="{FF2B5EF4-FFF2-40B4-BE49-F238E27FC236}">
                <a16:creationId xmlns:a16="http://schemas.microsoft.com/office/drawing/2014/main" id="{686B919A-B87A-88CD-A43B-274EF171994A}"/>
              </a:ext>
            </a:extLst>
          </p:cNvPr>
          <p:cNvSpPr/>
          <p:nvPr/>
        </p:nvSpPr>
        <p:spPr bwMode="auto">
          <a:xfrm>
            <a:off x="395536" y="4958716"/>
            <a:ext cx="3838695" cy="1710644"/>
          </a:xfrm>
          <a:prstGeom prst="roundRect">
            <a:avLst/>
          </a:prstGeom>
          <a:noFill/>
          <a:ln w="28575">
            <a:solidFill>
              <a:srgbClr val="00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20225719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35ABD541-A4F5-45BD-8906-B3B0870B32D2}" type="slidenum">
              <a:rPr lang="en-US" altLang="zh-CN"/>
              <a:pPr/>
              <a:t>24</a:t>
            </a:fld>
            <a:endParaRPr lang="en-US" altLang="zh-CN"/>
          </a:p>
        </p:txBody>
      </p:sp>
      <p:graphicFrame>
        <p:nvGraphicFramePr>
          <p:cNvPr id="38010" name="Group 122"/>
          <p:cNvGraphicFramePr>
            <a:graphicFrameLocks noGrp="1"/>
          </p:cNvGraphicFramePr>
          <p:nvPr>
            <p:extLst>
              <p:ext uri="{D42A27DB-BD31-4B8C-83A1-F6EECF244321}">
                <p14:modId xmlns:p14="http://schemas.microsoft.com/office/powerpoint/2010/main" val="1579567759"/>
              </p:ext>
            </p:extLst>
          </p:nvPr>
        </p:nvGraphicFramePr>
        <p:xfrm>
          <a:off x="547321" y="1372184"/>
          <a:ext cx="8049357" cy="4356038"/>
        </p:xfrm>
        <a:graphic>
          <a:graphicData uri="http://schemas.openxmlformats.org/drawingml/2006/table">
            <a:tbl>
              <a:tblPr/>
              <a:tblGrid>
                <a:gridCol w="1406769">
                  <a:extLst>
                    <a:ext uri="{9D8B030D-6E8A-4147-A177-3AD203B41FA5}">
                      <a16:colId xmlns:a16="http://schemas.microsoft.com/office/drawing/2014/main" val="20000"/>
                    </a:ext>
                  </a:extLst>
                </a:gridCol>
                <a:gridCol w="1125415">
                  <a:extLst>
                    <a:ext uri="{9D8B030D-6E8A-4147-A177-3AD203B41FA5}">
                      <a16:colId xmlns:a16="http://schemas.microsoft.com/office/drawing/2014/main" val="20001"/>
                    </a:ext>
                  </a:extLst>
                </a:gridCol>
                <a:gridCol w="1195754">
                  <a:extLst>
                    <a:ext uri="{9D8B030D-6E8A-4147-A177-3AD203B41FA5}">
                      <a16:colId xmlns:a16="http://schemas.microsoft.com/office/drawing/2014/main" val="20002"/>
                    </a:ext>
                  </a:extLst>
                </a:gridCol>
                <a:gridCol w="1125415">
                  <a:extLst>
                    <a:ext uri="{9D8B030D-6E8A-4147-A177-3AD203B41FA5}">
                      <a16:colId xmlns:a16="http://schemas.microsoft.com/office/drawing/2014/main" val="20003"/>
                    </a:ext>
                  </a:extLst>
                </a:gridCol>
                <a:gridCol w="1195754">
                  <a:extLst>
                    <a:ext uri="{9D8B030D-6E8A-4147-A177-3AD203B41FA5}">
                      <a16:colId xmlns:a16="http://schemas.microsoft.com/office/drawing/2014/main" val="20004"/>
                    </a:ext>
                  </a:extLst>
                </a:gridCol>
                <a:gridCol w="2000250">
                  <a:extLst>
                    <a:ext uri="{9D8B030D-6E8A-4147-A177-3AD203B41FA5}">
                      <a16:colId xmlns:a16="http://schemas.microsoft.com/office/drawing/2014/main" val="20005"/>
                    </a:ext>
                  </a:extLst>
                </a:gridCol>
              </a:tblGrid>
              <a:tr h="10001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rgbClr val="006600"/>
                          </a:solidFill>
                          <a:effectLst/>
                          <a:latin typeface="Times New Roman" pitchFamily="18" charset="0"/>
                          <a:ea typeface="黑体" pitchFamily="2" charset="-122"/>
                        </a:rPr>
                        <a:t>负离子堆积方式</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离子晶体类型</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正离子所占间隙</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正负离子配位数</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r+/r-</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晶  体  实  例</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16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I  </a:t>
                      </a:r>
                      <a:r>
                        <a:rPr kumimoji="1" lang="zh-CN" altLang="en-US" sz="2000" b="0" i="0" u="none" strike="noStrike" cap="none" normalizeH="0" baseline="0">
                          <a:ln>
                            <a:noFill/>
                          </a:ln>
                          <a:solidFill>
                            <a:srgbClr val="006600"/>
                          </a:solidFill>
                          <a:effectLst/>
                          <a:latin typeface="Times New Roman" pitchFamily="18" charset="0"/>
                          <a:ea typeface="黑体" pitchFamily="2" charset="-122"/>
                        </a:rPr>
                        <a:t>简单立方堆积</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CsCl</a:t>
                      </a:r>
                      <a:r>
                        <a:rPr kumimoji="1" lang="zh-CN" altLang="en-US" sz="2000" b="0" i="0" u="none" strike="noStrike" cap="none" normalizeH="0" baseline="0">
                          <a:ln>
                            <a:noFill/>
                          </a:ln>
                          <a:solidFill>
                            <a:srgbClr val="006600"/>
                          </a:solidFill>
                          <a:effectLst/>
                          <a:latin typeface="Times New Roman" pitchFamily="18" charset="0"/>
                          <a:ea typeface="黑体" pitchFamily="2" charset="-122"/>
                        </a:rPr>
                        <a:t>型</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立方体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8:8</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0.732-1</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CaCl, CsBr, CsI, TlCl, NH</a:t>
                      </a:r>
                      <a:r>
                        <a:rPr kumimoji="1" lang="en-US" altLang="zh-CN" sz="2000" b="0" i="0" u="none" strike="noStrike" cap="none" normalizeH="0" baseline="-25000">
                          <a:ln>
                            <a:noFill/>
                          </a:ln>
                          <a:solidFill>
                            <a:srgbClr val="006600"/>
                          </a:solidFill>
                          <a:effectLst/>
                          <a:latin typeface="Times New Roman" pitchFamily="18" charset="0"/>
                          <a:ea typeface="黑体" pitchFamily="2" charset="-122"/>
                        </a:rPr>
                        <a:t>4</a:t>
                      </a:r>
                      <a:r>
                        <a:rPr kumimoji="1" lang="en-US" altLang="zh-CN" sz="2000" b="0" i="0" u="none" strike="noStrike" cap="none" normalizeH="0" baseline="0">
                          <a:ln>
                            <a:noFill/>
                          </a:ln>
                          <a:solidFill>
                            <a:srgbClr val="006600"/>
                          </a:solidFill>
                          <a:effectLst/>
                          <a:latin typeface="Times New Roman" pitchFamily="18" charset="0"/>
                          <a:ea typeface="黑体" pitchFamily="2" charset="-122"/>
                        </a:rPr>
                        <a:t>Cl</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12863">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II </a:t>
                      </a:r>
                      <a:r>
                        <a:rPr kumimoji="1" lang="zh-CN" altLang="en-US" sz="2000" b="0" i="0" u="none" strike="noStrike" cap="none" normalizeH="0" baseline="0">
                          <a:ln>
                            <a:noFill/>
                          </a:ln>
                          <a:solidFill>
                            <a:srgbClr val="006600"/>
                          </a:solidFill>
                          <a:effectLst/>
                          <a:latin typeface="Times New Roman" pitchFamily="18" charset="0"/>
                          <a:ea typeface="黑体" pitchFamily="2" charset="-122"/>
                        </a:rPr>
                        <a:t>面心立方密堆积</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NaCl</a:t>
                      </a:r>
                      <a:r>
                        <a:rPr kumimoji="1" lang="zh-CN" altLang="en-US" sz="2000" b="0" i="0" u="none" strike="noStrike" cap="none" normalizeH="0" baseline="0">
                          <a:ln>
                            <a:noFill/>
                          </a:ln>
                          <a:solidFill>
                            <a:srgbClr val="006600"/>
                          </a:solidFill>
                          <a:effectLst/>
                          <a:latin typeface="Times New Roman" pitchFamily="18" charset="0"/>
                          <a:ea typeface="黑体" pitchFamily="2" charset="-122"/>
                        </a:rPr>
                        <a:t>型</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八面体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6:6</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0.414-0.732</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大多数碱金属卤化物，某些碱土金属氧化物，硫化物</a:t>
                      </a:r>
                      <a:r>
                        <a:rPr kumimoji="1" lang="en-US" altLang="zh-CN" sz="2000" b="0" i="0" u="none" strike="noStrike" cap="none" normalizeH="0" baseline="0">
                          <a:ln>
                            <a:noFill/>
                          </a:ln>
                          <a:solidFill>
                            <a:srgbClr val="006600"/>
                          </a:solidFill>
                          <a:effectLst/>
                          <a:latin typeface="Times New Roman" pitchFamily="18" charset="0"/>
                          <a:ea typeface="黑体" pitchFamily="2" charset="-122"/>
                        </a:rPr>
                        <a:t>(</a:t>
                      </a:r>
                      <a:r>
                        <a:rPr kumimoji="1" lang="zh-CN" altLang="en-US" sz="2000" b="0" i="0" u="none" strike="noStrike" cap="none" normalizeH="0" baseline="0">
                          <a:ln>
                            <a:noFill/>
                          </a:ln>
                          <a:solidFill>
                            <a:srgbClr val="006600"/>
                          </a:solidFill>
                          <a:effectLst/>
                          <a:latin typeface="Times New Roman" pitchFamily="18" charset="0"/>
                          <a:ea typeface="黑体" pitchFamily="2" charset="-122"/>
                        </a:rPr>
                        <a:t>等</a:t>
                      </a:r>
                      <a:r>
                        <a:rPr kumimoji="1" lang="en-US" altLang="zh-CN" sz="2000" b="0" i="0" u="none" strike="noStrike" cap="none" normalizeH="0" baseline="0">
                          <a:ln>
                            <a:noFill/>
                          </a:ln>
                          <a:solidFill>
                            <a:srgbClr val="006600"/>
                          </a:solidFill>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019175">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立方</a:t>
                      </a:r>
                      <a:r>
                        <a:rPr kumimoji="1" lang="en-US" altLang="zh-CN" sz="2000" b="0" i="0" u="none" strike="noStrike" cap="none" normalizeH="0" baseline="0">
                          <a:ln>
                            <a:noFill/>
                          </a:ln>
                          <a:solidFill>
                            <a:srgbClr val="006600"/>
                          </a:solidFill>
                          <a:effectLst/>
                          <a:latin typeface="Times New Roman" pitchFamily="18" charset="0"/>
                          <a:ea typeface="黑体" pitchFamily="2" charset="-122"/>
                        </a:rPr>
                        <a:t>ZnS</a:t>
                      </a:r>
                      <a:r>
                        <a:rPr kumimoji="1" lang="zh-CN" altLang="en-US" sz="2000" b="0" i="0" u="none" strike="noStrike" cap="none" normalizeH="0" baseline="0">
                          <a:ln>
                            <a:noFill/>
                          </a:ln>
                          <a:solidFill>
                            <a:srgbClr val="006600"/>
                          </a:solidFill>
                          <a:effectLst/>
                          <a:latin typeface="Times New Roman" pitchFamily="18" charset="0"/>
                          <a:ea typeface="黑体" pitchFamily="2" charset="-122"/>
                        </a:rPr>
                        <a:t>型</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rgbClr val="006600"/>
                          </a:solidFill>
                          <a:effectLst/>
                          <a:latin typeface="Times New Roman" pitchFamily="18" charset="0"/>
                          <a:ea typeface="黑体" pitchFamily="2" charset="-122"/>
                        </a:rPr>
                        <a:t>四面体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rgbClr val="006600"/>
                          </a:solidFill>
                          <a:effectLst/>
                          <a:latin typeface="Times New Roman" pitchFamily="18" charset="0"/>
                          <a:ea typeface="黑体" pitchFamily="2" charset="-122"/>
                        </a:rPr>
                        <a:t>4:4</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rgbClr val="006600"/>
                          </a:solidFill>
                          <a:effectLst/>
                          <a:latin typeface="Times New Roman" pitchFamily="18" charset="0"/>
                          <a:ea typeface="黑体" pitchFamily="2" charset="-122"/>
                        </a:rPr>
                        <a:t>0.225-0.414</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err="1">
                          <a:ln>
                            <a:noFill/>
                          </a:ln>
                          <a:solidFill>
                            <a:srgbClr val="006600"/>
                          </a:solidFill>
                          <a:effectLst/>
                          <a:latin typeface="Times New Roman" pitchFamily="18" charset="0"/>
                          <a:ea typeface="黑体" pitchFamily="2" charset="-122"/>
                        </a:rPr>
                        <a:t>ZnS</a:t>
                      </a:r>
                      <a:r>
                        <a:rPr kumimoji="1" lang="en-US" altLang="zh-CN" sz="2000" b="0" i="0" u="none" strike="noStrike" cap="none" normalizeH="0" baseline="0" dirty="0">
                          <a:ln>
                            <a:noFill/>
                          </a:ln>
                          <a:solidFill>
                            <a:srgbClr val="006600"/>
                          </a:solidFill>
                          <a:effectLst/>
                          <a:latin typeface="Times New Roman" pitchFamily="18" charset="0"/>
                          <a:ea typeface="黑体" pitchFamily="2" charset="-122"/>
                        </a:rPr>
                        <a:t>, </a:t>
                      </a:r>
                      <a:r>
                        <a:rPr kumimoji="1" lang="en-US" altLang="zh-CN" sz="2000" b="0" i="0" u="none" strike="noStrike" cap="none" normalizeH="0" baseline="0" dirty="0" err="1">
                          <a:ln>
                            <a:noFill/>
                          </a:ln>
                          <a:solidFill>
                            <a:srgbClr val="006600"/>
                          </a:solidFill>
                          <a:effectLst/>
                          <a:latin typeface="Times New Roman" pitchFamily="18" charset="0"/>
                          <a:ea typeface="黑体" pitchFamily="2" charset="-122"/>
                        </a:rPr>
                        <a:t>ZnO</a:t>
                      </a:r>
                      <a:r>
                        <a:rPr kumimoji="1" lang="en-US" altLang="zh-CN" sz="2000" b="0" i="0" u="none" strike="noStrike" cap="none" normalizeH="0" baseline="0" dirty="0">
                          <a:ln>
                            <a:noFill/>
                          </a:ln>
                          <a:solidFill>
                            <a:srgbClr val="006600"/>
                          </a:solidFill>
                          <a:effectLst/>
                          <a:latin typeface="Times New Roman" pitchFamily="18" charset="0"/>
                          <a:ea typeface="黑体" pitchFamily="2" charset="-122"/>
                        </a:rPr>
                        <a:t>, </a:t>
                      </a:r>
                      <a:r>
                        <a:rPr kumimoji="1" lang="en-US" altLang="zh-CN" sz="2000" b="0" i="0" u="none" strike="noStrike" cap="none" normalizeH="0" baseline="0" dirty="0" err="1">
                          <a:ln>
                            <a:noFill/>
                          </a:ln>
                          <a:solidFill>
                            <a:srgbClr val="006600"/>
                          </a:solidFill>
                          <a:effectLst/>
                          <a:latin typeface="Times New Roman" pitchFamily="18" charset="0"/>
                          <a:ea typeface="黑体" pitchFamily="2" charset="-122"/>
                        </a:rPr>
                        <a:t>HgS</a:t>
                      </a:r>
                      <a:r>
                        <a:rPr kumimoji="1" lang="en-US" altLang="zh-CN" sz="2000" b="0" i="0" u="none" strike="noStrike" cap="none" normalizeH="0" baseline="0" dirty="0">
                          <a:ln>
                            <a:noFill/>
                          </a:ln>
                          <a:solidFill>
                            <a:srgbClr val="006600"/>
                          </a:solidFill>
                          <a:effectLst/>
                          <a:latin typeface="Times New Roman" pitchFamily="18" charset="0"/>
                          <a:ea typeface="黑体" pitchFamily="2" charset="-122"/>
                        </a:rPr>
                        <a:t>, </a:t>
                      </a:r>
                      <a:r>
                        <a:rPr kumimoji="1" lang="en-US" altLang="zh-CN" sz="2000" b="0" i="0" u="none" strike="noStrike" cap="none" normalizeH="0" baseline="0" dirty="0" err="1">
                          <a:ln>
                            <a:noFill/>
                          </a:ln>
                          <a:solidFill>
                            <a:srgbClr val="006600"/>
                          </a:solidFill>
                          <a:effectLst/>
                          <a:latin typeface="Times New Roman" pitchFamily="18" charset="0"/>
                          <a:ea typeface="黑体" pitchFamily="2" charset="-122"/>
                        </a:rPr>
                        <a:t>MgTe</a:t>
                      </a:r>
                      <a:r>
                        <a:rPr kumimoji="1" lang="en-US" altLang="zh-CN" sz="2000" b="0" i="0" u="none" strike="noStrike" cap="none" normalizeH="0" baseline="0" dirty="0">
                          <a:ln>
                            <a:noFill/>
                          </a:ln>
                          <a:solidFill>
                            <a:srgbClr val="006600"/>
                          </a:solidFill>
                          <a:effectLst/>
                          <a:latin typeface="Times New Roman" pitchFamily="18" charset="0"/>
                          <a:ea typeface="黑体" pitchFamily="2" charset="-122"/>
                        </a:rPr>
                        <a:t>, </a:t>
                      </a:r>
                      <a:r>
                        <a:rPr kumimoji="1" lang="en-US" altLang="zh-CN" sz="2000" b="0" i="0" u="none" strike="noStrike" cap="none" normalizeH="0" baseline="0" dirty="0" err="1">
                          <a:ln>
                            <a:noFill/>
                          </a:ln>
                          <a:solidFill>
                            <a:srgbClr val="006600"/>
                          </a:solidFill>
                          <a:effectLst/>
                          <a:latin typeface="Times New Roman" pitchFamily="18" charset="0"/>
                          <a:ea typeface="黑体" pitchFamily="2" charset="-122"/>
                        </a:rPr>
                        <a:t>BeO</a:t>
                      </a:r>
                      <a:r>
                        <a:rPr kumimoji="1" lang="en-US" altLang="zh-CN" sz="2000" b="0" i="0" u="none" strike="noStrike" cap="none" normalizeH="0" baseline="0" dirty="0">
                          <a:ln>
                            <a:noFill/>
                          </a:ln>
                          <a:solidFill>
                            <a:srgbClr val="006600"/>
                          </a:solidFill>
                          <a:effectLst/>
                          <a:latin typeface="Times New Roman" pitchFamily="18" charset="0"/>
                          <a:ea typeface="黑体" pitchFamily="2" charset="-122"/>
                        </a:rPr>
                        <a:t>, </a:t>
                      </a:r>
                      <a:r>
                        <a:rPr kumimoji="1" lang="en-US" altLang="zh-CN" sz="2000" b="0" i="0" u="none" strike="noStrike" cap="none" normalizeH="0" baseline="0" dirty="0" err="1">
                          <a:ln>
                            <a:noFill/>
                          </a:ln>
                          <a:solidFill>
                            <a:srgbClr val="006600"/>
                          </a:solidFill>
                          <a:effectLst/>
                          <a:latin typeface="Times New Roman" pitchFamily="18" charset="0"/>
                          <a:ea typeface="黑体" pitchFamily="2" charset="-122"/>
                        </a:rPr>
                        <a:t>BeS</a:t>
                      </a:r>
                      <a:endParaRPr kumimoji="1" lang="en-US" altLang="zh-CN" sz="2000" b="0" i="0" u="none" strike="noStrike" cap="none" normalizeH="0" baseline="0" dirty="0">
                        <a:ln>
                          <a:noFill/>
                        </a:ln>
                        <a:solidFill>
                          <a:srgbClr val="006600"/>
                        </a:solidFill>
                        <a:effectLst/>
                        <a:latin typeface="Times New Roman" pitchFamily="18" charset="0"/>
                        <a:ea typeface="黑体" pitchFamily="2" charset="-122"/>
                      </a:endParaRP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746987" name="Text Box 43"/>
          <p:cNvSpPr txBox="1">
            <a:spLocks noChangeArrowheads="1"/>
          </p:cNvSpPr>
          <p:nvPr/>
        </p:nvSpPr>
        <p:spPr bwMode="auto">
          <a:xfrm>
            <a:off x="2339752" y="188640"/>
            <a:ext cx="4586654"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latin typeface="Arial" charset="0"/>
              </a:rPr>
              <a:t>AB</a:t>
            </a:r>
            <a:r>
              <a:rPr kumimoji="0" lang="zh-CN" altLang="en-US" sz="3200" b="1" dirty="0">
                <a:solidFill>
                  <a:srgbClr val="CC0000"/>
                </a:solidFill>
                <a:effectLst>
                  <a:outerShdw blurRad="38100" dist="38100" dir="2700000" algn="tl">
                    <a:srgbClr val="C0C0C0"/>
                  </a:outerShdw>
                </a:effectLst>
                <a:latin typeface="Arial" charset="0"/>
              </a:rPr>
              <a:t>型二元离子晶体类型</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2594067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5FF837E-E1F9-D5B0-25C0-24D8436AA502}"/>
              </a:ext>
            </a:extLst>
          </p:cNvPr>
          <p:cNvSpPr>
            <a:spLocks noGrp="1"/>
          </p:cNvSpPr>
          <p:nvPr>
            <p:ph type="sldNum" sz="quarter" idx="10"/>
          </p:nvPr>
        </p:nvSpPr>
        <p:spPr/>
        <p:txBody>
          <a:bodyPr/>
          <a:lstStyle/>
          <a:p>
            <a:fld id="{45B8A701-AFD2-43CB-A356-4D0DCF8AAF5F}" type="slidenum">
              <a:rPr lang="zh-CN" altLang="en-US" smtClean="0"/>
              <a:pPr/>
              <a:t>25</a:t>
            </a:fld>
            <a:endParaRPr lang="en-US" altLang="zh-CN"/>
          </a:p>
        </p:txBody>
      </p:sp>
      <p:graphicFrame>
        <p:nvGraphicFramePr>
          <p:cNvPr id="3" name="Object 4">
            <a:extLst>
              <a:ext uri="{FF2B5EF4-FFF2-40B4-BE49-F238E27FC236}">
                <a16:creationId xmlns:a16="http://schemas.microsoft.com/office/drawing/2014/main" id="{11610D6A-EAA0-BF36-6099-4AFCC9F1FC23}"/>
              </a:ext>
            </a:extLst>
          </p:cNvPr>
          <p:cNvGraphicFramePr>
            <a:graphicFrameLocks noChangeAspect="1"/>
          </p:cNvGraphicFramePr>
          <p:nvPr>
            <p:extLst>
              <p:ext uri="{D42A27DB-BD31-4B8C-83A1-F6EECF244321}">
                <p14:modId xmlns:p14="http://schemas.microsoft.com/office/powerpoint/2010/main" val="998945421"/>
              </p:ext>
            </p:extLst>
          </p:nvPr>
        </p:nvGraphicFramePr>
        <p:xfrm>
          <a:off x="539552" y="1010399"/>
          <a:ext cx="8465104" cy="4837202"/>
        </p:xfrm>
        <a:graphic>
          <a:graphicData uri="http://schemas.openxmlformats.org/presentationml/2006/ole">
            <mc:AlternateContent xmlns:mc="http://schemas.openxmlformats.org/markup-compatibility/2006">
              <mc:Choice xmlns:v="urn:schemas-microsoft-com:vml" Requires="v">
                <p:oleObj name="文档" r:id="rId2" imgW="5422900" imgH="3098800" progId="Word.Document.8">
                  <p:embed/>
                </p:oleObj>
              </mc:Choice>
              <mc:Fallback>
                <p:oleObj name="文档" r:id="rId2" imgW="5422900" imgH="3098800" progId="Word.Document.8">
                  <p:embed/>
                  <p:pic>
                    <p:nvPicPr>
                      <p:cNvPr id="1391620" name="Object 4">
                        <a:extLst>
                          <a:ext uri="{FF2B5EF4-FFF2-40B4-BE49-F238E27FC236}">
                            <a16:creationId xmlns:a16="http://schemas.microsoft.com/office/drawing/2014/main" id="{B887E57C-D03B-099D-C884-8747CFE8B0DA}"/>
                          </a:ext>
                        </a:extLst>
                      </p:cNvPr>
                      <p:cNvPicPr>
                        <a:picLocks noGrp="1" noChangeAspect="1" noChangeArrowheads="1"/>
                      </p:cNvPicPr>
                      <p:nvPr/>
                    </p:nvPicPr>
                    <p:blipFill>
                      <a:blip r:embed="rId3"/>
                      <a:srcRect/>
                      <a:stretch>
                        <a:fillRect/>
                      </a:stretch>
                    </p:blipFill>
                    <p:spPr bwMode="auto">
                      <a:xfrm>
                        <a:off x="539552" y="1010399"/>
                        <a:ext cx="8465104" cy="4837202"/>
                      </a:xfrm>
                      <a:prstGeom prst="rect">
                        <a:avLst/>
                      </a:prstGeom>
                      <a:noFill/>
                      <a:ln>
                        <a:noFill/>
                      </a:ln>
                      <a:effectLst/>
                    </p:spPr>
                  </p:pic>
                </p:oleObj>
              </mc:Fallback>
            </mc:AlternateContent>
          </a:graphicData>
        </a:graphic>
      </p:graphicFrame>
      <p:sp>
        <p:nvSpPr>
          <p:cNvPr id="4" name="Rectangle 6">
            <a:extLst>
              <a:ext uri="{FF2B5EF4-FFF2-40B4-BE49-F238E27FC236}">
                <a16:creationId xmlns:a16="http://schemas.microsoft.com/office/drawing/2014/main" id="{D8A90262-D14E-1319-BB67-32897D4260AD}"/>
              </a:ext>
            </a:extLst>
          </p:cNvPr>
          <p:cNvSpPr>
            <a:spLocks noChangeArrowheads="1"/>
          </p:cNvSpPr>
          <p:nvPr/>
        </p:nvSpPr>
        <p:spPr bwMode="auto">
          <a:xfrm>
            <a:off x="685800" y="260648"/>
            <a:ext cx="7772400" cy="518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just">
              <a:defRPr kumimoji="1" sz="3600" b="1">
                <a:solidFill>
                  <a:srgbClr val="000099"/>
                </a:solidFill>
                <a:latin typeface="Times New Roman" panose="02020603050405020304" pitchFamily="18" charset="0"/>
                <a:ea typeface="黑体" panose="02010609060101010101" pitchFamily="49" charset="-122"/>
              </a:defRPr>
            </a:lvl1pPr>
            <a:lvl2pPr algn="just">
              <a:defRPr kumimoji="1" sz="3600" b="1">
                <a:solidFill>
                  <a:srgbClr val="000099"/>
                </a:solidFill>
                <a:latin typeface="Times New Roman" panose="02020603050405020304" pitchFamily="18" charset="0"/>
                <a:ea typeface="黑体" panose="02010609060101010101" pitchFamily="49" charset="-122"/>
              </a:defRPr>
            </a:lvl2pPr>
            <a:lvl3pPr algn="just">
              <a:defRPr kumimoji="1" sz="3600" b="1">
                <a:solidFill>
                  <a:srgbClr val="000099"/>
                </a:solidFill>
                <a:latin typeface="Times New Roman" panose="02020603050405020304" pitchFamily="18" charset="0"/>
                <a:ea typeface="黑体" panose="02010609060101010101" pitchFamily="49" charset="-122"/>
              </a:defRPr>
            </a:lvl3pPr>
            <a:lvl4pPr algn="just">
              <a:defRPr kumimoji="1" sz="3600" b="1">
                <a:solidFill>
                  <a:srgbClr val="000099"/>
                </a:solidFill>
                <a:latin typeface="Times New Roman" panose="02020603050405020304" pitchFamily="18" charset="0"/>
                <a:ea typeface="黑体" panose="02010609060101010101" pitchFamily="49" charset="-122"/>
              </a:defRPr>
            </a:lvl4pPr>
            <a:lvl5pPr algn="just">
              <a:defRPr kumimoji="1" sz="3600" b="1">
                <a:solidFill>
                  <a:srgbClr val="000099"/>
                </a:solidFill>
                <a:latin typeface="Times New Roman" panose="02020603050405020304" pitchFamily="18" charset="0"/>
                <a:ea typeface="黑体" panose="02010609060101010101" pitchFamily="49" charset="-122"/>
              </a:defRPr>
            </a:lvl5pPr>
            <a:lvl6pPr marL="457200" algn="just" fontAlgn="base">
              <a:spcBef>
                <a:spcPct val="0"/>
              </a:spcBef>
              <a:spcAft>
                <a:spcPct val="0"/>
              </a:spcAft>
              <a:defRPr kumimoji="1" sz="3600" b="1">
                <a:solidFill>
                  <a:srgbClr val="000099"/>
                </a:solidFill>
                <a:latin typeface="Times New Roman" panose="02020603050405020304" pitchFamily="18" charset="0"/>
                <a:ea typeface="黑体" panose="02010609060101010101" pitchFamily="49" charset="-122"/>
              </a:defRPr>
            </a:lvl6pPr>
            <a:lvl7pPr marL="914400" algn="just" fontAlgn="base">
              <a:spcBef>
                <a:spcPct val="0"/>
              </a:spcBef>
              <a:spcAft>
                <a:spcPct val="0"/>
              </a:spcAft>
              <a:defRPr kumimoji="1" sz="3600" b="1">
                <a:solidFill>
                  <a:srgbClr val="000099"/>
                </a:solidFill>
                <a:latin typeface="Times New Roman" panose="02020603050405020304" pitchFamily="18" charset="0"/>
                <a:ea typeface="黑体" panose="02010609060101010101" pitchFamily="49" charset="-122"/>
              </a:defRPr>
            </a:lvl7pPr>
            <a:lvl8pPr marL="1371600" algn="just" fontAlgn="base">
              <a:spcBef>
                <a:spcPct val="0"/>
              </a:spcBef>
              <a:spcAft>
                <a:spcPct val="0"/>
              </a:spcAft>
              <a:defRPr kumimoji="1" sz="3600" b="1">
                <a:solidFill>
                  <a:srgbClr val="000099"/>
                </a:solidFill>
                <a:latin typeface="Times New Roman" panose="02020603050405020304" pitchFamily="18" charset="0"/>
                <a:ea typeface="黑体" panose="02010609060101010101" pitchFamily="49" charset="-122"/>
              </a:defRPr>
            </a:lvl8pPr>
            <a:lvl9pPr marL="1828800" algn="just" fontAlgn="base">
              <a:spcBef>
                <a:spcPct val="0"/>
              </a:spcBef>
              <a:spcAft>
                <a:spcPct val="0"/>
              </a:spcAft>
              <a:defRPr kumimoji="1" sz="3600" b="1">
                <a:solidFill>
                  <a:srgbClr val="000099"/>
                </a:solidFill>
                <a:latin typeface="Times New Roman" panose="02020603050405020304" pitchFamily="18" charset="0"/>
                <a:ea typeface="黑体" panose="02010609060101010101" pitchFamily="49" charset="-122"/>
              </a:defRPr>
            </a:lvl9pPr>
          </a:lstStyle>
          <a:p>
            <a:pPr algn="ctr"/>
            <a:r>
              <a:rPr lang="en-US" altLang="zh-CN" sz="2800" dirty="0">
                <a:solidFill>
                  <a:schemeClr val="accent2"/>
                </a:solidFill>
              </a:rPr>
              <a:t>AB</a:t>
            </a:r>
            <a:r>
              <a:rPr lang="zh-CN" altLang="en-US" sz="2800" dirty="0">
                <a:solidFill>
                  <a:schemeClr val="accent2"/>
                </a:solidFill>
              </a:rPr>
              <a:t>型化合物的结构类型与</a:t>
            </a:r>
            <a:r>
              <a:rPr lang="en-US" altLang="zh-CN" sz="2800" dirty="0">
                <a:solidFill>
                  <a:schemeClr val="accent2"/>
                </a:solidFill>
              </a:rPr>
              <a:t>r</a:t>
            </a:r>
            <a:r>
              <a:rPr lang="en-US" altLang="zh-CN" sz="2800" baseline="-30000" dirty="0">
                <a:solidFill>
                  <a:schemeClr val="accent2"/>
                </a:solidFill>
              </a:rPr>
              <a:t>+</a:t>
            </a:r>
            <a:r>
              <a:rPr lang="en-US" altLang="zh-CN" sz="2800" dirty="0">
                <a:solidFill>
                  <a:schemeClr val="accent2"/>
                </a:solidFill>
              </a:rPr>
              <a:t>/r</a:t>
            </a:r>
            <a:r>
              <a:rPr lang="en-US" altLang="zh-CN" sz="2800" baseline="-30000" dirty="0">
                <a:solidFill>
                  <a:schemeClr val="accent2"/>
                </a:solidFill>
              </a:rPr>
              <a:t>-</a:t>
            </a:r>
            <a:r>
              <a:rPr lang="zh-CN" altLang="en-US" sz="2800" dirty="0">
                <a:solidFill>
                  <a:schemeClr val="accent2"/>
                </a:solidFill>
              </a:rPr>
              <a:t>的关系</a:t>
            </a:r>
          </a:p>
        </p:txBody>
      </p:sp>
      <p:sp>
        <p:nvSpPr>
          <p:cNvPr id="5" name="Text Box 44">
            <a:extLst>
              <a:ext uri="{FF2B5EF4-FFF2-40B4-BE49-F238E27FC236}">
                <a16:creationId xmlns:a16="http://schemas.microsoft.com/office/drawing/2014/main" id="{CF628D34-3E7A-EEAF-C52A-58F4A02FF54C}"/>
              </a:ext>
            </a:extLst>
          </p:cNvPr>
          <p:cNvSpPr txBox="1">
            <a:spLocks noChangeArrowheads="1"/>
          </p:cNvSpPr>
          <p:nvPr/>
        </p:nvSpPr>
        <p:spPr bwMode="auto">
          <a:xfrm>
            <a:off x="218944" y="5526542"/>
            <a:ext cx="8785712" cy="115127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sz="2000" b="1" dirty="0">
                <a:solidFill>
                  <a:schemeClr val="accent2"/>
                </a:solidFill>
                <a:latin typeface="黑体" pitchFamily="2" charset="-122"/>
              </a:rPr>
              <a:t>    </a:t>
            </a:r>
            <a:r>
              <a:rPr kumimoji="0" lang="zh-CN" altLang="en-US" sz="2000" b="1" dirty="0">
                <a:solidFill>
                  <a:schemeClr val="accent2"/>
                </a:solidFill>
                <a:latin typeface="黑体" pitchFamily="2" charset="-122"/>
              </a:rPr>
              <a:t>大多数情况下，表中列举的离子晶体结构遵循半径比规则，常常可以通过半径比值的计算预测某些物质的结构和配位数。当然也有例外情况，源于离子极化等原因。此外，当外界条件变化时，离子晶体构型也会有所改变。</a:t>
            </a:r>
          </a:p>
        </p:txBody>
      </p:sp>
    </p:spTree>
    <p:extLst>
      <p:ext uri="{BB962C8B-B14F-4D97-AF65-F5344CB8AC3E}">
        <p14:creationId xmlns:p14="http://schemas.microsoft.com/office/powerpoint/2010/main" val="3068667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p:cNvSpPr>
            <a:spLocks noGrp="1"/>
          </p:cNvSpPr>
          <p:nvPr>
            <p:ph type="sldNum" sz="quarter" idx="10"/>
          </p:nvPr>
        </p:nvSpPr>
        <p:spPr/>
        <p:txBody>
          <a:bodyPr/>
          <a:lstStyle/>
          <a:p>
            <a:fld id="{340A4681-55E0-45FC-8F38-974C2A2C781F}" type="slidenum">
              <a:rPr lang="en-US" altLang="zh-CN"/>
              <a:pPr/>
              <a:t>26</a:t>
            </a:fld>
            <a:endParaRPr lang="en-US" altLang="zh-CN"/>
          </a:p>
        </p:txBody>
      </p:sp>
      <p:sp>
        <p:nvSpPr>
          <p:cNvPr id="1747970" name="Text Box 2"/>
          <p:cNvSpPr txBox="1">
            <a:spLocks noChangeArrowheads="1"/>
          </p:cNvSpPr>
          <p:nvPr/>
        </p:nvSpPr>
        <p:spPr bwMode="auto">
          <a:xfrm>
            <a:off x="323528" y="487471"/>
            <a:ext cx="8390792" cy="171739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spcBef>
                <a:spcPct val="10000"/>
              </a:spcBef>
            </a:pPr>
            <a:r>
              <a:rPr kumimoji="0" lang="zh-CN" altLang="en-US" b="1" dirty="0"/>
              <a:t>自然界中其它离子晶体类型还有很多：</a:t>
            </a:r>
            <a:r>
              <a:rPr kumimoji="0" lang="en-US" altLang="zh-CN" b="1" dirty="0"/>
              <a:t>AB</a:t>
            </a:r>
            <a:r>
              <a:rPr kumimoji="0" lang="zh-CN" altLang="en-US" b="1" dirty="0"/>
              <a:t>型晶体中还有六方</a:t>
            </a:r>
            <a:r>
              <a:rPr kumimoji="0" lang="en-US" altLang="zh-CN" b="1" dirty="0" err="1"/>
              <a:t>ZnS</a:t>
            </a:r>
            <a:r>
              <a:rPr kumimoji="0" lang="zh-CN" altLang="en-US" b="1" dirty="0"/>
              <a:t>型；</a:t>
            </a:r>
            <a:r>
              <a:rPr kumimoji="0" lang="en-US" altLang="zh-CN" b="1" dirty="0"/>
              <a:t>AB</a:t>
            </a:r>
            <a:r>
              <a:rPr kumimoji="0" lang="en-US" altLang="zh-CN" b="1" baseline="-25000" dirty="0"/>
              <a:t>2</a:t>
            </a:r>
            <a:r>
              <a:rPr kumimoji="0" lang="zh-CN" altLang="en-US" b="1" dirty="0"/>
              <a:t>型中还有</a:t>
            </a:r>
            <a:r>
              <a:rPr kumimoji="0" lang="en-US" altLang="zh-CN" b="1" dirty="0"/>
              <a:t>CaF</a:t>
            </a:r>
            <a:r>
              <a:rPr kumimoji="0" lang="en-US" altLang="zh-CN" b="1" baseline="-25000" dirty="0"/>
              <a:t>2</a:t>
            </a:r>
            <a:r>
              <a:rPr kumimoji="0" lang="zh-CN" altLang="en-US" b="1" dirty="0"/>
              <a:t>型，金红石</a:t>
            </a:r>
            <a:r>
              <a:rPr kumimoji="0" lang="en-US" altLang="zh-CN" b="1" dirty="0"/>
              <a:t>(TiO</a:t>
            </a:r>
            <a:r>
              <a:rPr kumimoji="0" lang="en-US" altLang="zh-CN" b="1" baseline="-25000" dirty="0"/>
              <a:t>2</a:t>
            </a:r>
            <a:r>
              <a:rPr kumimoji="0" lang="en-US" altLang="zh-CN" b="1" dirty="0"/>
              <a:t>)</a:t>
            </a:r>
            <a:r>
              <a:rPr kumimoji="0" lang="zh-CN" altLang="en-US" b="1" dirty="0"/>
              <a:t>型等；</a:t>
            </a:r>
            <a:r>
              <a:rPr kumimoji="0" lang="en-US" altLang="zh-CN" b="1" dirty="0"/>
              <a:t>ABX</a:t>
            </a:r>
            <a:r>
              <a:rPr kumimoji="0" lang="en-US" altLang="zh-CN" b="1" baseline="-25000" dirty="0"/>
              <a:t>3</a:t>
            </a:r>
            <a:r>
              <a:rPr kumimoji="0" lang="zh-CN" altLang="en-US" b="1" dirty="0"/>
              <a:t>型由</a:t>
            </a:r>
            <a:r>
              <a:rPr kumimoji="0" lang="en-US" altLang="zh-CN" b="1" dirty="0"/>
              <a:t>CaTiO</a:t>
            </a:r>
            <a:r>
              <a:rPr kumimoji="0" lang="en-US" altLang="zh-CN" b="1" baseline="-25000" dirty="0"/>
              <a:t>3</a:t>
            </a:r>
            <a:r>
              <a:rPr kumimoji="0" lang="en-US" altLang="zh-CN" b="1" dirty="0"/>
              <a:t>(</a:t>
            </a:r>
            <a:r>
              <a:rPr kumimoji="0" lang="zh-CN" altLang="en-US" b="1" dirty="0"/>
              <a:t>钙钛矿型</a:t>
            </a:r>
            <a:r>
              <a:rPr kumimoji="0" lang="en-US" altLang="zh-CN" b="1" dirty="0"/>
              <a:t>)</a:t>
            </a:r>
            <a:r>
              <a:rPr kumimoji="0" lang="zh-CN" altLang="en-US" b="1" dirty="0"/>
              <a:t>，</a:t>
            </a:r>
            <a:r>
              <a:rPr kumimoji="0" lang="en-US" altLang="zh-CN" b="1" dirty="0"/>
              <a:t>CaCO</a:t>
            </a:r>
            <a:r>
              <a:rPr kumimoji="0" lang="en-US" altLang="zh-CN" b="1" baseline="-25000" dirty="0"/>
              <a:t>3</a:t>
            </a:r>
            <a:r>
              <a:rPr kumimoji="0" lang="en-US" altLang="zh-CN" b="1" dirty="0"/>
              <a:t>(</a:t>
            </a:r>
            <a:r>
              <a:rPr kumimoji="0" lang="zh-CN" altLang="en-US" b="1" dirty="0"/>
              <a:t>方解石型</a:t>
            </a:r>
            <a:r>
              <a:rPr kumimoji="0" lang="en-US" altLang="zh-CN" b="1" dirty="0"/>
              <a:t>)</a:t>
            </a:r>
            <a:r>
              <a:rPr kumimoji="0" lang="zh-CN" altLang="en-US" b="1" dirty="0"/>
              <a:t>等；</a:t>
            </a:r>
            <a:r>
              <a:rPr kumimoji="0" lang="en-US" altLang="zh-CN" b="1" dirty="0"/>
              <a:t>AB</a:t>
            </a:r>
            <a:r>
              <a:rPr kumimoji="0" lang="en-US" altLang="zh-CN" b="1" baseline="-25000" dirty="0"/>
              <a:t>2</a:t>
            </a:r>
            <a:r>
              <a:rPr kumimoji="0" lang="en-US" altLang="zh-CN" b="1" dirty="0"/>
              <a:t>X</a:t>
            </a:r>
            <a:r>
              <a:rPr kumimoji="0" lang="en-US" altLang="zh-CN" b="1" baseline="-25000" dirty="0"/>
              <a:t>4</a:t>
            </a:r>
            <a:r>
              <a:rPr kumimoji="0" lang="zh-CN" altLang="en-US" b="1" dirty="0"/>
              <a:t>型有</a:t>
            </a:r>
            <a:r>
              <a:rPr kumimoji="0" lang="en-US" altLang="zh-CN" b="1" dirty="0"/>
              <a:t>MgAl</a:t>
            </a:r>
            <a:r>
              <a:rPr kumimoji="0" lang="en-US" altLang="zh-CN" b="1" baseline="-25000" dirty="0"/>
              <a:t>2</a:t>
            </a:r>
            <a:r>
              <a:rPr kumimoji="0" lang="en-US" altLang="zh-CN" b="1" dirty="0"/>
              <a:t>O</a:t>
            </a:r>
            <a:r>
              <a:rPr kumimoji="0" lang="en-US" altLang="zh-CN" b="1" baseline="-25000" dirty="0"/>
              <a:t>4</a:t>
            </a:r>
            <a:r>
              <a:rPr kumimoji="0" lang="en-US" altLang="zh-CN" b="1" dirty="0"/>
              <a:t>(</a:t>
            </a:r>
            <a:r>
              <a:rPr kumimoji="0" lang="zh-CN" altLang="en-US" b="1" dirty="0"/>
              <a:t>尖晶石型</a:t>
            </a:r>
            <a:r>
              <a:rPr kumimoji="0" lang="en-US" altLang="zh-CN" b="1" dirty="0"/>
              <a:t>)</a:t>
            </a:r>
            <a:r>
              <a:rPr kumimoji="0" lang="zh-CN" altLang="en-US" b="1" dirty="0"/>
              <a:t>，</a:t>
            </a:r>
            <a:r>
              <a:rPr kumimoji="0" lang="en-US" altLang="zh-CN" b="1" dirty="0"/>
              <a:t>MgFe</a:t>
            </a:r>
            <a:r>
              <a:rPr kumimoji="0" lang="en-US" altLang="zh-CN" b="1" baseline="-25000" dirty="0"/>
              <a:t>2</a:t>
            </a:r>
            <a:r>
              <a:rPr kumimoji="0" lang="en-US" altLang="zh-CN" b="1" dirty="0"/>
              <a:t>O</a:t>
            </a:r>
            <a:r>
              <a:rPr kumimoji="0" lang="en-US" altLang="zh-CN" b="1" baseline="-25000" dirty="0"/>
              <a:t>4</a:t>
            </a:r>
            <a:r>
              <a:rPr kumimoji="0" lang="en-US" altLang="zh-CN" b="1" dirty="0"/>
              <a:t>(</a:t>
            </a:r>
            <a:r>
              <a:rPr kumimoji="0" lang="zh-CN" altLang="en-US" b="1" dirty="0"/>
              <a:t>反尖晶石型</a:t>
            </a:r>
            <a:r>
              <a:rPr kumimoji="0" lang="en-US" altLang="zh-CN" b="1" dirty="0"/>
              <a:t>)</a:t>
            </a:r>
            <a:r>
              <a:rPr kumimoji="0" lang="zh-CN" altLang="en-US" b="1" dirty="0"/>
              <a:t>等。</a:t>
            </a:r>
          </a:p>
        </p:txBody>
      </p:sp>
      <p:pic>
        <p:nvPicPr>
          <p:cNvPr id="38916" name="Picture 4"/>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83981" y="4437063"/>
            <a:ext cx="2020765" cy="22669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7" name="Picture 5"/>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15158" y="2205039"/>
            <a:ext cx="1630973" cy="20161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19"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442189" y="4581525"/>
            <a:ext cx="1764323" cy="21780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0" name="Picture 8"/>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3376247" y="2205039"/>
            <a:ext cx="1727689"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2" name="WordArt 10"/>
          <p:cNvSpPr>
            <a:spLocks noChangeArrowheads="1" noChangeShapeType="1" noTextEdit="1"/>
          </p:cNvSpPr>
          <p:nvPr/>
        </p:nvSpPr>
        <p:spPr bwMode="auto">
          <a:xfrm>
            <a:off x="3906716" y="4005263"/>
            <a:ext cx="797169" cy="482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b="1" kern="10">
                <a:gradFill rotWithShape="0">
                  <a:gsLst>
                    <a:gs pos="0">
                      <a:srgbClr val="FFFF00"/>
                    </a:gs>
                    <a:gs pos="100000">
                      <a:srgbClr val="FF9933"/>
                    </a:gs>
                  </a:gsLst>
                  <a:path path="rect">
                    <a:fillToRect l="50000" t="50000" r="50000" b="50000"/>
                  </a:path>
                </a:gradFill>
                <a:effectLst>
                  <a:outerShdw dist="35921" dir="2700000" algn="ctr" rotWithShape="0">
                    <a:srgbClr val="C0C0C0">
                      <a:alpha val="80000"/>
                    </a:srgbClr>
                  </a:outerShdw>
                </a:effectLst>
                <a:latin typeface="宋体"/>
                <a:ea typeface="宋体"/>
              </a:rPr>
              <a:t>金红石</a:t>
            </a:r>
          </a:p>
        </p:txBody>
      </p:sp>
      <p:sp>
        <p:nvSpPr>
          <p:cNvPr id="38923" name="WordArt 11"/>
          <p:cNvSpPr>
            <a:spLocks noChangeArrowheads="1" noChangeShapeType="1" noTextEdit="1"/>
          </p:cNvSpPr>
          <p:nvPr/>
        </p:nvSpPr>
        <p:spPr bwMode="auto">
          <a:xfrm>
            <a:off x="517281" y="3860800"/>
            <a:ext cx="797169" cy="482600"/>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zh-CN" altLang="en-US" sz="3600" kern="10" spc="720" dirty="0">
                <a:gradFill rotWithShape="0">
                  <a:gsLst>
                    <a:gs pos="0">
                      <a:srgbClr val="AAAAAA"/>
                    </a:gs>
                    <a:gs pos="100000">
                      <a:srgbClr val="FFFFFF"/>
                    </a:gs>
                  </a:gsLst>
                  <a:lin ang="5400000" scaled="1"/>
                </a:gradFill>
                <a:effectLst>
                  <a:outerShdw dist="45791" dir="3378596" algn="ctr" rotWithShape="0">
                    <a:srgbClr val="4D4D4D">
                      <a:alpha val="80000"/>
                    </a:srgbClr>
                  </a:outerShdw>
                </a:effectLst>
                <a:latin typeface="宋体"/>
                <a:ea typeface="宋体"/>
              </a:rPr>
              <a:t>萤石</a:t>
            </a:r>
          </a:p>
        </p:txBody>
      </p:sp>
      <p:pic>
        <p:nvPicPr>
          <p:cNvPr id="38925" name="Picture 13"/>
          <p:cNvPicPr>
            <a:picLocks noChangeAspect="1" noChangeArrowheads="1"/>
          </p:cNvPicPr>
          <p:nvPr/>
        </p:nvPicPr>
        <p:blipFill>
          <a:blip r:embed="rId6" cstate="hqprint">
            <a:extLst>
              <a:ext uri="{28A0092B-C50C-407E-A947-70E740481C1C}">
                <a14:useLocalDpi xmlns:a14="http://schemas.microsoft.com/office/drawing/2010/main"/>
              </a:ext>
            </a:extLst>
          </a:blip>
          <a:srcRect/>
          <a:stretch>
            <a:fillRect/>
          </a:stretch>
        </p:blipFill>
        <p:spPr bwMode="auto">
          <a:xfrm>
            <a:off x="5568461" y="4581525"/>
            <a:ext cx="1717431" cy="216058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8926" name="Picture 14"/>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699739" y="2276475"/>
            <a:ext cx="1380392" cy="22098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8927" name="WordArt 15"/>
          <p:cNvSpPr>
            <a:spLocks noChangeArrowheads="1" noChangeShapeType="1" noTextEdit="1"/>
          </p:cNvSpPr>
          <p:nvPr/>
        </p:nvSpPr>
        <p:spPr bwMode="auto">
          <a:xfrm>
            <a:off x="5568462" y="3284538"/>
            <a:ext cx="1063869" cy="792162"/>
          </a:xfrm>
          <a:prstGeom prst="rect">
            <a:avLst/>
          </a:prstGeom>
          <a:extLst>
            <a:ext uri="{AF507438-7753-43E0-B8FC-AC1667EBCBE1}">
              <a14:hiddenEffects xmlns:a14="http://schemas.microsoft.com/office/drawing/2010/main">
                <a:effectLst/>
              </a14:hiddenEffects>
            </a:ext>
          </a:extLst>
        </p:spPr>
        <p:txBody>
          <a:bodyPr wrap="none" fromWordArt="1">
            <a:prstTxWarp prst="textTriangle">
              <a:avLst>
                <a:gd name="adj" fmla="val 50000"/>
              </a:avLst>
            </a:prstTxWarp>
          </a:bodyPr>
          <a:lstStyle/>
          <a:p>
            <a:pPr algn="ctr"/>
            <a:r>
              <a:rPr lang="zh-CN" altLang="en-US" sz="3600" kern="10">
                <a:ln w="9525">
                  <a:solidFill>
                    <a:srgbClr val="FF6600"/>
                  </a:solidFill>
                  <a:round/>
                  <a:headEnd/>
                  <a:tailEnd/>
                </a:ln>
                <a:solidFill>
                  <a:srgbClr val="FF6600"/>
                </a:solidFill>
                <a:latin typeface="宋体"/>
                <a:ea typeface="宋体"/>
              </a:rPr>
              <a:t>方解石</a:t>
            </a:r>
          </a:p>
        </p:txBody>
      </p:sp>
      <p:pic>
        <p:nvPicPr>
          <p:cNvPr id="38928" name="Picture 16"/>
          <p:cNvPicPr>
            <a:picLocks noChangeAspect="1" noChangeArrowheads="1"/>
          </p:cNvPicPr>
          <p:nvPr/>
        </p:nvPicPr>
        <p:blipFill>
          <a:blip r:embed="rId8" cstate="hqprint">
            <a:lum contrast="18000"/>
            <a:extLst>
              <a:ext uri="{28A0092B-C50C-407E-A947-70E740481C1C}">
                <a14:useLocalDpi xmlns:a14="http://schemas.microsoft.com/office/drawing/2010/main"/>
              </a:ext>
            </a:extLst>
          </a:blip>
          <a:srcRect/>
          <a:stretch>
            <a:fillRect/>
          </a:stretch>
        </p:blipFill>
        <p:spPr bwMode="auto">
          <a:xfrm>
            <a:off x="7363559" y="4724400"/>
            <a:ext cx="1595803" cy="16779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59573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220D0460-C2AA-4CB7-B485-BAD334CED7B0}" type="slidenum">
              <a:rPr lang="en-US" altLang="zh-CN"/>
              <a:pPr/>
              <a:t>27</a:t>
            </a:fld>
            <a:endParaRPr lang="en-US" altLang="zh-CN"/>
          </a:p>
        </p:txBody>
      </p:sp>
      <p:sp>
        <p:nvSpPr>
          <p:cNvPr id="1748994" name="Text Box 2"/>
          <p:cNvSpPr txBox="1">
            <a:spLocks noChangeArrowheads="1"/>
          </p:cNvSpPr>
          <p:nvPr/>
        </p:nvSpPr>
        <p:spPr bwMode="auto">
          <a:xfrm>
            <a:off x="303336" y="1052513"/>
            <a:ext cx="8518280" cy="2382191"/>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pPr>
            <a:r>
              <a:rPr kumimoji="0" lang="zh-CN" altLang="en-US" b="1" dirty="0">
                <a:solidFill>
                  <a:schemeClr val="accent2"/>
                </a:solidFill>
                <a:latin typeface="黑体" pitchFamily="2" charset="-122"/>
              </a:rPr>
              <a:t>分子晶体的特征</a:t>
            </a:r>
            <a:r>
              <a:rPr kumimoji="0" lang="en-US" altLang="zh-CN" b="1" dirty="0">
                <a:solidFill>
                  <a:schemeClr val="accent2"/>
                </a:solidFill>
                <a:latin typeface="Times New Roman"/>
              </a:rPr>
              <a:t>—</a:t>
            </a:r>
            <a:r>
              <a:rPr kumimoji="0" lang="zh-CN" altLang="en-US" b="1" dirty="0">
                <a:latin typeface="黑体" pitchFamily="2" charset="-122"/>
              </a:rPr>
              <a:t>处于气相和液相的共价分子在降温凝聚时，可通过分子间作用力聚集在一起，形成分子晶体。</a:t>
            </a:r>
          </a:p>
          <a:p>
            <a:pPr eaLnBrk="1" hangingPunct="1">
              <a:lnSpc>
                <a:spcPct val="120000"/>
              </a:lnSpc>
              <a:spcBef>
                <a:spcPct val="20000"/>
              </a:spcBef>
            </a:pPr>
            <a:r>
              <a:rPr kumimoji="0" lang="zh-CN" altLang="en-US" b="1" dirty="0">
                <a:latin typeface="黑体" pitchFamily="2" charset="-122"/>
              </a:rPr>
              <a:t>    分子晶体的特点是共价分子整齐排列在晶体中，分子内部存在较强的共价键，而分子之间则通过较弱的分子间作用力或氢键聚集在一起。 </a:t>
            </a:r>
          </a:p>
        </p:txBody>
      </p:sp>
      <p:sp>
        <p:nvSpPr>
          <p:cNvPr id="1748995" name="Text Box 3"/>
          <p:cNvSpPr txBox="1">
            <a:spLocks noChangeArrowheads="1"/>
          </p:cNvSpPr>
          <p:nvPr/>
        </p:nvSpPr>
        <p:spPr bwMode="auto">
          <a:xfrm>
            <a:off x="2339752" y="188640"/>
            <a:ext cx="4176346"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latin typeface="Arial" charset="0"/>
              </a:rPr>
              <a:t>III  </a:t>
            </a:r>
            <a:r>
              <a:rPr kumimoji="0" lang="zh-CN" altLang="en-US" sz="3200" b="1" dirty="0">
                <a:solidFill>
                  <a:srgbClr val="CC0000"/>
                </a:solidFill>
                <a:effectLst>
                  <a:outerShdw blurRad="38100" dist="38100" dir="2700000" algn="tl">
                    <a:srgbClr val="C0C0C0"/>
                  </a:outerShdw>
                </a:effectLst>
                <a:latin typeface="Arial" charset="0"/>
              </a:rPr>
              <a:t>分子晶体</a:t>
            </a:r>
          </a:p>
        </p:txBody>
      </p:sp>
      <p:grpSp>
        <p:nvGrpSpPr>
          <p:cNvPr id="39940" name="Group 6"/>
          <p:cNvGrpSpPr>
            <a:grpSpLocks/>
          </p:cNvGrpSpPr>
          <p:nvPr/>
        </p:nvGrpSpPr>
        <p:grpSpPr bwMode="auto">
          <a:xfrm>
            <a:off x="650631" y="3657600"/>
            <a:ext cx="7775331" cy="2890838"/>
            <a:chOff x="624" y="2352"/>
            <a:chExt cx="5306" cy="1821"/>
          </a:xfrm>
        </p:grpSpPr>
        <p:pic>
          <p:nvPicPr>
            <p:cNvPr id="39941" name="Picture 4"/>
            <p:cNvPicPr>
              <a:picLocks noChangeAspect="1" noChangeArrowheads="1"/>
            </p:cNvPicPr>
            <p:nvPr/>
          </p:nvPicPr>
          <p:blipFill>
            <a:blip r:embed="rId2" cstate="print">
              <a:lum bright="-6000"/>
              <a:extLst>
                <a:ext uri="{28A0092B-C50C-407E-A947-70E740481C1C}">
                  <a14:useLocalDpi xmlns:a14="http://schemas.microsoft.com/office/drawing/2010/main"/>
                </a:ext>
              </a:extLst>
            </a:blip>
            <a:srcRect/>
            <a:stretch>
              <a:fillRect/>
            </a:stretch>
          </p:blipFill>
          <p:spPr bwMode="auto">
            <a:xfrm>
              <a:off x="624" y="2352"/>
              <a:ext cx="5306" cy="1821"/>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8997" name="Text Box 5"/>
            <p:cNvSpPr txBox="1">
              <a:spLocks noChangeArrowheads="1"/>
            </p:cNvSpPr>
            <p:nvPr/>
          </p:nvSpPr>
          <p:spPr bwMode="auto">
            <a:xfrm>
              <a:off x="864" y="3569"/>
              <a:ext cx="4896" cy="601"/>
            </a:xfrm>
            <a:prstGeom prst="rect">
              <a:avLst/>
            </a:prstGeom>
            <a:solidFill>
              <a:srgbClr val="66FFFF"/>
            </a:solidFill>
            <a:ln w="9525">
              <a:noFill/>
              <a:miter lim="800000"/>
              <a:headEnd/>
              <a:tailEnd/>
            </a:ln>
            <a:effectLst/>
          </p:spPr>
          <p:txBody>
            <a:bodyPr lIns="91425" tIns="45712" rIns="91425" bIns="45712">
              <a:spAutoFit/>
            </a:bodyPr>
            <a:lstStyle/>
            <a:p>
              <a:pPr algn="just">
                <a:spcBef>
                  <a:spcPct val="50000"/>
                </a:spcBef>
                <a:defRPr/>
              </a:pPr>
              <a:r>
                <a:rPr lang="en-US" altLang="zh-CN" sz="2000" b="1" dirty="0">
                  <a:solidFill>
                    <a:srgbClr val="0000FF"/>
                  </a:solidFill>
                </a:rPr>
                <a:t>               (a) </a:t>
              </a:r>
              <a:r>
                <a:rPr lang="zh-CN" altLang="en-US" sz="2000" b="1" dirty="0">
                  <a:solidFill>
                    <a:srgbClr val="0000FF"/>
                  </a:solidFill>
                </a:rPr>
                <a:t>非极性分子                                            </a:t>
              </a:r>
              <a:r>
                <a:rPr lang="en-US" altLang="zh-CN" sz="2000" b="1" dirty="0">
                  <a:solidFill>
                    <a:srgbClr val="0000FF"/>
                  </a:solidFill>
                </a:rPr>
                <a:t>(b) </a:t>
              </a:r>
              <a:r>
                <a:rPr lang="zh-CN" altLang="en-US" sz="2000" b="1" dirty="0">
                  <a:solidFill>
                    <a:srgbClr val="0000FF"/>
                  </a:solidFill>
                </a:rPr>
                <a:t>极性分子</a:t>
              </a:r>
            </a:p>
            <a:p>
              <a:pPr algn="ctr">
                <a:spcBef>
                  <a:spcPct val="50000"/>
                </a:spcBef>
                <a:defRPr/>
              </a:pPr>
              <a:r>
                <a:rPr lang="zh-CN" altLang="en-US" b="1" dirty="0">
                  <a:solidFill>
                    <a:srgbClr val="0000FF"/>
                  </a:solidFill>
                </a:rPr>
                <a:t>分子晶体示意图 </a:t>
              </a:r>
            </a:p>
          </p:txBody>
        </p:sp>
      </p:gr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5914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2219D6F7-C917-49BA-B1BA-379CA205F186}" type="slidenum">
              <a:rPr lang="en-US" altLang="zh-CN"/>
              <a:pPr/>
              <a:t>28</a:t>
            </a:fld>
            <a:endParaRPr lang="en-US" altLang="zh-CN"/>
          </a:p>
        </p:txBody>
      </p:sp>
      <p:sp>
        <p:nvSpPr>
          <p:cNvPr id="1750018" name="Text Box 2"/>
          <p:cNvSpPr txBox="1">
            <a:spLocks noChangeArrowheads="1"/>
          </p:cNvSpPr>
          <p:nvPr/>
        </p:nvSpPr>
        <p:spPr bwMode="auto">
          <a:xfrm>
            <a:off x="307323" y="1125538"/>
            <a:ext cx="8441141" cy="4745915"/>
          </a:xfrm>
          <a:prstGeom prst="rect">
            <a:avLst/>
          </a:prstGeom>
          <a:noFill/>
          <a:ln w="9525" algn="ctr">
            <a:noFill/>
            <a:miter lim="800000"/>
            <a:headEnd/>
            <a:tailEnd/>
          </a:ln>
          <a:effectLst/>
        </p:spPr>
        <p:txBody>
          <a:bodyPr wrap="square">
            <a:spAutoFit/>
          </a:bodyPr>
          <a:lstStyle/>
          <a:p>
            <a:pPr>
              <a:lnSpc>
                <a:spcPct val="140000"/>
              </a:lnSpc>
              <a:defRPr/>
            </a:pPr>
            <a:r>
              <a:rPr kumimoji="0" lang="en-US" altLang="zh-CN" b="1" dirty="0"/>
              <a:t>        </a:t>
            </a:r>
            <a:r>
              <a:rPr kumimoji="0" lang="zh-CN" altLang="en-US" b="1" dirty="0"/>
              <a:t>由于分子间作用力没有方向性和饱和性，所以对于那些球形和近似球形的分子，通常也采用配位数高达</a:t>
            </a:r>
            <a:r>
              <a:rPr kumimoji="0" lang="en-US" altLang="zh-CN" b="1" dirty="0"/>
              <a:t>12</a:t>
            </a:r>
            <a:r>
              <a:rPr kumimoji="0" lang="zh-CN" altLang="en-US" b="1" dirty="0"/>
              <a:t>的最紧密堆积方式组成分子晶体，这样可以使能量降低。</a:t>
            </a:r>
          </a:p>
          <a:p>
            <a:pPr>
              <a:lnSpc>
                <a:spcPct val="140000"/>
              </a:lnSpc>
              <a:defRPr/>
            </a:pPr>
            <a:r>
              <a:rPr kumimoji="0" lang="zh-CN" altLang="en-US" b="1" dirty="0"/>
              <a:t>        例如，</a:t>
            </a:r>
          </a:p>
          <a:p>
            <a:pPr>
              <a:lnSpc>
                <a:spcPct val="140000"/>
              </a:lnSpc>
              <a:defRPr/>
            </a:pPr>
            <a:r>
              <a:rPr kumimoji="0" lang="zh-CN" altLang="en-US" b="1" dirty="0"/>
              <a:t>             单原子惰性气体 </a:t>
            </a:r>
            <a:r>
              <a:rPr kumimoji="0" lang="en-US" altLang="zh-CN" b="1" dirty="0"/>
              <a:t>—— </a:t>
            </a:r>
            <a:r>
              <a:rPr kumimoji="0" lang="zh-CN" altLang="en-US" b="1" dirty="0"/>
              <a:t>面心或六方密堆积结构；</a:t>
            </a:r>
          </a:p>
          <a:p>
            <a:pPr>
              <a:lnSpc>
                <a:spcPct val="140000"/>
              </a:lnSpc>
              <a:defRPr/>
            </a:pPr>
            <a:r>
              <a:rPr kumimoji="0" lang="zh-CN" altLang="en-US" b="1" dirty="0"/>
              <a:t>             氢分子晶体 </a:t>
            </a:r>
            <a:r>
              <a:rPr kumimoji="0" lang="en-US" altLang="zh-CN" b="1" dirty="0"/>
              <a:t>—— </a:t>
            </a:r>
            <a:r>
              <a:rPr kumimoji="0" lang="zh-CN" altLang="en-US" b="1" dirty="0"/>
              <a:t>六方密堆积结构；</a:t>
            </a:r>
          </a:p>
          <a:p>
            <a:pPr>
              <a:lnSpc>
                <a:spcPct val="140000"/>
              </a:lnSpc>
              <a:defRPr/>
            </a:pPr>
            <a:r>
              <a:rPr kumimoji="0" lang="zh-CN" altLang="en-US" b="1" dirty="0"/>
              <a:t>	 </a:t>
            </a:r>
            <a:r>
              <a:rPr kumimoji="0" lang="en-US" altLang="zh-CN" b="1" dirty="0" err="1"/>
              <a:t>HCl</a:t>
            </a:r>
            <a:r>
              <a:rPr kumimoji="0" lang="en-US" altLang="zh-CN" b="1" dirty="0"/>
              <a:t>, </a:t>
            </a:r>
            <a:r>
              <a:rPr kumimoji="0" lang="en-US" altLang="zh-CN" b="1" dirty="0" err="1"/>
              <a:t>HBr</a:t>
            </a:r>
            <a:r>
              <a:rPr kumimoji="0" lang="en-US" altLang="zh-CN" b="1" dirty="0"/>
              <a:t>, HI —— </a:t>
            </a:r>
            <a:r>
              <a:rPr kumimoji="0" lang="zh-CN" altLang="en-US" b="1" dirty="0"/>
              <a:t>面心立方密堆积结构；</a:t>
            </a:r>
          </a:p>
          <a:p>
            <a:pPr>
              <a:lnSpc>
                <a:spcPct val="140000"/>
              </a:lnSpc>
              <a:defRPr/>
            </a:pPr>
            <a:r>
              <a:rPr kumimoji="0" lang="zh-CN" altLang="en-US" b="1" dirty="0"/>
              <a:t>	 </a:t>
            </a:r>
            <a:r>
              <a:rPr kumimoji="0" lang="en-US" altLang="zh-CN" b="1" dirty="0"/>
              <a:t>H</a:t>
            </a:r>
            <a:r>
              <a:rPr kumimoji="0" lang="en-US" altLang="zh-CN" b="1" baseline="-25000" dirty="0"/>
              <a:t>2</a:t>
            </a:r>
            <a:r>
              <a:rPr kumimoji="0" lang="en-US" altLang="zh-CN" b="1" dirty="0"/>
              <a:t>S, CH</a:t>
            </a:r>
            <a:r>
              <a:rPr kumimoji="0" lang="en-US" altLang="zh-CN" b="1" baseline="-25000" dirty="0"/>
              <a:t>4 </a:t>
            </a:r>
            <a:r>
              <a:rPr kumimoji="0" lang="en-US" altLang="zh-CN" b="1" dirty="0"/>
              <a:t>——</a:t>
            </a:r>
            <a:r>
              <a:rPr kumimoji="0" lang="zh-CN" altLang="en-US" b="1" dirty="0"/>
              <a:t>面心立方密堆积结构；</a:t>
            </a:r>
          </a:p>
          <a:p>
            <a:pPr>
              <a:lnSpc>
                <a:spcPct val="140000"/>
              </a:lnSpc>
              <a:defRPr/>
            </a:pPr>
            <a:r>
              <a:rPr kumimoji="0" lang="zh-CN" altLang="en-US" b="1" dirty="0"/>
              <a:t>	 </a:t>
            </a:r>
            <a:r>
              <a:rPr kumimoji="0" lang="en-US" altLang="zh-CN" b="1" dirty="0"/>
              <a:t>C60 —— </a:t>
            </a:r>
            <a:r>
              <a:rPr kumimoji="0" lang="zh-CN" altLang="en-US" b="1" dirty="0"/>
              <a:t>面心立方密堆积结构。</a:t>
            </a:r>
          </a:p>
        </p:txBody>
      </p:sp>
      <p:sp>
        <p:nvSpPr>
          <p:cNvPr id="4" name="Text Box 3"/>
          <p:cNvSpPr txBox="1">
            <a:spLocks noChangeArrowheads="1"/>
          </p:cNvSpPr>
          <p:nvPr/>
        </p:nvSpPr>
        <p:spPr bwMode="auto">
          <a:xfrm>
            <a:off x="2267744" y="188640"/>
            <a:ext cx="4176346"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C0000"/>
                </a:solidFill>
                <a:effectLst>
                  <a:outerShdw blurRad="38100" dist="38100" dir="2700000" algn="tl">
                    <a:srgbClr val="C0C0C0"/>
                  </a:outerShdw>
                </a:effectLst>
                <a:latin typeface="Arial" charset="0"/>
              </a:rPr>
              <a:t>分子晶体</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0011788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F089FBEA-0807-4D3A-9997-8FE8C1A0D259}" type="slidenum">
              <a:rPr lang="en-US" altLang="zh-CN"/>
              <a:pPr/>
              <a:t>29</a:t>
            </a:fld>
            <a:endParaRPr lang="en-US" altLang="zh-CN"/>
          </a:p>
        </p:txBody>
      </p:sp>
      <p:sp>
        <p:nvSpPr>
          <p:cNvPr id="1751042" name="Text Box 2"/>
          <p:cNvSpPr txBox="1">
            <a:spLocks noChangeArrowheads="1"/>
          </p:cNvSpPr>
          <p:nvPr/>
        </p:nvSpPr>
        <p:spPr bwMode="auto">
          <a:xfrm>
            <a:off x="323117" y="4267919"/>
            <a:ext cx="8497765" cy="224561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lang="en-US" altLang="zh-CN" sz="2200" b="1" dirty="0"/>
              <a:t>        1985</a:t>
            </a:r>
            <a:r>
              <a:rPr lang="zh-CN" altLang="en-US" sz="2200" b="1" dirty="0"/>
              <a:t>年，</a:t>
            </a:r>
            <a:r>
              <a:rPr lang="en-US" altLang="zh-CN" sz="2200" b="1" dirty="0"/>
              <a:t>H. W. </a:t>
            </a:r>
            <a:r>
              <a:rPr lang="en-US" altLang="zh-CN" sz="2200" b="1" dirty="0" err="1"/>
              <a:t>Kroto</a:t>
            </a:r>
            <a:r>
              <a:rPr lang="en-US" altLang="zh-CN" sz="2200" b="1" dirty="0"/>
              <a:t>, R. E. Smalley</a:t>
            </a:r>
            <a:r>
              <a:rPr lang="zh-CN" altLang="zh-CN" sz="2200" b="1" dirty="0"/>
              <a:t>和</a:t>
            </a:r>
            <a:r>
              <a:rPr lang="zh-CN" altLang="en-US" sz="2200" b="1" dirty="0"/>
              <a:t> </a:t>
            </a:r>
            <a:r>
              <a:rPr lang="en-US" altLang="zh-CN" sz="2200" b="1" dirty="0"/>
              <a:t>B. Curl</a:t>
            </a:r>
            <a:r>
              <a:rPr lang="zh-CN" altLang="en-US" sz="2200" b="1" dirty="0"/>
              <a:t>采用激光加热石墨蒸发并在甲苯中形成碳的团簇，质谱分析意外地发现由 </a:t>
            </a:r>
            <a:r>
              <a:rPr lang="en-US" altLang="zh-CN" sz="2200" b="1" dirty="0"/>
              <a:t>60</a:t>
            </a:r>
            <a:r>
              <a:rPr lang="zh-CN" altLang="en-US" sz="2200" b="1" dirty="0"/>
              <a:t>个碳原子组成的封闭的足球型</a:t>
            </a:r>
            <a:r>
              <a:rPr lang="en-US" altLang="zh-CN" sz="2200" b="1" dirty="0"/>
              <a:t>C60</a:t>
            </a:r>
            <a:r>
              <a:rPr lang="zh-CN" altLang="en-US" sz="2200" b="1" dirty="0"/>
              <a:t>分子。</a:t>
            </a:r>
            <a:r>
              <a:rPr lang="en-US" altLang="zh-CN" sz="2200" b="1" dirty="0"/>
              <a:t>1996</a:t>
            </a:r>
            <a:r>
              <a:rPr lang="zh-CN" altLang="en-US" sz="2200" b="1" dirty="0"/>
              <a:t>年三人同获诺贝尔化学奖。上图为</a:t>
            </a:r>
            <a:r>
              <a:rPr lang="en-US" altLang="zh-CN" sz="2200" b="1" dirty="0"/>
              <a:t>C60</a:t>
            </a:r>
            <a:r>
              <a:rPr lang="zh-CN" altLang="en-US" sz="2200" b="1" dirty="0"/>
              <a:t>的发现者之一</a:t>
            </a:r>
            <a:r>
              <a:rPr lang="en-US" altLang="zh-CN" sz="2200" b="1" dirty="0"/>
              <a:t>R. E. Smalley</a:t>
            </a:r>
            <a:r>
              <a:rPr lang="zh-CN" altLang="en-US" sz="2200" b="1" dirty="0"/>
              <a:t>教授。</a:t>
            </a:r>
            <a:r>
              <a:rPr lang="en-US" altLang="zh-CN" sz="2200" b="1" dirty="0">
                <a:solidFill>
                  <a:schemeClr val="accent2"/>
                </a:solidFill>
              </a:rPr>
              <a:t>C60</a:t>
            </a:r>
            <a:r>
              <a:rPr lang="zh-CN" altLang="en-US" sz="2200" b="1" dirty="0">
                <a:solidFill>
                  <a:schemeClr val="accent2"/>
                </a:solidFill>
              </a:rPr>
              <a:t>分子晶体是面心立方密堆积结构，每个立方面心晶胞中含有</a:t>
            </a:r>
            <a:r>
              <a:rPr lang="en-US" altLang="zh-CN" sz="2200" b="1" dirty="0">
                <a:solidFill>
                  <a:schemeClr val="accent2"/>
                </a:solidFill>
              </a:rPr>
              <a:t>4</a:t>
            </a:r>
            <a:r>
              <a:rPr lang="zh-CN" altLang="en-US" sz="2200" b="1" dirty="0">
                <a:solidFill>
                  <a:schemeClr val="accent2"/>
                </a:solidFill>
              </a:rPr>
              <a:t>个</a:t>
            </a:r>
            <a:r>
              <a:rPr lang="en-US" altLang="zh-CN" sz="2200" b="1" dirty="0">
                <a:solidFill>
                  <a:schemeClr val="accent2"/>
                </a:solidFill>
              </a:rPr>
              <a:t>C60</a:t>
            </a:r>
            <a:r>
              <a:rPr lang="zh-CN" altLang="en-US" sz="2200" b="1" dirty="0">
                <a:solidFill>
                  <a:schemeClr val="accent2"/>
                </a:solidFill>
              </a:rPr>
              <a:t>分子。</a:t>
            </a:r>
          </a:p>
        </p:txBody>
      </p:sp>
      <p:pic>
        <p:nvPicPr>
          <p:cNvPr id="1751043" name="Picture 3" descr="res_afm_200wide"/>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167804" y="1052513"/>
            <a:ext cx="2233246"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2" descr="npo000258"/>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83931" y="1412875"/>
            <a:ext cx="2392974"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0" name="Picture 6"/>
          <p:cNvPicPr>
            <a:picLocks noChangeAspect="1" noChangeArrowheads="1"/>
          </p:cNvPicPr>
          <p:nvPr/>
        </p:nvPicPr>
        <p:blipFill>
          <a:blip r:embed="rId4" cstate="hqprint">
            <a:extLst>
              <a:ext uri="{28A0092B-C50C-407E-A947-70E740481C1C}">
                <a14:useLocalDpi xmlns:a14="http://schemas.microsoft.com/office/drawing/2010/main"/>
              </a:ext>
            </a:extLst>
          </a:blip>
          <a:srcRect l="8093" t="8624" r="13120" b="6758"/>
          <a:stretch>
            <a:fillRect/>
          </a:stretch>
        </p:blipFill>
        <p:spPr bwMode="auto">
          <a:xfrm>
            <a:off x="3109546" y="1196975"/>
            <a:ext cx="2592266" cy="2687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1" name="Text Box 3">
            <a:extLst>
              <a:ext uri="{FF2B5EF4-FFF2-40B4-BE49-F238E27FC236}">
                <a16:creationId xmlns:a16="http://schemas.microsoft.com/office/drawing/2014/main" id="{CDE14FDC-2FE1-004E-9EB6-DFAEB677E7A5}"/>
              </a:ext>
            </a:extLst>
          </p:cNvPr>
          <p:cNvSpPr txBox="1">
            <a:spLocks noChangeArrowheads="1"/>
          </p:cNvSpPr>
          <p:nvPr/>
        </p:nvSpPr>
        <p:spPr bwMode="auto">
          <a:xfrm>
            <a:off x="2267744" y="188640"/>
            <a:ext cx="4176346"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C0000"/>
                </a:solidFill>
                <a:effectLst>
                  <a:outerShdw blurRad="38100" dist="38100" dir="2700000" algn="tl">
                    <a:srgbClr val="C0C0C0"/>
                  </a:outerShdw>
                </a:effectLst>
                <a:latin typeface="Arial" charset="0"/>
              </a:rPr>
              <a:t>分子晶体</a:t>
            </a:r>
          </a:p>
        </p:txBody>
      </p:sp>
    </p:spTree>
    <p:extLst>
      <p:ext uri="{BB962C8B-B14F-4D97-AF65-F5344CB8AC3E}">
        <p14:creationId xmlns:p14="http://schemas.microsoft.com/office/powerpoint/2010/main" val="1859223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p:cNvSpPr>
            <a:spLocks noGrp="1"/>
          </p:cNvSpPr>
          <p:nvPr>
            <p:ph type="sldNum" sz="quarter" idx="10"/>
          </p:nvPr>
        </p:nvSpPr>
        <p:spPr/>
        <p:txBody>
          <a:bodyPr/>
          <a:lstStyle/>
          <a:p>
            <a:fld id="{0E1BE0E2-AB44-4883-AD7A-BD7BDC81CC10}" type="slidenum">
              <a:rPr lang="en-US" altLang="zh-CN"/>
              <a:pPr/>
              <a:t>3</a:t>
            </a:fld>
            <a:endParaRPr lang="en-US" altLang="zh-CN"/>
          </a:p>
        </p:txBody>
      </p:sp>
      <p:sp>
        <p:nvSpPr>
          <p:cNvPr id="1710082" name="Text Box 2"/>
          <p:cNvSpPr txBox="1">
            <a:spLocks noChangeArrowheads="1"/>
          </p:cNvSpPr>
          <p:nvPr/>
        </p:nvSpPr>
        <p:spPr bwMode="auto">
          <a:xfrm>
            <a:off x="1979712" y="511663"/>
            <a:ext cx="4851888" cy="646331"/>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600" b="1" dirty="0">
                <a:solidFill>
                  <a:srgbClr val="CC3300"/>
                </a:solidFill>
                <a:effectLst>
                  <a:outerShdw blurRad="38100" dist="38100" dir="2700000" algn="tl">
                    <a:srgbClr val="C0C0C0"/>
                  </a:outerShdw>
                </a:effectLst>
                <a:latin typeface="微软雅黑" pitchFamily="34" charset="-122"/>
                <a:ea typeface="微软雅黑" pitchFamily="34" charset="-122"/>
              </a:rPr>
              <a:t>2.7  </a:t>
            </a:r>
            <a:r>
              <a:rPr kumimoji="0" lang="zh-CN" altLang="en-US" sz="3600" b="1" dirty="0">
                <a:solidFill>
                  <a:srgbClr val="CC3300"/>
                </a:solidFill>
                <a:effectLst>
                  <a:outerShdw blurRad="38100" dist="38100" dir="2700000" algn="tl">
                    <a:srgbClr val="C0C0C0"/>
                  </a:outerShdw>
                </a:effectLst>
                <a:latin typeface="微软雅黑" pitchFamily="34" charset="-122"/>
                <a:ea typeface="微软雅黑" pitchFamily="34" charset="-122"/>
              </a:rPr>
              <a:t>晶 体 结 构</a:t>
            </a:r>
          </a:p>
        </p:txBody>
      </p:sp>
      <p:sp>
        <p:nvSpPr>
          <p:cNvPr id="1710083" name="Text Box 3"/>
          <p:cNvSpPr txBox="1">
            <a:spLocks noChangeArrowheads="1"/>
          </p:cNvSpPr>
          <p:nvPr/>
        </p:nvSpPr>
        <p:spPr bwMode="auto">
          <a:xfrm>
            <a:off x="1769436" y="1353049"/>
            <a:ext cx="5849358" cy="2123658"/>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marL="514350" indent="-514350" eaLnBrk="1" hangingPunct="1">
              <a:spcAft>
                <a:spcPct val="50000"/>
              </a:spcAft>
              <a:buFont typeface="+mj-ea"/>
              <a:buAutoNum type="ea1JpnChsDbPeriod"/>
            </a:pPr>
            <a:r>
              <a:rPr kumimoji="0" lang="zh-CN" altLang="en-US" dirty="0">
                <a:solidFill>
                  <a:schemeClr val="bg1">
                    <a:lumMod val="50000"/>
                  </a:schemeClr>
                </a:solidFill>
                <a:effectLst>
                  <a:outerShdw blurRad="38100" dist="38100" dir="2700000" algn="tl">
                    <a:srgbClr val="C0C0C0"/>
                  </a:outerShdw>
                </a:effectLst>
              </a:rPr>
              <a:t>晶体的特征</a:t>
            </a:r>
          </a:p>
          <a:p>
            <a:pPr marL="514350" indent="-514350" eaLnBrk="1" hangingPunct="1">
              <a:spcAft>
                <a:spcPct val="50000"/>
              </a:spcAft>
              <a:buFont typeface="+mj-ea"/>
              <a:buAutoNum type="ea1JpnChsDbPeriod"/>
            </a:pPr>
            <a:r>
              <a:rPr kumimoji="0" lang="zh-CN" altLang="en-US" dirty="0">
                <a:solidFill>
                  <a:srgbClr val="C00000"/>
                </a:solidFill>
                <a:effectLst>
                  <a:outerShdw blurRad="38100" dist="38100" dir="2700000" algn="tl">
                    <a:srgbClr val="C0C0C0"/>
                  </a:outerShdw>
                </a:effectLst>
              </a:rPr>
              <a:t>晶体的基本类型及其结构</a:t>
            </a:r>
          </a:p>
          <a:p>
            <a:pPr marL="514350" indent="-514350" eaLnBrk="1" hangingPunct="1">
              <a:spcAft>
                <a:spcPct val="50000"/>
              </a:spcAft>
              <a:buFont typeface="+mj-ea"/>
              <a:buAutoNum type="ea1JpnChsDbPeriod"/>
            </a:pPr>
            <a:r>
              <a:rPr kumimoji="0" lang="zh-CN" altLang="en-US" dirty="0">
                <a:solidFill>
                  <a:srgbClr val="C00000"/>
                </a:solidFill>
                <a:effectLst>
                  <a:outerShdw blurRad="38100" dist="38100" dir="2700000" algn="tl">
                    <a:srgbClr val="C0C0C0"/>
                  </a:outerShdw>
                </a:effectLst>
              </a:rPr>
              <a:t>化学键键型和晶体构型的变异</a:t>
            </a:r>
            <a:r>
              <a:rPr kumimoji="0" lang="en-US" altLang="zh-CN" dirty="0">
                <a:solidFill>
                  <a:srgbClr val="C00000"/>
                </a:solidFill>
                <a:effectLst>
                  <a:outerShdw blurRad="38100" dist="38100" dir="2700000" algn="tl">
                    <a:srgbClr val="C0C0C0"/>
                  </a:outerShdw>
                </a:effectLst>
              </a:rPr>
              <a:t> </a:t>
            </a:r>
          </a:p>
          <a:p>
            <a:pPr marL="514350" indent="-514350" eaLnBrk="1" hangingPunct="1">
              <a:spcAft>
                <a:spcPct val="50000"/>
              </a:spcAft>
              <a:buFont typeface="+mj-ea"/>
              <a:buAutoNum type="ea1JpnChsDbPeriod"/>
            </a:pPr>
            <a:r>
              <a:rPr kumimoji="0" lang="zh-CN" altLang="en-US" dirty="0">
                <a:solidFill>
                  <a:srgbClr val="009051"/>
                </a:solidFill>
                <a:effectLst>
                  <a:outerShdw blurRad="38100" dist="38100" dir="2700000" algn="tl">
                    <a:srgbClr val="C0C0C0"/>
                  </a:outerShdw>
                </a:effectLst>
              </a:rPr>
              <a:t>晶体的缺陷 </a:t>
            </a:r>
            <a:r>
              <a:rPr kumimoji="0" lang="zh-CN" altLang="en-US" dirty="0">
                <a:solidFill>
                  <a:srgbClr val="009051"/>
                </a:solidFill>
                <a:effectLst>
                  <a:outerShdw blurRad="38100" dist="38100" dir="2700000" algn="tl">
                    <a:srgbClr val="C0C0C0"/>
                  </a:outerShdw>
                </a:effectLst>
                <a:sym typeface="Symbol" pitchFamily="18" charset="2"/>
              </a:rPr>
              <a:t> 非晶体</a:t>
            </a:r>
            <a:r>
              <a:rPr kumimoji="0" lang="en-US" altLang="zh-CN" dirty="0">
                <a:solidFill>
                  <a:srgbClr val="009051"/>
                </a:solidFill>
                <a:effectLst>
                  <a:outerShdw blurRad="38100" dist="38100" dir="2700000" algn="tl">
                    <a:srgbClr val="C0C0C0"/>
                  </a:outerShdw>
                </a:effectLst>
                <a:sym typeface="Symbol" pitchFamily="18" charset="2"/>
              </a:rPr>
              <a:t> </a:t>
            </a:r>
            <a:r>
              <a:rPr kumimoji="0" lang="en-US" altLang="zh-CN" dirty="0">
                <a:solidFill>
                  <a:srgbClr val="009051"/>
                </a:solidFill>
                <a:effectLst>
                  <a:outerShdw blurRad="38100" dist="38100" dir="2700000" algn="tl">
                    <a:srgbClr val="C0C0C0"/>
                  </a:outerShdw>
                </a:effectLst>
              </a:rPr>
              <a:t>(</a:t>
            </a:r>
            <a:r>
              <a:rPr kumimoji="0" lang="zh-CN" altLang="en-US" dirty="0">
                <a:solidFill>
                  <a:srgbClr val="009051"/>
                </a:solidFill>
                <a:effectLst>
                  <a:outerShdw blurRad="38100" dist="38100" dir="2700000" algn="tl">
                    <a:srgbClr val="C0C0C0"/>
                  </a:outerShdw>
                </a:effectLst>
              </a:rPr>
              <a:t>了解</a:t>
            </a:r>
            <a:r>
              <a:rPr kumimoji="0" lang="en-US" altLang="zh-CN" dirty="0">
                <a:solidFill>
                  <a:srgbClr val="009051"/>
                </a:solidFill>
                <a:effectLst>
                  <a:outerShdw blurRad="38100" dist="38100" dir="2700000" algn="tl">
                    <a:srgbClr val="C0C0C0"/>
                  </a:outerShdw>
                </a:effectLst>
              </a:rPr>
              <a:t>)</a:t>
            </a:r>
            <a:endParaRPr kumimoji="0" lang="zh-CN" altLang="en-US" dirty="0">
              <a:solidFill>
                <a:srgbClr val="009051"/>
              </a:solidFill>
              <a:effectLst>
                <a:outerShdw blurRad="38100" dist="38100" dir="2700000" algn="tl">
                  <a:srgbClr val="C0C0C0"/>
                </a:outerShdw>
              </a:effectLst>
            </a:endParaRPr>
          </a:p>
        </p:txBody>
      </p:sp>
      <p:pic>
        <p:nvPicPr>
          <p:cNvPr id="2" name="图片 1">
            <a:extLst>
              <a:ext uri="{FF2B5EF4-FFF2-40B4-BE49-F238E27FC236}">
                <a16:creationId xmlns:a16="http://schemas.microsoft.com/office/drawing/2014/main" id="{1914EC55-1ABB-E042-99BC-9A3B7C593C44}"/>
              </a:ext>
            </a:extLst>
          </p:cNvPr>
          <p:cNvPicPr>
            <a:picLocks noChangeAspect="1"/>
          </p:cNvPicPr>
          <p:nvPr/>
        </p:nvPicPr>
        <p:blipFill>
          <a:blip r:embed="rId2"/>
          <a:stretch>
            <a:fillRect/>
          </a:stretch>
        </p:blipFill>
        <p:spPr>
          <a:xfrm>
            <a:off x="6156176" y="4055646"/>
            <a:ext cx="2116954" cy="2116954"/>
          </a:xfrm>
          <a:prstGeom prst="rect">
            <a:avLst/>
          </a:prstGeom>
        </p:spPr>
      </p:pic>
      <p:pic>
        <p:nvPicPr>
          <p:cNvPr id="3" name="图片 2">
            <a:extLst>
              <a:ext uri="{FF2B5EF4-FFF2-40B4-BE49-F238E27FC236}">
                <a16:creationId xmlns:a16="http://schemas.microsoft.com/office/drawing/2014/main" id="{3B9CC337-0F4C-1941-88A5-819BE534F296}"/>
              </a:ext>
            </a:extLst>
          </p:cNvPr>
          <p:cNvPicPr>
            <a:picLocks noChangeAspect="1"/>
          </p:cNvPicPr>
          <p:nvPr/>
        </p:nvPicPr>
        <p:blipFill>
          <a:blip r:embed="rId3"/>
          <a:stretch>
            <a:fillRect/>
          </a:stretch>
        </p:blipFill>
        <p:spPr>
          <a:xfrm>
            <a:off x="3610347" y="4005064"/>
            <a:ext cx="2167536" cy="2167536"/>
          </a:xfrm>
          <a:prstGeom prst="rect">
            <a:avLst/>
          </a:prstGeom>
        </p:spPr>
      </p:pic>
      <p:pic>
        <p:nvPicPr>
          <p:cNvPr id="4" name="图片 3">
            <a:extLst>
              <a:ext uri="{FF2B5EF4-FFF2-40B4-BE49-F238E27FC236}">
                <a16:creationId xmlns:a16="http://schemas.microsoft.com/office/drawing/2014/main" id="{FC55EB01-EB0D-9746-A6F7-ED4887B38FF8}"/>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1220718" y="3941446"/>
            <a:ext cx="1916615" cy="2231154"/>
          </a:xfrm>
          <a:prstGeom prst="rect">
            <a:avLst/>
          </a:prstGeom>
        </p:spPr>
      </p:pic>
    </p:spTree>
    <p:extLst>
      <p:ext uri="{BB962C8B-B14F-4D97-AF65-F5344CB8AC3E}">
        <p14:creationId xmlns:p14="http://schemas.microsoft.com/office/powerpoint/2010/main" val="3700804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灯片编号占位符 1"/>
          <p:cNvSpPr>
            <a:spLocks noGrp="1"/>
          </p:cNvSpPr>
          <p:nvPr>
            <p:ph type="sldNum" sz="quarter" idx="10"/>
          </p:nvPr>
        </p:nvSpPr>
        <p:spPr/>
        <p:txBody>
          <a:bodyPr/>
          <a:lstStyle/>
          <a:p>
            <a:fld id="{297913F3-8D89-4214-98DE-187487A93847}" type="slidenum">
              <a:rPr lang="en-US" altLang="zh-CN"/>
              <a:pPr/>
              <a:t>30</a:t>
            </a:fld>
            <a:endParaRPr lang="en-US" altLang="zh-CN"/>
          </a:p>
        </p:txBody>
      </p:sp>
      <p:sp>
        <p:nvSpPr>
          <p:cNvPr id="1752067" name="Text Box 3"/>
          <p:cNvSpPr txBox="1">
            <a:spLocks noChangeArrowheads="1"/>
          </p:cNvSpPr>
          <p:nvPr/>
        </p:nvSpPr>
        <p:spPr bwMode="auto">
          <a:xfrm>
            <a:off x="4507524" y="5486400"/>
            <a:ext cx="4252546" cy="90486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pPr>
            <a:r>
              <a:rPr kumimoji="0" lang="en-US" altLang="zh-CN" b="1">
                <a:solidFill>
                  <a:schemeClr val="accent2"/>
                </a:solidFill>
              </a:rPr>
              <a:t>CO</a:t>
            </a:r>
            <a:r>
              <a:rPr kumimoji="0" lang="en-US" altLang="zh-CN" b="1" baseline="-25000">
                <a:solidFill>
                  <a:schemeClr val="accent2"/>
                </a:solidFill>
              </a:rPr>
              <a:t>2</a:t>
            </a:r>
            <a:r>
              <a:rPr kumimoji="0" lang="zh-CN" altLang="en-US" b="1">
                <a:solidFill>
                  <a:schemeClr val="accent2"/>
                </a:solidFill>
              </a:rPr>
              <a:t>分子晶体并非面心立方晶胞，而属于简单立方晶胞。</a:t>
            </a:r>
          </a:p>
        </p:txBody>
      </p:sp>
      <p:sp>
        <p:nvSpPr>
          <p:cNvPr id="1752068" name="Text Box 4"/>
          <p:cNvSpPr txBox="1">
            <a:spLocks noChangeArrowheads="1"/>
          </p:cNvSpPr>
          <p:nvPr/>
        </p:nvSpPr>
        <p:spPr bwMode="auto">
          <a:xfrm>
            <a:off x="262835" y="1929021"/>
            <a:ext cx="4165149" cy="4524315"/>
          </a:xfrm>
          <a:prstGeom prst="rect">
            <a:avLst/>
          </a:prstGeom>
          <a:noFill/>
          <a:ln w="9525" algn="ctr">
            <a:noFill/>
            <a:miter lim="800000"/>
            <a:headEnd/>
            <a:tailEnd/>
          </a:ln>
          <a:effectLst/>
        </p:spPr>
        <p:txBody>
          <a:bodyPr wrap="square">
            <a:spAutoFit/>
          </a:bodyPr>
          <a:lstStyle/>
          <a:p>
            <a:pPr>
              <a:lnSpc>
                <a:spcPct val="120000"/>
              </a:lnSpc>
              <a:defRPr/>
            </a:pPr>
            <a:r>
              <a:rPr kumimoji="0" lang="en-US" altLang="zh-CN" b="1" dirty="0"/>
              <a:t>        </a:t>
            </a:r>
            <a:r>
              <a:rPr kumimoji="0" lang="zh-CN" altLang="en-US" b="1" dirty="0"/>
              <a:t>直线型的共价分子堆积为分子晶体时，因有分子取向问题而不如球形分子堆积紧密。例如，</a:t>
            </a:r>
            <a:r>
              <a:rPr kumimoji="0" lang="en-US" altLang="zh-CN" b="1" dirty="0"/>
              <a:t>CO</a:t>
            </a:r>
            <a:r>
              <a:rPr kumimoji="0" lang="en-US" altLang="zh-CN" b="1" baseline="-25000" dirty="0"/>
              <a:t>2</a:t>
            </a:r>
            <a:r>
              <a:rPr kumimoji="0" lang="zh-CN" altLang="en-US" b="1" dirty="0"/>
              <a:t>分子晶体中，虽然</a:t>
            </a:r>
            <a:r>
              <a:rPr kumimoji="0" lang="en-US" altLang="zh-CN" b="1" dirty="0"/>
              <a:t>CO</a:t>
            </a:r>
            <a:r>
              <a:rPr kumimoji="0" lang="en-US" altLang="zh-CN" b="1" baseline="-25000" dirty="0"/>
              <a:t>2</a:t>
            </a:r>
            <a:r>
              <a:rPr kumimoji="0" lang="zh-CN" altLang="en-US" b="1" dirty="0"/>
              <a:t>分子好像占据在立方面心的各个结点上，但只有立方体</a:t>
            </a:r>
            <a:r>
              <a:rPr kumimoji="0" lang="en-US" altLang="zh-CN" b="1" dirty="0"/>
              <a:t>8</a:t>
            </a:r>
            <a:r>
              <a:rPr kumimoji="0" lang="zh-CN" altLang="en-US" b="1" dirty="0"/>
              <a:t>个顶角上的分子取向相同，其余分子取向不同，所以不是面心立方晶胞，而实际上是属于简单立方晶胞。</a:t>
            </a:r>
          </a:p>
        </p:txBody>
      </p:sp>
      <p:grpSp>
        <p:nvGrpSpPr>
          <p:cNvPr id="43012" name="Group 25"/>
          <p:cNvGrpSpPr>
            <a:grpSpLocks/>
          </p:cNvGrpSpPr>
          <p:nvPr/>
        </p:nvGrpSpPr>
        <p:grpSpPr bwMode="auto">
          <a:xfrm>
            <a:off x="1547446" y="1052736"/>
            <a:ext cx="1831731" cy="768351"/>
            <a:chOff x="909" y="591"/>
            <a:chExt cx="1250" cy="484"/>
          </a:xfrm>
        </p:grpSpPr>
        <p:sp>
          <p:nvSpPr>
            <p:cNvPr id="43016" name="Text Box 6"/>
            <p:cNvSpPr txBox="1">
              <a:spLocks noChangeArrowheads="1"/>
            </p:cNvSpPr>
            <p:nvPr/>
          </p:nvSpPr>
          <p:spPr bwMode="auto">
            <a:xfrm>
              <a:off x="1401" y="784"/>
              <a:ext cx="278"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a:latin typeface="Arial" charset="0"/>
                  <a:ea typeface="宋体" pitchFamily="2" charset="-122"/>
                </a:rPr>
                <a:t>C</a:t>
              </a:r>
            </a:p>
          </p:txBody>
        </p:sp>
        <p:sp>
          <p:nvSpPr>
            <p:cNvPr id="43017" name="Text Box 7"/>
            <p:cNvSpPr txBox="1">
              <a:spLocks noChangeArrowheads="1"/>
            </p:cNvSpPr>
            <p:nvPr/>
          </p:nvSpPr>
          <p:spPr bwMode="auto">
            <a:xfrm>
              <a:off x="909" y="784"/>
              <a:ext cx="2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a:latin typeface="Arial" charset="0"/>
                  <a:ea typeface="宋体" pitchFamily="2" charset="-122"/>
                </a:rPr>
                <a:t>O</a:t>
              </a:r>
            </a:p>
          </p:txBody>
        </p:sp>
        <p:sp>
          <p:nvSpPr>
            <p:cNvPr id="43018" name="Line 8"/>
            <p:cNvSpPr>
              <a:spLocks noChangeShapeType="1"/>
            </p:cNvSpPr>
            <p:nvPr/>
          </p:nvSpPr>
          <p:spPr bwMode="auto">
            <a:xfrm>
              <a:off x="1169" y="950"/>
              <a:ext cx="2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19" name="Line 9"/>
            <p:cNvSpPr>
              <a:spLocks noChangeShapeType="1"/>
            </p:cNvSpPr>
            <p:nvPr/>
          </p:nvSpPr>
          <p:spPr bwMode="auto">
            <a:xfrm>
              <a:off x="1169" y="906"/>
              <a:ext cx="2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20" name="Text Box 10"/>
            <p:cNvSpPr txBox="1">
              <a:spLocks noChangeArrowheads="1"/>
            </p:cNvSpPr>
            <p:nvPr/>
          </p:nvSpPr>
          <p:spPr bwMode="auto">
            <a:xfrm>
              <a:off x="1870" y="783"/>
              <a:ext cx="289"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a:latin typeface="Arial" charset="0"/>
                  <a:ea typeface="宋体" pitchFamily="2" charset="-122"/>
                </a:rPr>
                <a:t>O</a:t>
              </a:r>
            </a:p>
          </p:txBody>
        </p:sp>
        <p:sp>
          <p:nvSpPr>
            <p:cNvPr id="43021" name="Oval 11"/>
            <p:cNvSpPr>
              <a:spLocks noChangeArrowheads="1"/>
            </p:cNvSpPr>
            <p:nvPr/>
          </p:nvSpPr>
          <p:spPr bwMode="auto">
            <a:xfrm rot="-5400000">
              <a:off x="979" y="77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2" name="Oval 12"/>
            <p:cNvSpPr>
              <a:spLocks noChangeArrowheads="1"/>
            </p:cNvSpPr>
            <p:nvPr/>
          </p:nvSpPr>
          <p:spPr bwMode="auto">
            <a:xfrm rot="-5400000">
              <a:off x="1083" y="77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3" name="Oval 13"/>
            <p:cNvSpPr>
              <a:spLocks noChangeArrowheads="1"/>
            </p:cNvSpPr>
            <p:nvPr/>
          </p:nvSpPr>
          <p:spPr bwMode="auto">
            <a:xfrm rot="-5400000">
              <a:off x="979" y="101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4" name="Oval 14"/>
            <p:cNvSpPr>
              <a:spLocks noChangeArrowheads="1"/>
            </p:cNvSpPr>
            <p:nvPr/>
          </p:nvSpPr>
          <p:spPr bwMode="auto">
            <a:xfrm rot="-5400000">
              <a:off x="1083" y="101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5" name="Oval 15"/>
            <p:cNvSpPr>
              <a:spLocks noChangeArrowheads="1"/>
            </p:cNvSpPr>
            <p:nvPr/>
          </p:nvSpPr>
          <p:spPr bwMode="auto">
            <a:xfrm rot="-5400000">
              <a:off x="1932" y="77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6" name="Oval 16"/>
            <p:cNvSpPr>
              <a:spLocks noChangeArrowheads="1"/>
            </p:cNvSpPr>
            <p:nvPr/>
          </p:nvSpPr>
          <p:spPr bwMode="auto">
            <a:xfrm rot="-5400000">
              <a:off x="2036" y="77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7" name="Oval 17"/>
            <p:cNvSpPr>
              <a:spLocks noChangeArrowheads="1"/>
            </p:cNvSpPr>
            <p:nvPr/>
          </p:nvSpPr>
          <p:spPr bwMode="auto">
            <a:xfrm rot="-5400000">
              <a:off x="1932" y="101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8" name="Oval 18"/>
            <p:cNvSpPr>
              <a:spLocks noChangeArrowheads="1"/>
            </p:cNvSpPr>
            <p:nvPr/>
          </p:nvSpPr>
          <p:spPr bwMode="auto">
            <a:xfrm rot="-5400000">
              <a:off x="2036" y="1014"/>
              <a:ext cx="48" cy="52"/>
            </a:xfrm>
            <a:prstGeom prst="ellipse">
              <a:avLst/>
            </a:prstGeom>
            <a:solidFill>
              <a:schemeClr val="accent1"/>
            </a:solidFill>
            <a:ln w="9525">
              <a:solidFill>
                <a:srgbClr val="00FFFF"/>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43029" name="Line 19"/>
            <p:cNvSpPr>
              <a:spLocks noChangeShapeType="1"/>
            </p:cNvSpPr>
            <p:nvPr/>
          </p:nvSpPr>
          <p:spPr bwMode="auto">
            <a:xfrm>
              <a:off x="1645" y="948"/>
              <a:ext cx="2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0" name="Line 20"/>
            <p:cNvSpPr>
              <a:spLocks noChangeShapeType="1"/>
            </p:cNvSpPr>
            <p:nvPr/>
          </p:nvSpPr>
          <p:spPr bwMode="auto">
            <a:xfrm>
              <a:off x="1645" y="904"/>
              <a:ext cx="260"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1" name="Line 21"/>
            <p:cNvSpPr>
              <a:spLocks noChangeShapeType="1"/>
            </p:cNvSpPr>
            <p:nvPr/>
          </p:nvSpPr>
          <p:spPr bwMode="auto">
            <a:xfrm rot="16200000" flipV="1">
              <a:off x="1211" y="421"/>
              <a:ext cx="0" cy="46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2" name="Line 22"/>
            <p:cNvSpPr>
              <a:spLocks noChangeShapeType="1"/>
            </p:cNvSpPr>
            <p:nvPr/>
          </p:nvSpPr>
          <p:spPr bwMode="auto">
            <a:xfrm rot="-5400000">
              <a:off x="1304" y="663"/>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033" name="Line 23"/>
            <p:cNvSpPr>
              <a:spLocks noChangeShapeType="1"/>
            </p:cNvSpPr>
            <p:nvPr/>
          </p:nvSpPr>
          <p:spPr bwMode="auto">
            <a:xfrm rot="5400000" flipH="1" flipV="1">
              <a:off x="1818" y="421"/>
              <a:ext cx="0" cy="46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3034" name="Line 24"/>
            <p:cNvSpPr>
              <a:spLocks noChangeShapeType="1"/>
            </p:cNvSpPr>
            <p:nvPr/>
          </p:nvSpPr>
          <p:spPr bwMode="auto">
            <a:xfrm rot="5400000" flipH="1">
              <a:off x="1581" y="663"/>
              <a:ext cx="14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3013" name="Group 28"/>
          <p:cNvGrpSpPr>
            <a:grpSpLocks/>
          </p:cNvGrpSpPr>
          <p:nvPr/>
        </p:nvGrpSpPr>
        <p:grpSpPr bwMode="auto">
          <a:xfrm>
            <a:off x="4604239" y="1157288"/>
            <a:ext cx="3944815" cy="4176712"/>
            <a:chOff x="3194" y="618"/>
            <a:chExt cx="2692" cy="2631"/>
          </a:xfrm>
        </p:grpSpPr>
        <p:pic>
          <p:nvPicPr>
            <p:cNvPr id="43014" name="Picture 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194" y="618"/>
              <a:ext cx="2692" cy="2631"/>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52091" name="Text Box 27"/>
            <p:cNvSpPr txBox="1">
              <a:spLocks noChangeArrowheads="1"/>
            </p:cNvSpPr>
            <p:nvPr/>
          </p:nvSpPr>
          <p:spPr bwMode="auto">
            <a:xfrm>
              <a:off x="3216" y="2621"/>
              <a:ext cx="2640" cy="601"/>
            </a:xfrm>
            <a:prstGeom prst="rect">
              <a:avLst/>
            </a:prstGeom>
            <a:solidFill>
              <a:srgbClr val="66FFFF"/>
            </a:solidFill>
            <a:ln w="9525">
              <a:noFill/>
              <a:miter lim="800000"/>
              <a:headEnd/>
              <a:tailEnd/>
            </a:ln>
            <a:effectLst/>
          </p:spPr>
          <p:txBody>
            <a:bodyPr lIns="91425" tIns="45712" rIns="91425" bIns="45712">
              <a:spAutoFit/>
            </a:bodyPr>
            <a:lstStyle/>
            <a:p>
              <a:pPr algn="ctr">
                <a:spcBef>
                  <a:spcPct val="50000"/>
                </a:spcBef>
                <a:defRPr/>
              </a:pPr>
              <a:r>
                <a:rPr lang="en-US" altLang="zh-CN" sz="2000" b="1">
                  <a:solidFill>
                    <a:srgbClr val="0000FF"/>
                  </a:solidFill>
                </a:rPr>
                <a:t>(c) CO</a:t>
              </a:r>
              <a:r>
                <a:rPr lang="en-US" altLang="zh-CN" sz="2000" b="1" baseline="-25000">
                  <a:solidFill>
                    <a:srgbClr val="0000FF"/>
                  </a:solidFill>
                </a:rPr>
                <a:t>2</a:t>
              </a:r>
              <a:r>
                <a:rPr lang="zh-CN" altLang="en-US" sz="2000" b="1">
                  <a:solidFill>
                    <a:srgbClr val="0000FF"/>
                  </a:solidFill>
                </a:rPr>
                <a:t>分子晶体</a:t>
              </a:r>
            </a:p>
            <a:p>
              <a:pPr algn="ctr">
                <a:spcBef>
                  <a:spcPct val="50000"/>
                </a:spcBef>
                <a:defRPr/>
              </a:pPr>
              <a:r>
                <a:rPr lang="en-US" altLang="zh-CN" b="1">
                  <a:solidFill>
                    <a:srgbClr val="0000FF"/>
                  </a:solidFill>
                </a:rPr>
                <a:t>CO</a:t>
              </a:r>
              <a:r>
                <a:rPr lang="en-US" altLang="zh-CN" b="1" baseline="-25000">
                  <a:solidFill>
                    <a:srgbClr val="0000FF"/>
                  </a:solidFill>
                </a:rPr>
                <a:t>2</a:t>
              </a:r>
              <a:r>
                <a:rPr lang="zh-CN" altLang="en-US" b="1">
                  <a:solidFill>
                    <a:srgbClr val="0000FF"/>
                  </a:solidFill>
                </a:rPr>
                <a:t>分子晶体的晶胞</a:t>
              </a:r>
            </a:p>
          </p:txBody>
        </p:sp>
      </p:grpSp>
      <p:sp>
        <p:nvSpPr>
          <p:cNvPr id="29" name="矩形 2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0" name="Text Box 3">
            <a:extLst>
              <a:ext uri="{FF2B5EF4-FFF2-40B4-BE49-F238E27FC236}">
                <a16:creationId xmlns:a16="http://schemas.microsoft.com/office/drawing/2014/main" id="{907FFECF-C367-8B45-AF7F-C3428E481291}"/>
              </a:ext>
            </a:extLst>
          </p:cNvPr>
          <p:cNvSpPr txBox="1">
            <a:spLocks noChangeArrowheads="1"/>
          </p:cNvSpPr>
          <p:nvPr/>
        </p:nvSpPr>
        <p:spPr bwMode="auto">
          <a:xfrm>
            <a:off x="2267744" y="188640"/>
            <a:ext cx="4176346"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C0000"/>
                </a:solidFill>
                <a:effectLst>
                  <a:outerShdw blurRad="38100" dist="38100" dir="2700000" algn="tl">
                    <a:srgbClr val="C0C0C0"/>
                  </a:outerShdw>
                </a:effectLst>
                <a:latin typeface="Arial" charset="0"/>
              </a:rPr>
              <a:t>分子晶体</a:t>
            </a:r>
          </a:p>
        </p:txBody>
      </p:sp>
    </p:spTree>
    <p:extLst>
      <p:ext uri="{BB962C8B-B14F-4D97-AF65-F5344CB8AC3E}">
        <p14:creationId xmlns:p14="http://schemas.microsoft.com/office/powerpoint/2010/main" val="257234461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1602155B-9CFB-4BFC-A8E2-AB73C925F22C}" type="slidenum">
              <a:rPr lang="en-US" altLang="zh-CN"/>
              <a:pPr/>
              <a:t>31</a:t>
            </a:fld>
            <a:endParaRPr lang="en-US" altLang="zh-CN"/>
          </a:p>
        </p:txBody>
      </p:sp>
      <p:sp>
        <p:nvSpPr>
          <p:cNvPr id="1754114" name="Text Box 2"/>
          <p:cNvSpPr txBox="1">
            <a:spLocks noChangeArrowheads="1"/>
          </p:cNvSpPr>
          <p:nvPr/>
        </p:nvSpPr>
        <p:spPr bwMode="auto">
          <a:xfrm>
            <a:off x="144543" y="1177817"/>
            <a:ext cx="8891953" cy="289925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pPr>
            <a:r>
              <a:rPr kumimoji="0" lang="zh-CN" altLang="en-US" b="1" dirty="0">
                <a:solidFill>
                  <a:schemeClr val="accent2"/>
                </a:solidFill>
                <a:latin typeface="黑体" pitchFamily="2" charset="-122"/>
              </a:rPr>
              <a:t>    有机化合物晶体大多是分子晶体，其堆积比较复杂，取决于分子的形状和大小。蛋白质和核酸也可培养出晶体。</a:t>
            </a:r>
          </a:p>
          <a:p>
            <a:pPr eaLnBrk="1" hangingPunct="1">
              <a:lnSpc>
                <a:spcPct val="120000"/>
              </a:lnSpc>
              <a:spcBef>
                <a:spcPct val="20000"/>
              </a:spcBef>
            </a:pPr>
            <a:r>
              <a:rPr kumimoji="0" lang="zh-CN" altLang="en-US" b="1" dirty="0">
                <a:solidFill>
                  <a:schemeClr val="accent2"/>
                </a:solidFill>
                <a:latin typeface="黑体" pitchFamily="2" charset="-122"/>
              </a:rPr>
              <a:t>    分子晶体熔点和沸点都较低，硬度较小，不导电，是绝缘体。</a:t>
            </a:r>
          </a:p>
          <a:p>
            <a:pPr eaLnBrk="1" hangingPunct="1">
              <a:lnSpc>
                <a:spcPct val="120000"/>
              </a:lnSpc>
              <a:spcBef>
                <a:spcPct val="20000"/>
              </a:spcBef>
            </a:pPr>
            <a:r>
              <a:rPr kumimoji="0" lang="zh-CN" altLang="en-US" b="1" dirty="0">
                <a:solidFill>
                  <a:schemeClr val="accent2"/>
                </a:solidFill>
              </a:rPr>
              <a:t>        金属晶体、离子晶体和分子晶体是通过没有方向性和饱和性的金属键、离子键和分子间作用力使质点聚集在一起的，为了使晶体稳定，各类质点一般都趋向于紧密排列而具有较大的配位数。</a:t>
            </a:r>
            <a:r>
              <a:rPr kumimoji="0" lang="zh-CN" altLang="en-US" b="1" dirty="0">
                <a:solidFill>
                  <a:schemeClr val="accent2"/>
                </a:solidFill>
                <a:latin typeface="黑体" pitchFamily="2" charset="-122"/>
              </a:rPr>
              <a:t> </a:t>
            </a: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 name="Text Box 3">
            <a:extLst>
              <a:ext uri="{FF2B5EF4-FFF2-40B4-BE49-F238E27FC236}">
                <a16:creationId xmlns:a16="http://schemas.microsoft.com/office/drawing/2014/main" id="{1051D2AC-D46E-E34E-BAC5-FBA3AFBA1BF1}"/>
              </a:ext>
            </a:extLst>
          </p:cNvPr>
          <p:cNvSpPr txBox="1">
            <a:spLocks noChangeArrowheads="1"/>
          </p:cNvSpPr>
          <p:nvPr/>
        </p:nvSpPr>
        <p:spPr bwMode="auto">
          <a:xfrm>
            <a:off x="2267744" y="188640"/>
            <a:ext cx="4176346"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C0000"/>
                </a:solidFill>
                <a:effectLst>
                  <a:outerShdw blurRad="38100" dist="38100" dir="2700000" algn="tl">
                    <a:srgbClr val="C0C0C0"/>
                  </a:outerShdw>
                </a:effectLst>
                <a:latin typeface="Arial" charset="0"/>
              </a:rPr>
              <a:t>分子晶体</a:t>
            </a:r>
          </a:p>
        </p:txBody>
      </p:sp>
    </p:spTree>
    <p:extLst>
      <p:ext uri="{BB962C8B-B14F-4D97-AF65-F5344CB8AC3E}">
        <p14:creationId xmlns:p14="http://schemas.microsoft.com/office/powerpoint/2010/main" val="2808550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7508753-DC6E-B242-95DB-54EEC1FDC8DD}"/>
              </a:ext>
            </a:extLst>
          </p:cNvPr>
          <p:cNvSpPr>
            <a:spLocks noGrp="1"/>
          </p:cNvSpPr>
          <p:nvPr>
            <p:ph type="sldNum" sz="quarter" idx="10"/>
          </p:nvPr>
        </p:nvSpPr>
        <p:spPr/>
        <p:txBody>
          <a:bodyPr/>
          <a:lstStyle/>
          <a:p>
            <a:fld id="{45B8A701-AFD2-43CB-A356-4D0DCF8AAF5F}" type="slidenum">
              <a:rPr lang="zh-CN" altLang="en-US" smtClean="0"/>
              <a:pPr/>
              <a:t>32</a:t>
            </a:fld>
            <a:endParaRPr lang="en-US" altLang="zh-CN"/>
          </a:p>
        </p:txBody>
      </p:sp>
      <p:sp>
        <p:nvSpPr>
          <p:cNvPr id="3" name="Text Box 5">
            <a:extLst>
              <a:ext uri="{FF2B5EF4-FFF2-40B4-BE49-F238E27FC236}">
                <a16:creationId xmlns:a16="http://schemas.microsoft.com/office/drawing/2014/main" id="{4F02AED2-83E9-EA4C-8660-3C1D4DECC707}"/>
              </a:ext>
            </a:extLst>
          </p:cNvPr>
          <p:cNvSpPr txBox="1">
            <a:spLocks noChangeArrowheads="1"/>
          </p:cNvSpPr>
          <p:nvPr/>
        </p:nvSpPr>
        <p:spPr bwMode="auto">
          <a:xfrm>
            <a:off x="1336091" y="1479536"/>
            <a:ext cx="7366119" cy="52322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800" dirty="0">
                <a:solidFill>
                  <a:srgbClr val="FF0000"/>
                </a:solidFill>
                <a:latin typeface="+mj-ea"/>
                <a:ea typeface="+mj-ea"/>
              </a:rPr>
              <a:t>分子间共价键有方向性和饱和性，如何堆积？</a:t>
            </a:r>
          </a:p>
        </p:txBody>
      </p:sp>
      <p:pic>
        <p:nvPicPr>
          <p:cNvPr id="4" name="Picture 6">
            <a:extLst>
              <a:ext uri="{FF2B5EF4-FFF2-40B4-BE49-F238E27FC236}">
                <a16:creationId xmlns:a16="http://schemas.microsoft.com/office/drawing/2014/main" id="{91AA791E-B4DF-FE46-9662-EAA9FFE9913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22324" y="1272833"/>
            <a:ext cx="710711"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1778" name="Picture 2" descr="https://timgsa.baidu.com/timg?image&amp;quality=80&amp;size=b9999_10000&amp;sec=1570337941766&amp;di=4419625430885528173546d75b500931&amp;imgtype=0&amp;src=http%3A%2F%2Fimg.crd.cn%2Fupload%2Farticle%2F201609180340110280c1c5.jpg">
            <a:extLst>
              <a:ext uri="{FF2B5EF4-FFF2-40B4-BE49-F238E27FC236}">
                <a16:creationId xmlns:a16="http://schemas.microsoft.com/office/drawing/2014/main" id="{59CBD630-99FA-3A4E-8208-B4C3B124BDEE}"/>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195736" y="2420888"/>
            <a:ext cx="4919836" cy="352503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D1849C8A-2932-A545-8947-7FE5D0FD26F0}"/>
              </a:ext>
            </a:extLst>
          </p:cNvPr>
          <p:cNvSpPr txBox="1"/>
          <p:nvPr/>
        </p:nvSpPr>
        <p:spPr>
          <a:xfrm>
            <a:off x="562225" y="559755"/>
            <a:ext cx="8186857" cy="461665"/>
          </a:xfrm>
          <a:prstGeom prst="rect">
            <a:avLst/>
          </a:prstGeom>
          <a:noFill/>
        </p:spPr>
        <p:txBody>
          <a:bodyPr wrap="none" rtlCol="0">
            <a:spAutoFit/>
          </a:bodyPr>
          <a:lstStyle/>
          <a:p>
            <a:r>
              <a:rPr lang="zh-CN" altLang="en-US" dirty="0"/>
              <a:t>金属晶体、离子晶体、分子晶体：</a:t>
            </a:r>
            <a:r>
              <a:rPr lang="zh-CN" altLang="en-US" dirty="0">
                <a:solidFill>
                  <a:srgbClr val="0000FF"/>
                </a:solidFill>
              </a:rPr>
              <a:t>作用力无方向性和饱和性</a:t>
            </a:r>
            <a:endParaRPr kumimoji="1" lang="zh-CN" altLang="en-US" dirty="0">
              <a:solidFill>
                <a:srgbClr val="0000FF"/>
              </a:solidFill>
            </a:endParaRPr>
          </a:p>
        </p:txBody>
      </p:sp>
    </p:spTree>
    <p:extLst>
      <p:ext uri="{BB962C8B-B14F-4D97-AF65-F5344CB8AC3E}">
        <p14:creationId xmlns:p14="http://schemas.microsoft.com/office/powerpoint/2010/main" val="159759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
          <p:cNvSpPr>
            <a:spLocks noGrp="1"/>
          </p:cNvSpPr>
          <p:nvPr>
            <p:ph type="sldNum" sz="quarter" idx="10"/>
          </p:nvPr>
        </p:nvSpPr>
        <p:spPr/>
        <p:txBody>
          <a:bodyPr/>
          <a:lstStyle/>
          <a:p>
            <a:fld id="{A028AF67-9A41-4CCC-9CCE-FC8C6B477AC1}" type="slidenum">
              <a:rPr lang="en-US" altLang="zh-CN"/>
              <a:pPr/>
              <a:t>33</a:t>
            </a:fld>
            <a:endParaRPr lang="en-US" altLang="zh-CN"/>
          </a:p>
        </p:txBody>
      </p:sp>
      <p:sp>
        <p:nvSpPr>
          <p:cNvPr id="1756162" name="Text Box 2"/>
          <p:cNvSpPr txBox="1">
            <a:spLocks noChangeArrowheads="1"/>
          </p:cNvSpPr>
          <p:nvPr/>
        </p:nvSpPr>
        <p:spPr bwMode="auto">
          <a:xfrm>
            <a:off x="303335" y="1014414"/>
            <a:ext cx="8588619" cy="142192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just" eaLnBrk="1" hangingPunct="1">
              <a:lnSpc>
                <a:spcPct val="120000"/>
              </a:lnSpc>
            </a:pPr>
            <a:r>
              <a:rPr kumimoji="0" lang="zh-CN" altLang="en-US" dirty="0">
                <a:solidFill>
                  <a:schemeClr val="accent2"/>
                </a:solidFill>
                <a:effectLst>
                  <a:outerShdw blurRad="38100" dist="38100" dir="2700000" algn="tl">
                    <a:srgbClr val="C0C0C0"/>
                  </a:outerShdw>
                </a:effectLst>
              </a:rPr>
              <a:t>共价晶体的特征 </a:t>
            </a:r>
            <a:r>
              <a:rPr kumimoji="0" lang="en-US" altLang="zh-CN" dirty="0">
                <a:solidFill>
                  <a:schemeClr val="accent2"/>
                </a:solidFill>
                <a:effectLst>
                  <a:outerShdw blurRad="38100" dist="38100" dir="2700000" algn="tl">
                    <a:srgbClr val="C0C0C0"/>
                  </a:outerShdw>
                </a:effectLst>
              </a:rPr>
              <a:t>—</a:t>
            </a:r>
            <a:r>
              <a:rPr kumimoji="0" lang="en-US" altLang="zh-CN" dirty="0">
                <a:solidFill>
                  <a:schemeClr val="bg1"/>
                </a:solidFill>
                <a:effectLst>
                  <a:outerShdw blurRad="38100" dist="38100" dir="2700000" algn="tl">
                    <a:srgbClr val="C0C0C0"/>
                  </a:outerShdw>
                </a:effectLst>
              </a:rPr>
              <a:t> </a:t>
            </a:r>
            <a:r>
              <a:rPr kumimoji="0" lang="zh-CN" altLang="en-US" dirty="0">
                <a:effectLst>
                  <a:outerShdw blurRad="38100" dist="38100" dir="2700000" algn="tl">
                    <a:srgbClr val="C0C0C0"/>
                  </a:outerShdw>
                </a:effectLst>
              </a:rPr>
              <a:t>共价晶体中的晶格质点是中性原子，原子与原子间以共价键相结合，组成一个由“无限”数目的原子构成的大分子，整个晶体就是一个巨大的分子。</a:t>
            </a:r>
          </a:p>
        </p:txBody>
      </p:sp>
      <p:sp>
        <p:nvSpPr>
          <p:cNvPr id="1756163" name="Text Box 3"/>
          <p:cNvSpPr txBox="1">
            <a:spLocks noChangeArrowheads="1"/>
          </p:cNvSpPr>
          <p:nvPr/>
        </p:nvSpPr>
        <p:spPr bwMode="auto">
          <a:xfrm>
            <a:off x="2557360" y="188640"/>
            <a:ext cx="4174880"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rPr>
              <a:t>IV  </a:t>
            </a:r>
            <a:r>
              <a:rPr kumimoji="0" lang="zh-CN" altLang="en-US" sz="3200" b="1" dirty="0">
                <a:solidFill>
                  <a:srgbClr val="CC0000"/>
                </a:solidFill>
                <a:effectLst>
                  <a:outerShdw blurRad="38100" dist="38100" dir="2700000" algn="tl">
                    <a:srgbClr val="C0C0C0"/>
                  </a:outerShdw>
                </a:effectLst>
              </a:rPr>
              <a:t>共价晶体</a:t>
            </a:r>
          </a:p>
        </p:txBody>
      </p:sp>
      <p:pic>
        <p:nvPicPr>
          <p:cNvPr id="47113" name="Picture 6" descr="FG13_32ab"/>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511670" y="2924175"/>
            <a:ext cx="2325566" cy="2103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9" descr="npo0001c4"/>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317990" y="3933825"/>
            <a:ext cx="1861038"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5" name="Picture 6" descr="FG13_32ab"/>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583223" y="2420939"/>
            <a:ext cx="1528397" cy="1512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7188" name="Text Box 4"/>
          <p:cNvSpPr txBox="1">
            <a:spLocks noChangeArrowheads="1"/>
          </p:cNvSpPr>
          <p:nvPr/>
        </p:nvSpPr>
        <p:spPr bwMode="auto">
          <a:xfrm>
            <a:off x="317989" y="5661026"/>
            <a:ext cx="8508023" cy="93467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zh-CN" altLang="en-US" dirty="0">
                <a:latin typeface="Arial" charset="0"/>
              </a:rPr>
              <a:t>        金刚石的配位数为</a:t>
            </a:r>
            <a:r>
              <a:rPr kumimoji="0" lang="en-US" altLang="zh-CN" dirty="0">
                <a:latin typeface="Arial" charset="0"/>
              </a:rPr>
              <a:t>4</a:t>
            </a:r>
            <a:r>
              <a:rPr kumimoji="0" lang="zh-CN" altLang="en-US" dirty="0">
                <a:latin typeface="Arial" charset="0"/>
              </a:rPr>
              <a:t>，空间利用率为</a:t>
            </a:r>
            <a:r>
              <a:rPr kumimoji="0" lang="en-US" altLang="zh-CN" dirty="0">
                <a:latin typeface="Arial" charset="0"/>
              </a:rPr>
              <a:t>34%</a:t>
            </a:r>
            <a:r>
              <a:rPr kumimoji="0" lang="zh-CN" altLang="en-US" dirty="0">
                <a:latin typeface="Arial" charset="0"/>
              </a:rPr>
              <a:t>。金刚石是自然界中硬度最大、熔点最高</a:t>
            </a:r>
            <a:r>
              <a:rPr kumimoji="0" lang="en-US" altLang="zh-CN" dirty="0">
                <a:latin typeface="Arial" charset="0"/>
              </a:rPr>
              <a:t>(3750</a:t>
            </a:r>
            <a:r>
              <a:rPr kumimoji="0" lang="en-US" altLang="zh-CN" dirty="0">
                <a:latin typeface="Arial" charset="0"/>
                <a:sym typeface="Symbol" pitchFamily="18" charset="2"/>
              </a:rPr>
              <a:t></a:t>
            </a:r>
            <a:r>
              <a:rPr kumimoji="0" lang="en-US" altLang="zh-CN" dirty="0">
                <a:latin typeface="Arial" charset="0"/>
              </a:rPr>
              <a:t>C)</a:t>
            </a:r>
            <a:r>
              <a:rPr kumimoji="0" lang="zh-CN" altLang="en-US" dirty="0">
                <a:latin typeface="Arial" charset="0"/>
              </a:rPr>
              <a:t>的固体。</a:t>
            </a:r>
          </a:p>
        </p:txBody>
      </p:sp>
      <p:pic>
        <p:nvPicPr>
          <p:cNvPr id="47117" name="Picture 13"/>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516216" y="2133601"/>
            <a:ext cx="1727689" cy="143986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7118" name="Text Box 14"/>
          <p:cNvSpPr txBox="1">
            <a:spLocks noChangeArrowheads="1"/>
          </p:cNvSpPr>
          <p:nvPr/>
        </p:nvSpPr>
        <p:spPr bwMode="auto">
          <a:xfrm>
            <a:off x="2776905" y="5048251"/>
            <a:ext cx="1733167" cy="4001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000" b="1"/>
              <a:t>面心立方晶胞</a:t>
            </a:r>
          </a:p>
        </p:txBody>
      </p:sp>
      <p:pic>
        <p:nvPicPr>
          <p:cNvPr id="47119" name="Picture 15"/>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5502520" y="3716339"/>
            <a:ext cx="1502019" cy="17938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7120" name="Picture 1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297616" y="3860800"/>
            <a:ext cx="1362808" cy="15827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矩形 1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文本框 1">
            <a:extLst>
              <a:ext uri="{FF2B5EF4-FFF2-40B4-BE49-F238E27FC236}">
                <a16:creationId xmlns:a16="http://schemas.microsoft.com/office/drawing/2014/main" id="{2A982BB0-3BD9-4C9B-2547-8C9E09C4E894}"/>
              </a:ext>
            </a:extLst>
          </p:cNvPr>
          <p:cNvSpPr txBox="1"/>
          <p:nvPr/>
        </p:nvSpPr>
        <p:spPr>
          <a:xfrm>
            <a:off x="7390781" y="5394702"/>
            <a:ext cx="1141659" cy="338554"/>
          </a:xfrm>
          <a:prstGeom prst="rect">
            <a:avLst/>
          </a:prstGeom>
          <a:noFill/>
        </p:spPr>
        <p:txBody>
          <a:bodyPr wrap="none" rtlCol="0">
            <a:spAutoFit/>
          </a:bodyPr>
          <a:lstStyle/>
          <a:p>
            <a:r>
              <a:rPr kumimoji="1" lang="zh-CN" altLang="en-US" sz="1600" dirty="0">
                <a:highlight>
                  <a:srgbClr val="FFFF00"/>
                </a:highlight>
              </a:rPr>
              <a:t>类</a:t>
            </a:r>
            <a:r>
              <a:rPr kumimoji="1" lang="en-US" altLang="zh-CN" sz="1600" dirty="0">
                <a:highlight>
                  <a:srgbClr val="FFFF00"/>
                </a:highlight>
              </a:rPr>
              <a:t>ZnS</a:t>
            </a:r>
            <a:r>
              <a:rPr kumimoji="1" lang="zh-CN" altLang="en-US" sz="1600" dirty="0">
                <a:highlight>
                  <a:srgbClr val="FFFF00"/>
                </a:highlight>
              </a:rPr>
              <a:t>计算</a:t>
            </a:r>
          </a:p>
        </p:txBody>
      </p:sp>
    </p:spTree>
    <p:extLst>
      <p:ext uri="{BB962C8B-B14F-4D97-AF65-F5344CB8AC3E}">
        <p14:creationId xmlns:p14="http://schemas.microsoft.com/office/powerpoint/2010/main" val="3221087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0"/>
          </p:nvPr>
        </p:nvSpPr>
        <p:spPr/>
        <p:txBody>
          <a:bodyPr/>
          <a:lstStyle/>
          <a:p>
            <a:fld id="{A5A6A68D-0139-44BA-A884-D0906742105F}" type="slidenum">
              <a:rPr lang="en-US" altLang="zh-CN"/>
              <a:pPr/>
              <a:t>34</a:t>
            </a:fld>
            <a:endParaRPr lang="en-US" altLang="zh-CN"/>
          </a:p>
        </p:txBody>
      </p:sp>
      <p:pic>
        <p:nvPicPr>
          <p:cNvPr id="49154" name="Picture 2"/>
          <p:cNvPicPr>
            <a:picLocks noChangeAspect="1" noChangeArrowheads="1"/>
          </p:cNvPicPr>
          <p:nvPr/>
        </p:nvPicPr>
        <p:blipFill>
          <a:blip r:embed="rId2" cstate="hqprint">
            <a:lum bright="-12000" contrast="12000"/>
            <a:extLst>
              <a:ext uri="{28A0092B-C50C-407E-A947-70E740481C1C}">
                <a14:useLocalDpi xmlns:a14="http://schemas.microsoft.com/office/drawing/2010/main"/>
              </a:ext>
            </a:extLst>
          </a:blip>
          <a:srcRect/>
          <a:stretch>
            <a:fillRect/>
          </a:stretch>
        </p:blipFill>
        <p:spPr bwMode="auto">
          <a:xfrm>
            <a:off x="903615" y="764704"/>
            <a:ext cx="4016619" cy="340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58211" name="Text Box 3"/>
          <p:cNvSpPr txBox="1">
            <a:spLocks noChangeArrowheads="1"/>
          </p:cNvSpPr>
          <p:nvPr/>
        </p:nvSpPr>
        <p:spPr bwMode="auto">
          <a:xfrm>
            <a:off x="251518" y="4447055"/>
            <a:ext cx="5320811" cy="1938992"/>
          </a:xfrm>
          <a:prstGeom prst="rect">
            <a:avLst/>
          </a:prstGeom>
          <a:noFill/>
          <a:ln w="9525">
            <a:noFill/>
            <a:miter lim="800000"/>
            <a:headEnd/>
            <a:tailEnd/>
          </a:ln>
          <a:effectLst/>
        </p:spPr>
        <p:txBody>
          <a:bodyPr>
            <a:spAutoFit/>
          </a:bodyPr>
          <a:lstStyle/>
          <a:p>
            <a:pPr algn="just">
              <a:lnSpc>
                <a:spcPct val="120000"/>
              </a:lnSpc>
              <a:defRPr/>
            </a:pPr>
            <a:r>
              <a:rPr kumimoji="0" lang="zh-CN" altLang="en-US" sz="2000" b="1" dirty="0"/>
              <a:t>石英</a:t>
            </a:r>
            <a:r>
              <a:rPr kumimoji="0" lang="en-US" altLang="zh-CN" sz="2000" b="1" dirty="0"/>
              <a:t>(SiO</a:t>
            </a:r>
            <a:r>
              <a:rPr kumimoji="0" lang="en-US" altLang="zh-CN" sz="2000" b="1" baseline="-25000" dirty="0"/>
              <a:t>2</a:t>
            </a:r>
            <a:r>
              <a:rPr kumimoji="0" lang="en-US" altLang="zh-CN" sz="2000" b="1" dirty="0"/>
              <a:t>)</a:t>
            </a:r>
            <a:r>
              <a:rPr kumimoji="0" lang="zh-CN" altLang="en-US" sz="2000" b="1" dirty="0"/>
              <a:t>结构中</a:t>
            </a:r>
            <a:r>
              <a:rPr kumimoji="0" lang="en-US" altLang="zh-CN" sz="2000" b="1" dirty="0"/>
              <a:t>Si</a:t>
            </a:r>
            <a:r>
              <a:rPr kumimoji="0" lang="zh-CN" altLang="en-US" sz="2000" b="1" dirty="0"/>
              <a:t>和</a:t>
            </a:r>
            <a:r>
              <a:rPr kumimoji="0" lang="en-US" altLang="zh-CN" sz="2000" b="1" dirty="0"/>
              <a:t>O</a:t>
            </a:r>
            <a:r>
              <a:rPr kumimoji="0" lang="zh-CN" altLang="en-US" sz="2000" b="1" dirty="0"/>
              <a:t>以共价键相结合。每一个</a:t>
            </a:r>
            <a:r>
              <a:rPr kumimoji="0" lang="en-US" altLang="zh-CN" sz="2000" b="1" dirty="0"/>
              <a:t>Si</a:t>
            </a:r>
            <a:r>
              <a:rPr kumimoji="0" lang="zh-CN" altLang="en-US" sz="2000" b="1" dirty="0"/>
              <a:t>原子周围有</a:t>
            </a:r>
            <a:r>
              <a:rPr kumimoji="0" lang="en-US" altLang="zh-CN" sz="2000" b="1" dirty="0"/>
              <a:t>4</a:t>
            </a:r>
            <a:r>
              <a:rPr kumimoji="0" lang="zh-CN" altLang="en-US" sz="2000" b="1" dirty="0"/>
              <a:t>个</a:t>
            </a:r>
            <a:r>
              <a:rPr kumimoji="0" lang="en-US" altLang="zh-CN" sz="2000" b="1" dirty="0"/>
              <a:t>O</a:t>
            </a:r>
            <a:r>
              <a:rPr kumimoji="0" lang="zh-CN" altLang="en-US" sz="2000" b="1" dirty="0"/>
              <a:t>原子排列成以</a:t>
            </a:r>
            <a:r>
              <a:rPr kumimoji="0" lang="en-US" altLang="zh-CN" sz="2000" b="1" dirty="0"/>
              <a:t>Si</a:t>
            </a:r>
            <a:r>
              <a:rPr kumimoji="0" lang="zh-CN" altLang="en-US" sz="2000" b="1" dirty="0"/>
              <a:t>为中心的正四面体，许许多多的</a:t>
            </a:r>
            <a:r>
              <a:rPr kumimoji="0" lang="en-US" altLang="zh-CN" sz="2000" b="1" dirty="0"/>
              <a:t>Si-O</a:t>
            </a:r>
            <a:r>
              <a:rPr kumimoji="0" lang="zh-CN" altLang="en-US" sz="2000" b="1" dirty="0"/>
              <a:t>四面体通过</a:t>
            </a:r>
            <a:r>
              <a:rPr kumimoji="0" lang="en-US" altLang="zh-CN" sz="2000" b="1" dirty="0"/>
              <a:t>O</a:t>
            </a:r>
            <a:r>
              <a:rPr kumimoji="0" lang="zh-CN" altLang="en-US" sz="2000" b="1" dirty="0"/>
              <a:t>原子相互联结而形成巨型分子。右下图为</a:t>
            </a:r>
            <a:r>
              <a:rPr kumimoji="0" lang="en-US" altLang="zh-CN" sz="2000" b="1" dirty="0"/>
              <a:t>SiO</a:t>
            </a:r>
            <a:r>
              <a:rPr kumimoji="0" lang="en-US" altLang="zh-CN" sz="2000" b="1" baseline="-25000" dirty="0"/>
              <a:t>2</a:t>
            </a:r>
            <a:r>
              <a:rPr kumimoji="0" lang="zh-CN" altLang="en-US" sz="2000" b="1" dirty="0"/>
              <a:t>的面心立方晶胞。</a:t>
            </a:r>
          </a:p>
        </p:txBody>
      </p:sp>
      <p:pic>
        <p:nvPicPr>
          <p:cNvPr id="1758212" name="Picture 4"/>
          <p:cNvPicPr>
            <a:picLocks noChangeAspect="1" noChangeArrowheads="1"/>
          </p:cNvPicPr>
          <p:nvPr/>
        </p:nvPicPr>
        <p:blipFill>
          <a:blip r:embed="rId3" cstate="print">
            <a:lum bright="-12000"/>
            <a:extLst>
              <a:ext uri="{28A0092B-C50C-407E-A947-70E740481C1C}">
                <a14:useLocalDpi xmlns:a14="http://schemas.microsoft.com/office/drawing/2010/main"/>
              </a:ext>
            </a:extLst>
          </a:blip>
          <a:srcRect l="18187" r="6813" b="15460"/>
          <a:stretch>
            <a:fillRect/>
          </a:stretch>
        </p:blipFill>
        <p:spPr bwMode="auto">
          <a:xfrm>
            <a:off x="5701812" y="620713"/>
            <a:ext cx="2592265" cy="2405062"/>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1758213" name="Picture 5"/>
          <p:cNvPicPr>
            <a:picLocks noChangeAspect="1" noChangeArrowheads="1"/>
          </p:cNvPicPr>
          <p:nvPr/>
        </p:nvPicPr>
        <p:blipFill>
          <a:blip r:embed="rId4" cstate="print">
            <a:extLst>
              <a:ext uri="{28A0092B-C50C-407E-A947-70E740481C1C}">
                <a14:useLocalDpi xmlns:a14="http://schemas.microsoft.com/office/drawing/2010/main"/>
              </a:ext>
            </a:extLst>
          </a:blip>
          <a:srcRect t="2460" b="25629"/>
          <a:stretch>
            <a:fillRect/>
          </a:stretch>
        </p:blipFill>
        <p:spPr bwMode="auto">
          <a:xfrm>
            <a:off x="5701812" y="3141664"/>
            <a:ext cx="2655277" cy="2274887"/>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58214" name="Text Box 6"/>
          <p:cNvSpPr txBox="1">
            <a:spLocks noChangeArrowheads="1"/>
          </p:cNvSpPr>
          <p:nvPr/>
        </p:nvSpPr>
        <p:spPr bwMode="auto">
          <a:xfrm>
            <a:off x="8493369" y="1341439"/>
            <a:ext cx="504092" cy="10064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2000" b="1">
                <a:solidFill>
                  <a:schemeClr val="accent2"/>
                </a:solidFill>
                <a:effectLst>
                  <a:outerShdw blurRad="38100" dist="38100" dir="2700000" algn="tl">
                    <a:srgbClr val="C0C0C0"/>
                  </a:outerShdw>
                </a:effectLst>
              </a:rPr>
              <a:t>鳞石英</a:t>
            </a:r>
          </a:p>
        </p:txBody>
      </p:sp>
      <p:sp>
        <p:nvSpPr>
          <p:cNvPr id="1758215" name="Text Box 7"/>
          <p:cNvSpPr txBox="1">
            <a:spLocks noChangeArrowheads="1"/>
          </p:cNvSpPr>
          <p:nvPr/>
        </p:nvSpPr>
        <p:spPr bwMode="auto">
          <a:xfrm>
            <a:off x="8493369" y="3500439"/>
            <a:ext cx="504092" cy="16160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2000" b="1">
                <a:solidFill>
                  <a:schemeClr val="accent2"/>
                </a:solidFill>
                <a:effectLst>
                  <a:outerShdw blurRad="38100" dist="38100" dir="2700000" algn="tl">
                    <a:srgbClr val="C0C0C0"/>
                  </a:outerShdw>
                </a:effectLst>
              </a:rPr>
              <a:t>方石英晶胞</a:t>
            </a:r>
          </a:p>
        </p:txBody>
      </p:sp>
      <p:sp>
        <p:nvSpPr>
          <p:cNvPr id="1758216" name="Text Box 8"/>
          <p:cNvSpPr txBox="1">
            <a:spLocks noChangeArrowheads="1"/>
          </p:cNvSpPr>
          <p:nvPr/>
        </p:nvSpPr>
        <p:spPr bwMode="auto">
          <a:xfrm>
            <a:off x="5835162" y="5589588"/>
            <a:ext cx="2266950" cy="954107"/>
          </a:xfrm>
          <a:prstGeom prst="rect">
            <a:avLst/>
          </a:prstGeom>
          <a:solidFill>
            <a:srgbClr val="66FFFF"/>
          </a:solidFill>
          <a:ln w="9525" algn="ctr">
            <a:noFill/>
            <a:miter lim="800000"/>
            <a:headEnd/>
            <a:tailEnd/>
          </a:ln>
          <a:effectLst/>
        </p:spPr>
        <p:txBody>
          <a:bodyPr>
            <a:spAutoFit/>
          </a:bodyPr>
          <a:lstStyle/>
          <a:p>
            <a:pPr>
              <a:defRPr/>
            </a:pPr>
            <a:r>
              <a:rPr kumimoji="0" lang="en-US" altLang="zh-CN" sz="3200" b="1" dirty="0">
                <a:solidFill>
                  <a:srgbClr val="04012F"/>
                </a:solidFill>
                <a:sym typeface="Symbol" pitchFamily="18" charset="2"/>
              </a:rPr>
              <a:t></a:t>
            </a:r>
            <a:r>
              <a:rPr kumimoji="0" lang="en-US" altLang="zh-CN" sz="3200" b="1" dirty="0">
                <a:solidFill>
                  <a:srgbClr val="0000FF"/>
                </a:solidFill>
                <a:sym typeface="Symbol" pitchFamily="18" charset="2"/>
              </a:rPr>
              <a:t> </a:t>
            </a:r>
            <a:r>
              <a:rPr kumimoji="0" lang="zh-CN" altLang="en-US" b="1" dirty="0">
                <a:solidFill>
                  <a:srgbClr val="0000FF"/>
                </a:solidFill>
              </a:rPr>
              <a:t>表示</a:t>
            </a:r>
            <a:r>
              <a:rPr kumimoji="0" lang="en-US" altLang="zh-CN" b="1" dirty="0">
                <a:solidFill>
                  <a:srgbClr val="0000FF"/>
                </a:solidFill>
              </a:rPr>
              <a:t>Si</a:t>
            </a:r>
            <a:r>
              <a:rPr kumimoji="0" lang="zh-CN" altLang="en-US" b="1" dirty="0">
                <a:solidFill>
                  <a:srgbClr val="0000FF"/>
                </a:solidFill>
              </a:rPr>
              <a:t>原子</a:t>
            </a:r>
          </a:p>
          <a:p>
            <a:pPr>
              <a:defRPr/>
            </a:pPr>
            <a:r>
              <a:rPr kumimoji="0" lang="zh-CN" altLang="en-US" sz="1800" b="1" dirty="0">
                <a:solidFill>
                  <a:srgbClr val="04012F"/>
                </a:solidFill>
                <a:sym typeface="Symbol" pitchFamily="18" charset="2"/>
              </a:rPr>
              <a:t></a:t>
            </a:r>
            <a:r>
              <a:rPr kumimoji="0" lang="zh-CN" altLang="en-US" sz="1800" b="1" dirty="0">
                <a:solidFill>
                  <a:srgbClr val="0000FF"/>
                </a:solidFill>
                <a:sym typeface="Symbol" pitchFamily="18" charset="2"/>
              </a:rPr>
              <a:t>  </a:t>
            </a:r>
            <a:r>
              <a:rPr kumimoji="0" lang="zh-CN" altLang="en-US" b="1" dirty="0">
                <a:solidFill>
                  <a:srgbClr val="0000FF"/>
                </a:solidFill>
              </a:rPr>
              <a:t>表示</a:t>
            </a:r>
            <a:r>
              <a:rPr kumimoji="0" lang="en-US" altLang="zh-CN" b="1" dirty="0">
                <a:solidFill>
                  <a:srgbClr val="0000FF"/>
                </a:solidFill>
              </a:rPr>
              <a:t>O</a:t>
            </a:r>
            <a:r>
              <a:rPr kumimoji="0" lang="zh-CN" altLang="en-US" b="1" dirty="0">
                <a:solidFill>
                  <a:srgbClr val="0000FF"/>
                </a:solidFill>
              </a:rPr>
              <a:t>原子</a:t>
            </a:r>
          </a:p>
        </p:txBody>
      </p:sp>
    </p:spTree>
    <p:extLst>
      <p:ext uri="{BB962C8B-B14F-4D97-AF65-F5344CB8AC3E}">
        <p14:creationId xmlns:p14="http://schemas.microsoft.com/office/powerpoint/2010/main" val="808850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2393D499-0C37-40B9-80A5-BBF886989979}" type="slidenum">
              <a:rPr lang="en-US" altLang="zh-CN"/>
              <a:pPr/>
              <a:t>35</a:t>
            </a:fld>
            <a:endParaRPr lang="en-US" altLang="zh-CN"/>
          </a:p>
        </p:txBody>
      </p:sp>
      <p:sp>
        <p:nvSpPr>
          <p:cNvPr id="1759234" name="Text Box 2"/>
          <p:cNvSpPr txBox="1">
            <a:spLocks noChangeArrowheads="1"/>
          </p:cNvSpPr>
          <p:nvPr/>
        </p:nvSpPr>
        <p:spPr bwMode="auto">
          <a:xfrm>
            <a:off x="252047" y="1124744"/>
            <a:ext cx="8707315" cy="293073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marL="342900" indent="-342900" eaLnBrk="1" hangingPunct="1">
              <a:lnSpc>
                <a:spcPct val="120000"/>
              </a:lnSpc>
              <a:spcBef>
                <a:spcPct val="20000"/>
              </a:spcBef>
              <a:buFont typeface="Wingdings" pitchFamily="2" charset="2"/>
              <a:buChar char="ü"/>
            </a:pPr>
            <a:r>
              <a:rPr kumimoji="0" lang="zh-CN" altLang="en-US" dirty="0"/>
              <a:t>空间利用率低。原子间不再以紧密堆积为特征；</a:t>
            </a:r>
          </a:p>
          <a:p>
            <a:pPr marL="342900" indent="-342900" eaLnBrk="1" hangingPunct="1">
              <a:lnSpc>
                <a:spcPct val="120000"/>
              </a:lnSpc>
              <a:spcBef>
                <a:spcPct val="20000"/>
              </a:spcBef>
              <a:buFont typeface="Wingdings" pitchFamily="2" charset="2"/>
              <a:buChar char="ü"/>
            </a:pPr>
            <a:r>
              <a:rPr kumimoji="0" lang="zh-CN" altLang="en-US" dirty="0"/>
              <a:t>键能大。熔点高、硬度大；</a:t>
            </a:r>
          </a:p>
          <a:p>
            <a:pPr marL="342900" indent="-342900" eaLnBrk="1" hangingPunct="1">
              <a:lnSpc>
                <a:spcPct val="120000"/>
              </a:lnSpc>
              <a:spcBef>
                <a:spcPct val="20000"/>
              </a:spcBef>
              <a:buFont typeface="Wingdings" pitchFamily="2" charset="2"/>
              <a:buChar char="ü"/>
            </a:pPr>
            <a:r>
              <a:rPr kumimoji="0" lang="zh-CN" altLang="en-US" dirty="0"/>
              <a:t>一般不导电。</a:t>
            </a:r>
            <a:endParaRPr kumimoji="0" lang="en-US" altLang="zh-CN" dirty="0"/>
          </a:p>
          <a:p>
            <a:pPr eaLnBrk="1" hangingPunct="1">
              <a:lnSpc>
                <a:spcPct val="120000"/>
              </a:lnSpc>
              <a:spcBef>
                <a:spcPct val="20000"/>
              </a:spcBef>
            </a:pPr>
            <a:r>
              <a:rPr kumimoji="0" lang="zh-CN" altLang="en-US" dirty="0"/>
              <a:t>与碳同族的</a:t>
            </a:r>
            <a:r>
              <a:rPr kumimoji="0" lang="en-US" altLang="zh-CN" dirty="0"/>
              <a:t>Ge</a:t>
            </a:r>
            <a:r>
              <a:rPr kumimoji="0" lang="zh-CN" altLang="en-US" dirty="0"/>
              <a:t>和</a:t>
            </a:r>
            <a:r>
              <a:rPr kumimoji="0" lang="en-US" altLang="zh-CN" dirty="0"/>
              <a:t>Si</a:t>
            </a:r>
            <a:r>
              <a:rPr kumimoji="0" lang="zh-CN" altLang="en-US" dirty="0"/>
              <a:t>晶体亦是立方晶系并具有金刚石结构。但它们的分子轨道能量间隔远小于金刚石，它们的导电性处于绝缘体和金属之间，是半导体。</a:t>
            </a:r>
          </a:p>
        </p:txBody>
      </p:sp>
      <p:sp>
        <p:nvSpPr>
          <p:cNvPr id="50180" name="Rectangle 4"/>
          <p:cNvSpPr>
            <a:spLocks noChangeArrowheads="1"/>
          </p:cNvSpPr>
          <p:nvPr/>
        </p:nvSpPr>
        <p:spPr bwMode="auto">
          <a:xfrm>
            <a:off x="2555776" y="188640"/>
            <a:ext cx="3988777" cy="579437"/>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sz="3200" b="1" dirty="0">
                <a:solidFill>
                  <a:srgbClr val="CC0000"/>
                </a:solidFill>
                <a:effectLst>
                  <a:outerShdw blurRad="38100" dist="38100" dir="2700000" algn="tl">
                    <a:srgbClr val="C0C0C0"/>
                  </a:outerShdw>
                </a:effectLst>
              </a:rPr>
              <a:t>共价晶体的主要特点</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6" name="Picture 2">
            <a:extLst>
              <a:ext uri="{FF2B5EF4-FFF2-40B4-BE49-F238E27FC236}">
                <a16:creationId xmlns:a16="http://schemas.microsoft.com/office/drawing/2014/main" id="{04B35F3C-4807-3E4A-B158-D3F8FF56187D}"/>
              </a:ext>
            </a:extLst>
          </p:cNvPr>
          <p:cNvPicPr>
            <a:picLocks noChangeAspect="1" noChangeArrowheads="1"/>
          </p:cNvPicPr>
          <p:nvPr/>
        </p:nvPicPr>
        <p:blipFill>
          <a:blip r:embed="rId2" cstate="hqprint">
            <a:lum bright="-12000" contrast="12000"/>
            <a:extLst>
              <a:ext uri="{28A0092B-C50C-407E-A947-70E740481C1C}">
                <a14:useLocalDpi xmlns:a14="http://schemas.microsoft.com/office/drawing/2010/main"/>
              </a:ext>
            </a:extLst>
          </a:blip>
          <a:srcRect/>
          <a:stretch>
            <a:fillRect/>
          </a:stretch>
        </p:blipFill>
        <p:spPr bwMode="auto">
          <a:xfrm>
            <a:off x="1403648" y="4420787"/>
            <a:ext cx="2650309" cy="224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a:extLst>
              <a:ext uri="{FF2B5EF4-FFF2-40B4-BE49-F238E27FC236}">
                <a16:creationId xmlns:a16="http://schemas.microsoft.com/office/drawing/2014/main" id="{91C2E6D6-CBF9-AC4D-ACF7-7BDDE1A731D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t="2460" b="25629"/>
          <a:stretch>
            <a:fillRect/>
          </a:stretch>
        </p:blipFill>
        <p:spPr bwMode="auto">
          <a:xfrm>
            <a:off x="4788024" y="4420787"/>
            <a:ext cx="2655277" cy="2274887"/>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28656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076D36E5-55C5-454F-858B-A59D7AFF26DC}" type="slidenum">
              <a:rPr lang="en-US" altLang="zh-CN"/>
              <a:pPr/>
              <a:t>36</a:t>
            </a:fld>
            <a:endParaRPr lang="en-US" altLang="zh-CN"/>
          </a:p>
        </p:txBody>
      </p:sp>
      <p:graphicFrame>
        <p:nvGraphicFramePr>
          <p:cNvPr id="51410" name="Group 210"/>
          <p:cNvGraphicFramePr>
            <a:graphicFrameLocks noGrp="1"/>
          </p:cNvGraphicFramePr>
          <p:nvPr>
            <p:extLst>
              <p:ext uri="{D42A27DB-BD31-4B8C-83A1-F6EECF244321}">
                <p14:modId xmlns:p14="http://schemas.microsoft.com/office/powerpoint/2010/main" val="443434982"/>
              </p:ext>
            </p:extLst>
          </p:nvPr>
        </p:nvGraphicFramePr>
        <p:xfrm>
          <a:off x="451339" y="1198961"/>
          <a:ext cx="8261838" cy="5254375"/>
        </p:xfrm>
        <a:graphic>
          <a:graphicData uri="http://schemas.openxmlformats.org/drawingml/2006/table">
            <a:tbl>
              <a:tblPr/>
              <a:tblGrid>
                <a:gridCol w="984738">
                  <a:extLst>
                    <a:ext uri="{9D8B030D-6E8A-4147-A177-3AD203B41FA5}">
                      <a16:colId xmlns:a16="http://schemas.microsoft.com/office/drawing/2014/main" val="20000"/>
                    </a:ext>
                  </a:extLst>
                </a:gridCol>
                <a:gridCol w="914400">
                  <a:extLst>
                    <a:ext uri="{9D8B030D-6E8A-4147-A177-3AD203B41FA5}">
                      <a16:colId xmlns:a16="http://schemas.microsoft.com/office/drawing/2014/main" val="20001"/>
                    </a:ext>
                  </a:extLst>
                </a:gridCol>
                <a:gridCol w="1055077">
                  <a:extLst>
                    <a:ext uri="{9D8B030D-6E8A-4147-A177-3AD203B41FA5}">
                      <a16:colId xmlns:a16="http://schemas.microsoft.com/office/drawing/2014/main" val="20002"/>
                    </a:ext>
                  </a:extLst>
                </a:gridCol>
                <a:gridCol w="1547446">
                  <a:extLst>
                    <a:ext uri="{9D8B030D-6E8A-4147-A177-3AD203B41FA5}">
                      <a16:colId xmlns:a16="http://schemas.microsoft.com/office/drawing/2014/main" val="20003"/>
                    </a:ext>
                  </a:extLst>
                </a:gridCol>
                <a:gridCol w="984738">
                  <a:extLst>
                    <a:ext uri="{9D8B030D-6E8A-4147-A177-3AD203B41FA5}">
                      <a16:colId xmlns:a16="http://schemas.microsoft.com/office/drawing/2014/main" val="20004"/>
                    </a:ext>
                  </a:extLst>
                </a:gridCol>
                <a:gridCol w="773723">
                  <a:extLst>
                    <a:ext uri="{9D8B030D-6E8A-4147-A177-3AD203B41FA5}">
                      <a16:colId xmlns:a16="http://schemas.microsoft.com/office/drawing/2014/main" val="20005"/>
                    </a:ext>
                  </a:extLst>
                </a:gridCol>
                <a:gridCol w="740020">
                  <a:extLst>
                    <a:ext uri="{9D8B030D-6E8A-4147-A177-3AD203B41FA5}">
                      <a16:colId xmlns:a16="http://schemas.microsoft.com/office/drawing/2014/main" val="20006"/>
                    </a:ext>
                  </a:extLst>
                </a:gridCol>
                <a:gridCol w="1261696">
                  <a:extLst>
                    <a:ext uri="{9D8B030D-6E8A-4147-A177-3AD203B41FA5}">
                      <a16:colId xmlns:a16="http://schemas.microsoft.com/office/drawing/2014/main" val="20007"/>
                    </a:ext>
                  </a:extLst>
                </a:gridCol>
              </a:tblGrid>
              <a:tr h="409575">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晶体基本类型</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晶体中的质点</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质点间作用力</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质点在晶体中       堆积情况</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熔、沸点</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物理性质</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row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导电性</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7363">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硬　度</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延展性</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1"/>
                  </a:ext>
                </a:extLst>
              </a:tr>
              <a:tr h="8128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金属晶体</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金属正离子</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金属键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多数是密堆积     　 配位数≥ </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6</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一般较高</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部分较低</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一般较大</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部分低</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良</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良</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128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离子晶体</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正、负离子</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离子键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多数负离子是密堆积构型，但受</a:t>
                      </a:r>
                      <a:r>
                        <a:rPr kumimoji="1" lang="en-US" altLang="zh-CN" sz="1600" b="0" i="1"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r</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en-US" altLang="zh-CN" sz="1600" b="0" i="1"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r</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限制正离子填入大小不同的空隙中</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较高</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较大</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绝缘体          </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熔融态或水溶液导电</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128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分子晶体</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分子</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极性或非极性</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分子间作用力或氢键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多数是密堆积</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氢键结合例外</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低</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小</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绝缘体          </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极性分子水溶液能导电</a:t>
                      </a:r>
                      <a:r>
                        <a:rPr kumimoji="1" lang="en-US" altLang="zh-CN"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8128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共价晶体</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原子</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空间利用率和配位数最低</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高</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大</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rgbClr val="006600"/>
                          </a:solidFill>
                          <a:effectLst>
                            <a:outerShdw blurRad="38100" dist="38100" dir="2700000" algn="tl">
                              <a:srgbClr val="C0C0C0"/>
                            </a:outerShdw>
                          </a:effectLst>
                          <a:latin typeface="Times New Roman" pitchFamily="18" charset="0"/>
                          <a:ea typeface="黑体" pitchFamily="2" charset="-122"/>
                        </a:rPr>
                        <a:t>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绝缘体           </a:t>
                      </a:r>
                      <a:r>
                        <a:rPr kumimoji="1" lang="en-US" altLang="zh-CN" sz="16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a:t>
                      </a:r>
                      <a:r>
                        <a:rPr kumimoji="1" lang="zh-CN" altLang="en-US" sz="16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半导体</a:t>
                      </a:r>
                      <a:r>
                        <a:rPr kumimoji="1" lang="en-US" altLang="zh-CN" sz="1600" b="0" i="0" u="none" strike="noStrike" cap="none" normalizeH="0" baseline="0" dirty="0">
                          <a:ln>
                            <a:noFill/>
                          </a:ln>
                          <a:solidFill>
                            <a:srgbClr val="006600"/>
                          </a:solidFill>
                          <a:effectLst>
                            <a:outerShdw blurRad="38100" dist="38100" dir="2700000" algn="tl">
                              <a:srgbClr val="C0C0C0"/>
                            </a:outerShdw>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1760324" name="Text Box 68"/>
          <p:cNvSpPr txBox="1">
            <a:spLocks noChangeArrowheads="1"/>
          </p:cNvSpPr>
          <p:nvPr/>
        </p:nvSpPr>
        <p:spPr bwMode="auto">
          <a:xfrm>
            <a:off x="2267744" y="188640"/>
            <a:ext cx="4454769"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C0000"/>
                </a:solidFill>
                <a:effectLst>
                  <a:outerShdw blurRad="38100" dist="38100" dir="2700000" algn="tl">
                    <a:srgbClr val="C0C0C0"/>
                  </a:outerShdw>
                </a:effectLst>
              </a:rPr>
              <a:t>晶体的基本类型和性质</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189004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
          <p:cNvSpPr>
            <a:spLocks noGrp="1"/>
          </p:cNvSpPr>
          <p:nvPr>
            <p:ph type="sldNum" sz="quarter" idx="10"/>
          </p:nvPr>
        </p:nvSpPr>
        <p:spPr/>
        <p:txBody>
          <a:bodyPr/>
          <a:lstStyle/>
          <a:p>
            <a:fld id="{59E572D9-C265-4249-8E3D-6E53CB591E45}" type="slidenum">
              <a:rPr lang="en-US" altLang="zh-CN"/>
              <a:pPr/>
              <a:t>37</a:t>
            </a:fld>
            <a:endParaRPr lang="en-US" altLang="zh-CN"/>
          </a:p>
        </p:txBody>
      </p:sp>
      <p:sp>
        <p:nvSpPr>
          <p:cNvPr id="1722370" name="Text Box 2"/>
          <p:cNvSpPr txBox="1">
            <a:spLocks noChangeArrowheads="1"/>
          </p:cNvSpPr>
          <p:nvPr/>
        </p:nvSpPr>
        <p:spPr bwMode="auto">
          <a:xfrm>
            <a:off x="1043608" y="241484"/>
            <a:ext cx="7038360" cy="523220"/>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kumimoji="0" lang="en-US" altLang="zh-CN" sz="2800" dirty="0">
                <a:solidFill>
                  <a:srgbClr val="CC0000"/>
                </a:solidFill>
                <a:effectLst>
                  <a:outerShdw blurRad="38100" dist="38100" dir="2700000" algn="tl">
                    <a:srgbClr val="C0C0C0"/>
                  </a:outerShdw>
                </a:effectLst>
                <a:latin typeface="Arial" charset="0"/>
                <a:sym typeface="Symbol" pitchFamily="18" charset="2"/>
              </a:rPr>
              <a:t> </a:t>
            </a:r>
            <a:r>
              <a:rPr kumimoji="0" lang="zh-CN" altLang="en-US" sz="2800" dirty="0">
                <a:solidFill>
                  <a:srgbClr val="CC0000"/>
                </a:solidFill>
                <a:effectLst>
                  <a:outerShdw blurRad="38100" dist="38100" dir="2700000" algn="tl">
                    <a:srgbClr val="C0C0C0"/>
                  </a:outerShdw>
                </a:effectLst>
                <a:latin typeface="Arial" charset="0"/>
              </a:rPr>
              <a:t>晶体参数测量</a:t>
            </a:r>
            <a:r>
              <a:rPr kumimoji="0" lang="en-US" altLang="zh-CN" sz="2800" dirty="0">
                <a:solidFill>
                  <a:srgbClr val="CC0000"/>
                </a:solidFill>
                <a:effectLst>
                  <a:outerShdw blurRad="38100" dist="38100" dir="2700000" algn="tl">
                    <a:srgbClr val="C0C0C0"/>
                  </a:outerShdw>
                </a:effectLst>
                <a:latin typeface="Arial" charset="0"/>
                <a:cs typeface="Times New Roman" pitchFamily="18" charset="0"/>
              </a:rPr>
              <a:t>—</a:t>
            </a:r>
            <a:r>
              <a:rPr kumimoji="0" lang="en-US" altLang="zh-CN" sz="2800" dirty="0">
                <a:solidFill>
                  <a:srgbClr val="CC0000"/>
                </a:solidFill>
                <a:effectLst>
                  <a:outerShdw blurRad="38100" dist="38100" dir="2700000" algn="tl">
                    <a:srgbClr val="C0C0C0"/>
                  </a:outerShdw>
                </a:effectLst>
                <a:latin typeface="Arial" charset="0"/>
              </a:rPr>
              <a:t>X</a:t>
            </a:r>
            <a:r>
              <a:rPr kumimoji="0" lang="zh-CN" altLang="en-US" sz="2800" dirty="0">
                <a:solidFill>
                  <a:srgbClr val="CC0000"/>
                </a:solidFill>
                <a:effectLst>
                  <a:outerShdw blurRad="38100" dist="38100" dir="2700000" algn="tl">
                    <a:srgbClr val="C0C0C0"/>
                  </a:outerShdw>
                </a:effectLst>
                <a:latin typeface="Arial" charset="0"/>
              </a:rPr>
              <a:t>射线衍射谱与</a:t>
            </a:r>
            <a:r>
              <a:rPr kumimoji="0" lang="en-US" altLang="zh-CN" sz="2800" dirty="0">
                <a:solidFill>
                  <a:srgbClr val="CC0000"/>
                </a:solidFill>
                <a:effectLst>
                  <a:outerShdw blurRad="38100" dist="38100" dir="2700000" algn="tl">
                    <a:srgbClr val="C0C0C0"/>
                  </a:outerShdw>
                </a:effectLst>
                <a:latin typeface="Arial" charset="0"/>
              </a:rPr>
              <a:t>Bragg</a:t>
            </a:r>
            <a:r>
              <a:rPr kumimoji="0" lang="zh-CN" altLang="en-US" sz="2800" dirty="0">
                <a:solidFill>
                  <a:srgbClr val="CC0000"/>
                </a:solidFill>
                <a:effectLst>
                  <a:outerShdw blurRad="38100" dist="38100" dir="2700000" algn="tl">
                    <a:srgbClr val="C0C0C0"/>
                  </a:outerShdw>
                </a:effectLst>
                <a:latin typeface="Arial" charset="0"/>
              </a:rPr>
              <a:t>方程</a:t>
            </a:r>
            <a:endParaRPr kumimoji="0" lang="zh-CN" altLang="en-US" sz="2800" i="1" dirty="0">
              <a:solidFill>
                <a:srgbClr val="CC0000"/>
              </a:solidFill>
              <a:effectLst>
                <a:outerShdw blurRad="38100" dist="38100" dir="2700000" algn="tl">
                  <a:srgbClr val="C0C0C0"/>
                </a:outerShdw>
              </a:effectLst>
              <a:latin typeface="Arial" charset="0"/>
            </a:endParaRPr>
          </a:p>
        </p:txBody>
      </p:sp>
      <p:sp>
        <p:nvSpPr>
          <p:cNvPr id="1722371" name="Text Box 3"/>
          <p:cNvSpPr txBox="1">
            <a:spLocks noChangeArrowheads="1"/>
          </p:cNvSpPr>
          <p:nvPr/>
        </p:nvSpPr>
        <p:spPr bwMode="auto">
          <a:xfrm>
            <a:off x="216142" y="990601"/>
            <a:ext cx="8748346" cy="1865126"/>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dirty="0"/>
              <a:t>        </a:t>
            </a:r>
            <a:r>
              <a:rPr kumimoji="0" lang="zh-CN" altLang="en-US" dirty="0"/>
              <a:t>当波长为</a:t>
            </a:r>
            <a:r>
              <a:rPr kumimoji="0" lang="zh-CN" altLang="en-US" i="1" dirty="0">
                <a:sym typeface="Symbol" pitchFamily="18" charset="2"/>
              </a:rPr>
              <a:t></a:t>
            </a:r>
            <a:r>
              <a:rPr kumimoji="0" lang="zh-CN" altLang="en-US" dirty="0"/>
              <a:t>的</a:t>
            </a:r>
            <a:r>
              <a:rPr kumimoji="0" lang="en-US" altLang="zh-CN" dirty="0"/>
              <a:t>X</a:t>
            </a:r>
            <a:r>
              <a:rPr kumimoji="0" lang="zh-CN" altLang="en-US" dirty="0"/>
              <a:t>射线射到晶面距离为</a:t>
            </a:r>
            <a:r>
              <a:rPr kumimoji="0" lang="en-US" altLang="zh-CN" dirty="0"/>
              <a:t> </a:t>
            </a:r>
            <a:r>
              <a:rPr kumimoji="0" lang="en-US" altLang="zh-CN" i="1" dirty="0"/>
              <a:t>d </a:t>
            </a:r>
            <a:r>
              <a:rPr kumimoji="0" lang="zh-CN" altLang="en-US" dirty="0"/>
              <a:t>的晶体上时，随入射角</a:t>
            </a:r>
            <a:r>
              <a:rPr kumimoji="0" lang="en-US" altLang="zh-CN" dirty="0"/>
              <a:t> </a:t>
            </a:r>
            <a:r>
              <a:rPr kumimoji="0" lang="zh-CN" altLang="en-US" i="1" dirty="0">
                <a:sym typeface="Symbol" pitchFamily="18" charset="2"/>
              </a:rPr>
              <a:t></a:t>
            </a:r>
            <a:r>
              <a:rPr kumimoji="0" lang="en-US" altLang="zh-CN" i="1" dirty="0">
                <a:sym typeface="Symbol" pitchFamily="18" charset="2"/>
              </a:rPr>
              <a:t> </a:t>
            </a:r>
            <a:r>
              <a:rPr kumimoji="0" lang="zh-CN" altLang="en-US" dirty="0"/>
              <a:t>的不同可以得到强弱相间的衍射谱图。各种化合物都有特征的衍射谱。各种晶体的原子、分子种类不同，排列方式不同，</a:t>
            </a:r>
            <a:r>
              <a:rPr kumimoji="0" lang="zh-CN" altLang="en-US" i="1" dirty="0">
                <a:sym typeface="Symbol" pitchFamily="18" charset="2"/>
              </a:rPr>
              <a:t> </a:t>
            </a:r>
            <a:r>
              <a:rPr kumimoji="0" lang="zh-CN" altLang="en-US" dirty="0"/>
              <a:t>值加强峰的规律也不同，由此可以确定晶体结构。</a:t>
            </a:r>
          </a:p>
        </p:txBody>
      </p:sp>
      <p:pic>
        <p:nvPicPr>
          <p:cNvPr id="16388" name="Picture 2" descr="npo0001c1"/>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716574" y="2959397"/>
            <a:ext cx="3323492" cy="190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23394" name="Picture 2" descr="npo0001c2"/>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827584" y="4941889"/>
            <a:ext cx="2990850"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831623" y="3125514"/>
            <a:ext cx="2060331" cy="16716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3" name="Text Box 9"/>
          <p:cNvSpPr txBox="1">
            <a:spLocks noChangeArrowheads="1"/>
          </p:cNvSpPr>
          <p:nvPr/>
        </p:nvSpPr>
        <p:spPr bwMode="auto">
          <a:xfrm>
            <a:off x="6715154" y="4901098"/>
            <a:ext cx="2249334" cy="4001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000" b="1" dirty="0"/>
              <a:t>铝锰合金衍射图样</a:t>
            </a:r>
          </a:p>
        </p:txBody>
      </p:sp>
      <p:pic>
        <p:nvPicPr>
          <p:cNvPr id="16394" name="Picture 10"/>
          <p:cNvPicPr>
            <a:picLocks noChangeAspect="1" noChangeArrowheads="1"/>
          </p:cNvPicPr>
          <p:nvPr/>
        </p:nvPicPr>
        <p:blipFill>
          <a:blip r:embed="rId5" cstate="hqprint">
            <a:extLst>
              <a:ext uri="{28A0092B-C50C-407E-A947-70E740481C1C}">
                <a14:useLocalDpi xmlns:a14="http://schemas.microsoft.com/office/drawing/2010/main"/>
              </a:ext>
            </a:extLst>
          </a:blip>
          <a:srcRect b="2292"/>
          <a:stretch>
            <a:fillRect/>
          </a:stretch>
        </p:blipFill>
        <p:spPr bwMode="auto">
          <a:xfrm>
            <a:off x="4355976" y="2923579"/>
            <a:ext cx="2095500" cy="2233613"/>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395" name="Text Box 11"/>
          <p:cNvSpPr txBox="1">
            <a:spLocks noChangeArrowheads="1"/>
          </p:cNvSpPr>
          <p:nvPr/>
        </p:nvSpPr>
        <p:spPr bwMode="auto">
          <a:xfrm>
            <a:off x="4355976" y="5189130"/>
            <a:ext cx="1991251" cy="4001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zh-CN" altLang="en-US" sz="2000" b="1" dirty="0"/>
              <a:t>硫化锌衍射图样</a:t>
            </a:r>
          </a:p>
        </p:txBody>
      </p:sp>
      <p:sp>
        <p:nvSpPr>
          <p:cNvPr id="1723398" name="Text Box 6"/>
          <p:cNvSpPr txBox="1">
            <a:spLocks noChangeArrowheads="1"/>
          </p:cNvSpPr>
          <p:nvPr/>
        </p:nvSpPr>
        <p:spPr bwMode="auto">
          <a:xfrm>
            <a:off x="4355976" y="5733256"/>
            <a:ext cx="3988777" cy="45720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i="1">
                <a:solidFill>
                  <a:schemeClr val="accent2"/>
                </a:solidFill>
              </a:rPr>
              <a:t>2d</a:t>
            </a:r>
            <a:r>
              <a:rPr kumimoji="0" lang="en-US" altLang="zh-CN" b="1" i="1">
                <a:solidFill>
                  <a:schemeClr val="accent2"/>
                </a:solidFill>
                <a:sym typeface="Symbol" pitchFamily="18" charset="2"/>
              </a:rPr>
              <a:t> </a:t>
            </a:r>
            <a:r>
              <a:rPr kumimoji="0" lang="en-US" altLang="zh-CN" b="1" i="1">
                <a:solidFill>
                  <a:schemeClr val="accent2"/>
                </a:solidFill>
              </a:rPr>
              <a:t>sin</a:t>
            </a:r>
            <a:r>
              <a:rPr kumimoji="0" lang="en-US" altLang="zh-CN" b="1" i="1">
                <a:solidFill>
                  <a:schemeClr val="accent2"/>
                </a:solidFill>
                <a:sym typeface="Symbol" pitchFamily="18" charset="2"/>
              </a:rPr>
              <a:t> </a:t>
            </a:r>
            <a:r>
              <a:rPr kumimoji="0" lang="en-US" altLang="zh-CN" b="1">
                <a:solidFill>
                  <a:schemeClr val="accent2"/>
                </a:solidFill>
                <a:sym typeface="Symbol" pitchFamily="18" charset="2"/>
              </a:rPr>
              <a:t></a:t>
            </a:r>
            <a:r>
              <a:rPr kumimoji="0" lang="en-US" altLang="zh-CN" b="1" i="1">
                <a:solidFill>
                  <a:schemeClr val="accent2"/>
                </a:solidFill>
              </a:rPr>
              <a:t> n</a:t>
            </a:r>
            <a:r>
              <a:rPr kumimoji="0" lang="en-US" altLang="zh-CN" b="1" i="1">
                <a:solidFill>
                  <a:schemeClr val="accent2"/>
                </a:solidFill>
                <a:sym typeface="Symbol" pitchFamily="18" charset="2"/>
              </a:rPr>
              <a:t>      </a:t>
            </a:r>
            <a:r>
              <a:rPr kumimoji="0" lang="en-US" altLang="zh-CN" b="1">
                <a:solidFill>
                  <a:schemeClr val="accent2"/>
                </a:solidFill>
              </a:rPr>
              <a:t>(Bragg</a:t>
            </a:r>
            <a:r>
              <a:rPr kumimoji="0" lang="zh-CN" altLang="en-US" b="1" dirty="0">
                <a:solidFill>
                  <a:schemeClr val="accent2"/>
                </a:solidFill>
              </a:rPr>
              <a:t>方程</a:t>
            </a:r>
            <a:r>
              <a:rPr kumimoji="0" lang="en-US" altLang="zh-CN" b="1" dirty="0">
                <a:solidFill>
                  <a:schemeClr val="accent2"/>
                </a:solidFill>
              </a:rPr>
              <a:t>)</a:t>
            </a: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755596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3BFC8618-CD9D-47A0-8D7E-64653F75B1F3}" type="slidenum">
              <a:rPr lang="en-US" altLang="zh-CN"/>
              <a:pPr/>
              <a:t>38</a:t>
            </a:fld>
            <a:endParaRPr lang="en-US" altLang="zh-CN"/>
          </a:p>
        </p:txBody>
      </p:sp>
      <p:pic>
        <p:nvPicPr>
          <p:cNvPr id="53256" name="Picture 8"/>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2047" y="1771625"/>
            <a:ext cx="2488223" cy="26955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3250" name="Text Box 2"/>
          <p:cNvSpPr txBox="1">
            <a:spLocks noChangeArrowheads="1"/>
          </p:cNvSpPr>
          <p:nvPr/>
        </p:nvSpPr>
        <p:spPr bwMode="auto">
          <a:xfrm>
            <a:off x="1049216" y="620688"/>
            <a:ext cx="7558454"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kumimoji="0" lang="en-US" altLang="zh-CN" sz="3200" b="1" dirty="0">
                <a:solidFill>
                  <a:srgbClr val="CC0000"/>
                </a:solidFill>
              </a:rPr>
              <a:t>3  </a:t>
            </a:r>
            <a:r>
              <a:rPr kumimoji="0" lang="zh-CN" altLang="en-US" sz="3200" b="1" dirty="0">
                <a:solidFill>
                  <a:srgbClr val="CC0000"/>
                </a:solidFill>
              </a:rPr>
              <a:t>化学键键型和晶体构型的变异</a:t>
            </a:r>
          </a:p>
        </p:txBody>
      </p:sp>
      <p:pic>
        <p:nvPicPr>
          <p:cNvPr id="53255" name="Picture 7"/>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913793" y="2995588"/>
            <a:ext cx="2990850" cy="27209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4" name="Picture 6"/>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4572001" y="1916087"/>
            <a:ext cx="2524858" cy="2684462"/>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3253" name="Picture 5"/>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433038" y="3068613"/>
            <a:ext cx="2592266" cy="26257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3194252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EC564881-E7C6-486F-B694-CD4F3E2AD367}" type="slidenum">
              <a:rPr lang="en-US" altLang="zh-CN"/>
              <a:pPr/>
              <a:t>39</a:t>
            </a:fld>
            <a:endParaRPr lang="en-US" altLang="zh-CN"/>
          </a:p>
        </p:txBody>
      </p:sp>
      <p:sp>
        <p:nvSpPr>
          <p:cNvPr id="1763330" name="Text Box 2"/>
          <p:cNvSpPr txBox="1">
            <a:spLocks noChangeArrowheads="1"/>
          </p:cNvSpPr>
          <p:nvPr/>
        </p:nvSpPr>
        <p:spPr bwMode="auto">
          <a:xfrm>
            <a:off x="2267744" y="188640"/>
            <a:ext cx="4535366" cy="57943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rPr>
              <a:t>I  </a:t>
            </a:r>
            <a:r>
              <a:rPr kumimoji="0" lang="zh-CN" altLang="en-US" sz="3200" b="1" dirty="0">
                <a:solidFill>
                  <a:srgbClr val="CC0000"/>
                </a:solidFill>
                <a:effectLst>
                  <a:outerShdw blurRad="38100" dist="38100" dir="2700000" algn="tl">
                    <a:srgbClr val="C0C0C0"/>
                  </a:outerShdw>
                </a:effectLst>
              </a:rPr>
              <a:t>键型和晶型的变化</a:t>
            </a:r>
          </a:p>
        </p:txBody>
      </p:sp>
      <p:pic>
        <p:nvPicPr>
          <p:cNvPr id="1763331" name="Picture 3" descr="FG13_3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86558" y="1600200"/>
            <a:ext cx="4599842" cy="4535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63332" name="Text Box 4"/>
          <p:cNvSpPr txBox="1">
            <a:spLocks noChangeArrowheads="1"/>
          </p:cNvSpPr>
          <p:nvPr/>
        </p:nvSpPr>
        <p:spPr bwMode="auto">
          <a:xfrm>
            <a:off x="5556739" y="2667000"/>
            <a:ext cx="3280997" cy="2973122"/>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a:solidFill>
                  <a:schemeClr val="accent2"/>
                </a:solidFill>
              </a:rPr>
              <a:t>        </a:t>
            </a:r>
            <a:r>
              <a:rPr kumimoji="0" lang="zh-CN" altLang="en-US" b="1">
                <a:solidFill>
                  <a:schemeClr val="accent2"/>
                </a:solidFill>
              </a:rPr>
              <a:t>石墨晶体中既有共价键又带有金属键性质，而层间结合则依靠分子间作用力。所以是一种十分典型的混合键型单质晶体。</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55482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2"/>
          <p:cNvSpPr>
            <a:spLocks noGrp="1"/>
          </p:cNvSpPr>
          <p:nvPr>
            <p:ph type="sldNum" sz="quarter" idx="10"/>
          </p:nvPr>
        </p:nvSpPr>
        <p:spPr/>
        <p:txBody>
          <a:bodyPr/>
          <a:lstStyle/>
          <a:p>
            <a:fld id="{8B6B1735-D845-43C1-9841-4D0931670A16}" type="slidenum">
              <a:rPr lang="en-US" altLang="zh-CN"/>
              <a:pPr/>
              <a:t>4</a:t>
            </a:fld>
            <a:endParaRPr lang="en-US" altLang="zh-CN"/>
          </a:p>
        </p:txBody>
      </p:sp>
      <p:sp>
        <p:nvSpPr>
          <p:cNvPr id="18437" name="Rectangle 5"/>
          <p:cNvSpPr>
            <a:spLocks noGrp="1" noChangeArrowheads="1"/>
          </p:cNvSpPr>
          <p:nvPr>
            <p:ph type="title"/>
          </p:nvPr>
        </p:nvSpPr>
        <p:spPr>
          <a:xfrm>
            <a:off x="1187624" y="836613"/>
            <a:ext cx="6874681" cy="506412"/>
          </a:xfrm>
        </p:spPr>
        <p:txBody>
          <a:bodyPr/>
          <a:lstStyle/>
          <a:p>
            <a:r>
              <a:rPr kumimoji="0" lang="zh-CN" altLang="en-US" dirty="0">
                <a:solidFill>
                  <a:srgbClr val="CC0000"/>
                </a:solidFill>
                <a:effectLst>
                  <a:outerShdw blurRad="38100" dist="38100" dir="2700000" algn="tl">
                    <a:srgbClr val="C0C0C0"/>
                  </a:outerShdw>
                </a:effectLst>
              </a:rPr>
              <a:t>二 </a:t>
            </a:r>
            <a:r>
              <a:rPr kumimoji="0" lang="en-US" altLang="zh-CN" dirty="0">
                <a:solidFill>
                  <a:srgbClr val="CC0000"/>
                </a:solidFill>
                <a:effectLst>
                  <a:outerShdw blurRad="38100" dist="38100" dir="2700000" algn="tl">
                    <a:srgbClr val="C0C0C0"/>
                  </a:outerShdw>
                </a:effectLst>
              </a:rPr>
              <a:t> </a:t>
            </a:r>
            <a:r>
              <a:rPr kumimoji="0" lang="zh-CN" altLang="en-US" dirty="0">
                <a:solidFill>
                  <a:srgbClr val="CC0000"/>
                </a:solidFill>
                <a:effectLst>
                  <a:outerShdw blurRad="38100" dist="38100" dir="2700000" algn="tl">
                    <a:srgbClr val="C0C0C0"/>
                  </a:outerShdw>
                </a:effectLst>
              </a:rPr>
              <a:t>晶体的基本类型及其结构</a:t>
            </a:r>
          </a:p>
        </p:txBody>
      </p:sp>
      <p:pic>
        <p:nvPicPr>
          <p:cNvPr id="18439" name="Picture 3"/>
          <p:cNvPicPr>
            <a:picLocks noChangeAspect="1" noChangeArrowheads="1"/>
          </p:cNvPicPr>
          <p:nvPr/>
        </p:nvPicPr>
        <p:blipFill>
          <a:blip r:embed="rId2" cstate="hqprint">
            <a:lum bright="-18000" contrast="24000"/>
            <a:extLst>
              <a:ext uri="{28A0092B-C50C-407E-A947-70E740481C1C}">
                <a14:useLocalDpi xmlns:a14="http://schemas.microsoft.com/office/drawing/2010/main"/>
              </a:ext>
            </a:extLst>
          </a:blip>
          <a:srcRect/>
          <a:stretch>
            <a:fillRect/>
          </a:stretch>
        </p:blipFill>
        <p:spPr bwMode="auto">
          <a:xfrm>
            <a:off x="5250473" y="2708275"/>
            <a:ext cx="1780442" cy="1798638"/>
          </a:xfrm>
          <a:prstGeom prst="rect">
            <a:avLst/>
          </a:prstGeom>
          <a:noFill/>
          <a:ln w="19050">
            <a:solidFill>
              <a:schemeClr val="tx2"/>
            </a:solidFill>
            <a:miter lim="800000"/>
            <a:headEnd/>
            <a:tailEnd/>
          </a:ln>
          <a:extLst>
            <a:ext uri="{909E8E84-426E-40DD-AFC4-6F175D3DCCD1}">
              <a14:hiddenFill xmlns:a14="http://schemas.microsoft.com/office/drawing/2010/main">
                <a:solidFill>
                  <a:srgbClr val="FFFFFF"/>
                </a:solidFill>
              </a14:hiddenFill>
            </a:ext>
          </a:extLst>
        </p:spPr>
      </p:pic>
      <p:pic>
        <p:nvPicPr>
          <p:cNvPr id="18440" name="Picture 16" descr="E:\普通化学-2005\纯华讲稿\第十章\snowflakes-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429501" y="2708276"/>
            <a:ext cx="1481504" cy="1800225"/>
          </a:xfrm>
          <a:prstGeom prst="rect">
            <a:avLst/>
          </a:prstGeom>
          <a:noFill/>
          <a:ln w="12700">
            <a:solidFill>
              <a:srgbClr val="FF00FF"/>
            </a:solidFill>
            <a:miter lim="800000"/>
            <a:headEnd/>
            <a:tailEnd/>
          </a:ln>
          <a:extLst>
            <a:ext uri="{909E8E84-426E-40DD-AFC4-6F175D3DCCD1}">
              <a14:hiddenFill xmlns:a14="http://schemas.microsoft.com/office/drawing/2010/main">
                <a:solidFill>
                  <a:srgbClr val="FFFFFF"/>
                </a:solidFill>
              </a14:hiddenFill>
            </a:ext>
          </a:extLst>
        </p:spPr>
      </p:pic>
      <p:pic>
        <p:nvPicPr>
          <p:cNvPr id="18441" name="Picture 9"/>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252047" y="2708276"/>
            <a:ext cx="1714500" cy="1808163"/>
          </a:xfrm>
          <a:prstGeom prst="rect">
            <a:avLst/>
          </a:prstGeom>
          <a:noFill/>
          <a:ln w="9525"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442" name="Picture 10"/>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328497" y="2708276"/>
            <a:ext cx="2508738" cy="1801813"/>
          </a:xfrm>
          <a:prstGeom prst="rect">
            <a:avLst/>
          </a:prstGeom>
          <a:noFill/>
          <a:ln w="9525" algn="ctr">
            <a:solidFill>
              <a:srgbClr val="0000FF"/>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8443" name="Rectangle 11"/>
          <p:cNvSpPr>
            <a:spLocks noChangeArrowheads="1"/>
          </p:cNvSpPr>
          <p:nvPr/>
        </p:nvSpPr>
        <p:spPr bwMode="auto">
          <a:xfrm>
            <a:off x="317989" y="4627563"/>
            <a:ext cx="1560634"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b="1">
                <a:effectLst>
                  <a:outerShdw blurRad="38100" dist="38100" dir="2700000" algn="tl">
                    <a:srgbClr val="C0C0C0"/>
                  </a:outerShdw>
                </a:effectLst>
              </a:rPr>
              <a:t>金属晶体</a:t>
            </a:r>
          </a:p>
        </p:txBody>
      </p:sp>
      <p:sp>
        <p:nvSpPr>
          <p:cNvPr id="18444" name="Rectangle 12"/>
          <p:cNvSpPr>
            <a:spLocks noChangeArrowheads="1"/>
          </p:cNvSpPr>
          <p:nvPr/>
        </p:nvSpPr>
        <p:spPr bwMode="auto">
          <a:xfrm>
            <a:off x="2710962" y="4652963"/>
            <a:ext cx="1528397"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b="1">
                <a:effectLst>
                  <a:outerShdw blurRad="38100" dist="38100" dir="2700000" algn="tl">
                    <a:srgbClr val="C0C0C0"/>
                  </a:outerShdw>
                </a:effectLst>
              </a:rPr>
              <a:t>离子晶体</a:t>
            </a:r>
          </a:p>
        </p:txBody>
      </p:sp>
      <p:sp>
        <p:nvSpPr>
          <p:cNvPr id="18445" name="Rectangle 13"/>
          <p:cNvSpPr>
            <a:spLocks noChangeArrowheads="1"/>
          </p:cNvSpPr>
          <p:nvPr/>
        </p:nvSpPr>
        <p:spPr bwMode="auto">
          <a:xfrm>
            <a:off x="7429500" y="4581525"/>
            <a:ext cx="1462454"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b="1">
                <a:effectLst>
                  <a:outerShdw blurRad="38100" dist="38100" dir="2700000" algn="tl">
                    <a:srgbClr val="C0C0C0"/>
                  </a:outerShdw>
                </a:effectLst>
              </a:rPr>
              <a:t>分子晶体</a:t>
            </a:r>
          </a:p>
        </p:txBody>
      </p:sp>
      <p:sp>
        <p:nvSpPr>
          <p:cNvPr id="18446" name="Rectangle 14"/>
          <p:cNvSpPr>
            <a:spLocks noChangeArrowheads="1"/>
          </p:cNvSpPr>
          <p:nvPr/>
        </p:nvSpPr>
        <p:spPr bwMode="auto">
          <a:xfrm>
            <a:off x="5369169" y="4581525"/>
            <a:ext cx="1595804" cy="4572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b="1">
                <a:effectLst>
                  <a:outerShdw blurRad="38100" dist="38100" dir="2700000" algn="tl">
                    <a:srgbClr val="C0C0C0"/>
                  </a:outerShdw>
                </a:effectLst>
              </a:rPr>
              <a:t>共价晶体</a:t>
            </a:r>
          </a:p>
        </p:txBody>
      </p:sp>
    </p:spTree>
    <p:extLst>
      <p:ext uri="{BB962C8B-B14F-4D97-AF65-F5344CB8AC3E}">
        <p14:creationId xmlns:p14="http://schemas.microsoft.com/office/powerpoint/2010/main" val="4150776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4102EDDA-32D7-4C14-8FF5-64F8A41DBB49}" type="slidenum">
              <a:rPr lang="en-US" altLang="zh-CN"/>
              <a:pPr/>
              <a:t>40</a:t>
            </a:fld>
            <a:endParaRPr lang="en-US" altLang="zh-CN"/>
          </a:p>
        </p:txBody>
      </p:sp>
      <p:pic>
        <p:nvPicPr>
          <p:cNvPr id="55305" name="Picture 4" descr="bucky000"/>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1115158" y="3933826"/>
            <a:ext cx="2952750" cy="2716213"/>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55299" name="Picture 5"/>
          <p:cNvPicPr>
            <a:picLocks noChangeAspect="1" noChangeArrowheads="1"/>
          </p:cNvPicPr>
          <p:nvPr/>
        </p:nvPicPr>
        <p:blipFill>
          <a:blip r:embed="rId3" cstate="hqprint">
            <a:lum bright="-18000" contrast="24000"/>
            <a:extLst>
              <a:ext uri="{28A0092B-C50C-407E-A947-70E740481C1C}">
                <a14:useLocalDpi xmlns:a14="http://schemas.microsoft.com/office/drawing/2010/main"/>
              </a:ext>
            </a:extLst>
          </a:blip>
          <a:srcRect/>
          <a:stretch>
            <a:fillRect/>
          </a:stretch>
        </p:blipFill>
        <p:spPr bwMode="auto">
          <a:xfrm>
            <a:off x="1581151" y="836613"/>
            <a:ext cx="3166696" cy="2925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0" name="Picture 6"/>
          <p:cNvPicPr>
            <a:picLocks noChangeAspect="1" noChangeArrowheads="1"/>
          </p:cNvPicPr>
          <p:nvPr/>
        </p:nvPicPr>
        <p:blipFill>
          <a:blip r:embed="rId4" cstate="hqprint">
            <a:lum bright="-24000" contrast="42000"/>
            <a:extLst>
              <a:ext uri="{28A0092B-C50C-407E-A947-70E740481C1C}">
                <a14:useLocalDpi xmlns:a14="http://schemas.microsoft.com/office/drawing/2010/main"/>
              </a:ext>
            </a:extLst>
          </a:blip>
          <a:srcRect/>
          <a:stretch>
            <a:fillRect/>
          </a:stretch>
        </p:blipFill>
        <p:spPr bwMode="auto">
          <a:xfrm>
            <a:off x="5502520" y="620713"/>
            <a:ext cx="2854569"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2" name="Picture 7" descr="FG13_35"/>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4904643" y="3716339"/>
            <a:ext cx="29908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Picture 11"/>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5635869" y="4581525"/>
            <a:ext cx="2637692" cy="20955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0493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0"/>
          </p:nvPr>
        </p:nvSpPr>
        <p:spPr/>
        <p:txBody>
          <a:bodyPr/>
          <a:lstStyle/>
          <a:p>
            <a:fld id="{2C7D6693-0F6D-4CA7-8657-B455059A647D}" type="slidenum">
              <a:rPr lang="en-US" altLang="zh-CN"/>
              <a:pPr/>
              <a:t>41</a:t>
            </a:fld>
            <a:endParaRPr lang="en-US" altLang="zh-CN"/>
          </a:p>
        </p:txBody>
      </p:sp>
      <p:sp>
        <p:nvSpPr>
          <p:cNvPr id="1765378" name="Text Box 2"/>
          <p:cNvSpPr txBox="1">
            <a:spLocks noChangeArrowheads="1"/>
          </p:cNvSpPr>
          <p:nvPr/>
        </p:nvSpPr>
        <p:spPr bwMode="auto">
          <a:xfrm>
            <a:off x="451338" y="328588"/>
            <a:ext cx="8406912" cy="230832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dirty="0"/>
              <a:t>          </a:t>
            </a:r>
            <a:r>
              <a:rPr kumimoji="0" lang="zh-CN" altLang="en-US" dirty="0"/>
              <a:t>在多数晶体的原子之间存在着一系列过渡性键型，从而产生一系列过渡性的晶型。下表中三角形的底边表示第三周期各元素从左到右单质的键型和晶型变化情况。除三个顶点之外，其它化合物和单质晶体都或多或少含有其它的键型成分，而且是依次逐渐变化的过渡性键型。</a:t>
            </a:r>
          </a:p>
        </p:txBody>
      </p:sp>
      <p:grpSp>
        <p:nvGrpSpPr>
          <p:cNvPr id="56323" name="Group 8"/>
          <p:cNvGrpSpPr>
            <a:grpSpLocks/>
          </p:cNvGrpSpPr>
          <p:nvPr/>
        </p:nvGrpSpPr>
        <p:grpSpPr bwMode="auto">
          <a:xfrm>
            <a:off x="1125415" y="2636912"/>
            <a:ext cx="7367954" cy="3859213"/>
            <a:chOff x="768" y="1866"/>
            <a:chExt cx="5028" cy="2431"/>
          </a:xfrm>
        </p:grpSpPr>
        <p:pic>
          <p:nvPicPr>
            <p:cNvPr id="56324" name="Picture 3"/>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t="5608"/>
            <a:stretch>
              <a:fillRect/>
            </a:stretch>
          </p:blipFill>
          <p:spPr bwMode="auto">
            <a:xfrm>
              <a:off x="768" y="1868"/>
              <a:ext cx="5028" cy="2429"/>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6325" name="Oval 4"/>
            <p:cNvSpPr>
              <a:spLocks noChangeArrowheads="1"/>
            </p:cNvSpPr>
            <p:nvPr/>
          </p:nvSpPr>
          <p:spPr bwMode="auto">
            <a:xfrm>
              <a:off x="891" y="3748"/>
              <a:ext cx="885" cy="527"/>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6326" name="Oval 5"/>
            <p:cNvSpPr>
              <a:spLocks noChangeArrowheads="1"/>
            </p:cNvSpPr>
            <p:nvPr/>
          </p:nvSpPr>
          <p:spPr bwMode="auto">
            <a:xfrm>
              <a:off x="4593" y="3748"/>
              <a:ext cx="885" cy="527"/>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6327" name="Oval 6"/>
            <p:cNvSpPr>
              <a:spLocks noChangeArrowheads="1"/>
            </p:cNvSpPr>
            <p:nvPr/>
          </p:nvSpPr>
          <p:spPr bwMode="auto">
            <a:xfrm>
              <a:off x="2811" y="2209"/>
              <a:ext cx="885" cy="527"/>
            </a:xfrm>
            <a:prstGeom prst="ellipse">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65383" name="Text Box 7"/>
            <p:cNvSpPr txBox="1">
              <a:spLocks noChangeArrowheads="1"/>
            </p:cNvSpPr>
            <p:nvPr/>
          </p:nvSpPr>
          <p:spPr bwMode="auto">
            <a:xfrm>
              <a:off x="1968" y="1866"/>
              <a:ext cx="2688" cy="288"/>
            </a:xfrm>
            <a:prstGeom prst="rect">
              <a:avLst/>
            </a:prstGeom>
            <a:solidFill>
              <a:srgbClr val="66FFFF"/>
            </a:solidFill>
            <a:ln w="9525">
              <a:noFill/>
              <a:miter lim="800000"/>
              <a:headEnd/>
              <a:tailEnd/>
            </a:ln>
            <a:effectLst/>
          </p:spPr>
          <p:txBody>
            <a:bodyPr lIns="91425" tIns="45712" rIns="91425" bIns="45712">
              <a:spAutoFit/>
            </a:bodyPr>
            <a:lstStyle/>
            <a:p>
              <a:pPr algn="ctr">
                <a:spcBef>
                  <a:spcPct val="50000"/>
                </a:spcBef>
                <a:defRPr/>
              </a:pPr>
              <a:r>
                <a:rPr lang="zh-CN" altLang="en-US" dirty="0">
                  <a:solidFill>
                    <a:srgbClr val="0000FF"/>
                  </a:solidFill>
                </a:rPr>
                <a:t>一些晶体中键型变化趋势</a:t>
              </a:r>
            </a:p>
          </p:txBody>
        </p:sp>
      </p:grpSp>
    </p:spTree>
    <p:extLst>
      <p:ext uri="{BB962C8B-B14F-4D97-AF65-F5344CB8AC3E}">
        <p14:creationId xmlns:p14="http://schemas.microsoft.com/office/powerpoint/2010/main" val="22868860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8D6110A2-15D8-49BE-9905-CEF85CB2EE5F}" type="slidenum">
              <a:rPr lang="en-US" altLang="zh-CN"/>
              <a:pPr/>
              <a:t>42</a:t>
            </a:fld>
            <a:endParaRPr lang="en-US" altLang="zh-CN"/>
          </a:p>
        </p:txBody>
      </p:sp>
      <p:sp>
        <p:nvSpPr>
          <p:cNvPr id="1768450" name="Text Box 2"/>
          <p:cNvSpPr txBox="1">
            <a:spLocks noChangeArrowheads="1"/>
          </p:cNvSpPr>
          <p:nvPr/>
        </p:nvSpPr>
        <p:spPr bwMode="auto">
          <a:xfrm>
            <a:off x="611560" y="241484"/>
            <a:ext cx="8119530" cy="523220"/>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2800" dirty="0">
                <a:solidFill>
                  <a:srgbClr val="CC0000"/>
                </a:solidFill>
                <a:effectLst>
                  <a:outerShdw blurRad="38100" dist="38100" dir="2700000" algn="tl">
                    <a:srgbClr val="C0C0C0"/>
                  </a:outerShdw>
                </a:effectLst>
              </a:rPr>
              <a:t>第三周期元素氯化物及氧化物键型与晶型变化情况</a:t>
            </a:r>
          </a:p>
        </p:txBody>
      </p:sp>
      <p:graphicFrame>
        <p:nvGraphicFramePr>
          <p:cNvPr id="58742" name="Group 374"/>
          <p:cNvGraphicFramePr>
            <a:graphicFrameLocks noGrp="1"/>
          </p:cNvGraphicFramePr>
          <p:nvPr>
            <p:extLst>
              <p:ext uri="{D42A27DB-BD31-4B8C-83A1-F6EECF244321}">
                <p14:modId xmlns:p14="http://schemas.microsoft.com/office/powerpoint/2010/main" val="569348199"/>
              </p:ext>
            </p:extLst>
          </p:nvPr>
        </p:nvGraphicFramePr>
        <p:xfrm>
          <a:off x="107504" y="1412876"/>
          <a:ext cx="8891956" cy="3992563"/>
        </p:xfrm>
        <a:graphic>
          <a:graphicData uri="http://schemas.openxmlformats.org/drawingml/2006/table">
            <a:tbl>
              <a:tblPr/>
              <a:tblGrid>
                <a:gridCol w="1236749">
                  <a:extLst>
                    <a:ext uri="{9D8B030D-6E8A-4147-A177-3AD203B41FA5}">
                      <a16:colId xmlns:a16="http://schemas.microsoft.com/office/drawing/2014/main" val="20000"/>
                    </a:ext>
                  </a:extLst>
                </a:gridCol>
                <a:gridCol w="1083284">
                  <a:extLst>
                    <a:ext uri="{9D8B030D-6E8A-4147-A177-3AD203B41FA5}">
                      <a16:colId xmlns:a16="http://schemas.microsoft.com/office/drawing/2014/main" val="20001"/>
                    </a:ext>
                  </a:extLst>
                </a:gridCol>
                <a:gridCol w="1083284">
                  <a:extLst>
                    <a:ext uri="{9D8B030D-6E8A-4147-A177-3AD203B41FA5}">
                      <a16:colId xmlns:a16="http://schemas.microsoft.com/office/drawing/2014/main" val="20002"/>
                    </a:ext>
                  </a:extLst>
                </a:gridCol>
                <a:gridCol w="1083284">
                  <a:extLst>
                    <a:ext uri="{9D8B030D-6E8A-4147-A177-3AD203B41FA5}">
                      <a16:colId xmlns:a16="http://schemas.microsoft.com/office/drawing/2014/main" val="20003"/>
                    </a:ext>
                  </a:extLst>
                </a:gridCol>
                <a:gridCol w="1084789">
                  <a:extLst>
                    <a:ext uri="{9D8B030D-6E8A-4147-A177-3AD203B41FA5}">
                      <a16:colId xmlns:a16="http://schemas.microsoft.com/office/drawing/2014/main" val="20004"/>
                    </a:ext>
                  </a:extLst>
                </a:gridCol>
                <a:gridCol w="1153998">
                  <a:extLst>
                    <a:ext uri="{9D8B030D-6E8A-4147-A177-3AD203B41FA5}">
                      <a16:colId xmlns:a16="http://schemas.microsoft.com/office/drawing/2014/main" val="20005"/>
                    </a:ext>
                  </a:extLst>
                </a:gridCol>
                <a:gridCol w="1083284">
                  <a:extLst>
                    <a:ext uri="{9D8B030D-6E8A-4147-A177-3AD203B41FA5}">
                      <a16:colId xmlns:a16="http://schemas.microsoft.com/office/drawing/2014/main" val="20006"/>
                    </a:ext>
                  </a:extLst>
                </a:gridCol>
                <a:gridCol w="1083284">
                  <a:extLst>
                    <a:ext uri="{9D8B030D-6E8A-4147-A177-3AD203B41FA5}">
                      <a16:colId xmlns:a16="http://schemas.microsoft.com/office/drawing/2014/main" val="20007"/>
                    </a:ext>
                  </a:extLst>
                </a:gridCol>
              </a:tblGrid>
              <a:tr h="508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NaCl</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MgCl</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AlCl</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SiCl</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4</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PCl</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5</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(SF</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6</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0"/>
                  </a:ext>
                </a:extLst>
              </a:tr>
              <a:tr h="4445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latin typeface="Times New Roman" pitchFamily="18" charset="0"/>
                          <a:ea typeface="黑体" pitchFamily="2" charset="-122"/>
                        </a:rPr>
                        <a:t>熔点</a:t>
                      </a:r>
                      <a:r>
                        <a:rPr kumimoji="1" lang="en-US" altLang="zh-CN" sz="1800" b="0" i="0" u="none" strike="noStrike" cap="none" normalizeH="0" baseline="0" dirty="0">
                          <a:ln>
                            <a:noFill/>
                          </a:ln>
                          <a:solidFill>
                            <a:srgbClr val="006600"/>
                          </a:solidFill>
                          <a:effectLst/>
                          <a:latin typeface="Times New Roman" pitchFamily="18" charset="0"/>
                          <a:ea typeface="黑体" pitchFamily="2" charset="-122"/>
                        </a:rPr>
                        <a:t>/</a:t>
                      </a:r>
                      <a:r>
                        <a:rPr kumimoji="1" lang="en-US" altLang="zh-CN" sz="1800" b="0" i="0" u="none" strike="noStrike" cap="none" normalizeH="0" baseline="0" dirty="0">
                          <a:ln>
                            <a:noFill/>
                          </a:ln>
                          <a:solidFill>
                            <a:srgbClr val="006600"/>
                          </a:solidFill>
                          <a:effectLst/>
                          <a:latin typeface="Times New Roman" pitchFamily="18" charset="0"/>
                          <a:ea typeface="黑体" pitchFamily="2" charset="-122"/>
                          <a:sym typeface="Symbol" pitchFamily="18" charset="2"/>
                        </a:rPr>
                        <a:t></a:t>
                      </a:r>
                      <a:r>
                        <a:rPr kumimoji="1" lang="en-US" altLang="zh-CN" sz="1800" b="0" i="0" u="none" strike="noStrike" cap="none" normalizeH="0" baseline="0" dirty="0">
                          <a:ln>
                            <a:noFill/>
                          </a:ln>
                          <a:solidFill>
                            <a:srgbClr val="006600"/>
                          </a:solidFill>
                          <a:effectLst/>
                          <a:latin typeface="Times New Roman" pitchFamily="18" charset="0"/>
                          <a:ea typeface="黑体" pitchFamily="2" charset="-122"/>
                        </a:rPr>
                        <a:t>C</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801</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714</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193</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68</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166</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56</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1"/>
                  </a:ext>
                </a:extLst>
              </a:tr>
              <a:tr h="508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化学键型</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过渡型</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2"/>
                  </a:ext>
                </a:extLst>
              </a:tr>
              <a:tr h="50006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晶体结构</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过渡型</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分子晶体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FF0000"/>
                          </a:solidFill>
                          <a:effectLst/>
                          <a:latin typeface="Times New Roman" pitchFamily="18" charset="0"/>
                          <a:ea typeface="黑体" pitchFamily="2" charset="-122"/>
                        </a:rPr>
                        <a:t>离子晶体</a:t>
                      </a:r>
                      <a:endParaRPr kumimoji="1" lang="zh-CN" altLang="en-US" sz="1800" b="0" i="0" u="none" strike="noStrike" cap="none" normalizeH="0" baseline="30000" dirty="0">
                        <a:ln>
                          <a:noFill/>
                        </a:ln>
                        <a:solidFill>
                          <a:srgbClr val="FF0000"/>
                        </a:solidFill>
                        <a:effectLst/>
                        <a:latin typeface="Times New Roman" pitchFamily="18" charset="0"/>
                        <a:ea typeface="黑体" pitchFamily="2" charset="-122"/>
                      </a:endParaRP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gridSpan="2">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分子晶体</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10003"/>
                  </a:ext>
                </a:extLst>
              </a:tr>
              <a:tr h="508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a:ln>
                          <a:noFill/>
                        </a:ln>
                        <a:solidFill>
                          <a:srgbClr val="006600"/>
                        </a:solidFill>
                        <a:effectLst/>
                        <a:latin typeface="Times New Roman" pitchFamily="18" charset="0"/>
                        <a:ea typeface="黑体" pitchFamily="2" charset="-122"/>
                      </a:endParaRP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Na</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MgO</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Al</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SiO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P</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SO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3</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Cl</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2</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O</a:t>
                      </a:r>
                      <a:r>
                        <a:rPr kumimoji="1" lang="en-US" altLang="zh-CN" sz="1800" b="0" i="0" u="none" strike="noStrike" cap="none" normalizeH="0" baseline="-25000">
                          <a:ln>
                            <a:noFill/>
                          </a:ln>
                          <a:solidFill>
                            <a:srgbClr val="006600"/>
                          </a:solidFill>
                          <a:effectLst/>
                          <a:latin typeface="Times New Roman" pitchFamily="18" charset="0"/>
                          <a:ea typeface="黑体" pitchFamily="2" charset="-122"/>
                        </a:rPr>
                        <a:t>7</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508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熔点</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a:t>
                      </a:r>
                      <a:r>
                        <a:rPr kumimoji="1" lang="en-US" altLang="zh-CN" sz="18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C</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920</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2802</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2027</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1700</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24</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rPr>
                        <a:t>16.9</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800" b="0"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1800" b="0" i="0" u="none" strike="noStrike" cap="none" normalizeH="0" baseline="0">
                          <a:ln>
                            <a:noFill/>
                          </a:ln>
                          <a:solidFill>
                            <a:srgbClr val="006600"/>
                          </a:solidFill>
                          <a:effectLst/>
                          <a:latin typeface="Times New Roman" pitchFamily="18" charset="0"/>
                          <a:ea typeface="黑体" pitchFamily="2" charset="-122"/>
                        </a:rPr>
                        <a:t>91.5</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508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化学键型</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共价键</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5080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latin typeface="Times New Roman" pitchFamily="18" charset="0"/>
                          <a:ea typeface="黑体" pitchFamily="2" charset="-122"/>
                        </a:rPr>
                        <a:t>晶体结构</a:t>
                      </a:r>
                    </a:p>
                  </a:txBody>
                  <a:tcPr marL="83077" marR="83077" marT="46800" marB="46800"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离子晶体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原子晶体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分子晶体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a:ln>
                            <a:noFill/>
                          </a:ln>
                          <a:solidFill>
                            <a:srgbClr val="006600"/>
                          </a:solidFill>
                          <a:effectLst/>
                          <a:latin typeface="Times New Roman" pitchFamily="18" charset="0"/>
                          <a:ea typeface="黑体" pitchFamily="2" charset="-122"/>
                        </a:rPr>
                        <a:t>分子晶体</a:t>
                      </a:r>
                    </a:p>
                  </a:txBody>
                  <a:tcPr marL="83077" marR="83077" marT="46800" marB="46800"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1800" b="0" i="0" u="none" strike="noStrike" cap="none" normalizeH="0" baseline="0" dirty="0">
                          <a:ln>
                            <a:noFill/>
                          </a:ln>
                          <a:solidFill>
                            <a:srgbClr val="006600"/>
                          </a:solidFill>
                          <a:effectLst/>
                          <a:latin typeface="Times New Roman" pitchFamily="18" charset="0"/>
                          <a:ea typeface="黑体" pitchFamily="2" charset="-122"/>
                        </a:rPr>
                        <a:t>分子晶体</a:t>
                      </a:r>
                    </a:p>
                  </a:txBody>
                  <a:tcPr marL="83077" marR="83077" marT="46800" marB="46800" anchor="ct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768540" name="Text Box 92"/>
          <p:cNvSpPr txBox="1">
            <a:spLocks noChangeArrowheads="1"/>
          </p:cNvSpPr>
          <p:nvPr/>
        </p:nvSpPr>
        <p:spPr bwMode="auto">
          <a:xfrm>
            <a:off x="638908" y="5715001"/>
            <a:ext cx="3929281" cy="369332"/>
          </a:xfrm>
          <a:prstGeom prst="rect">
            <a:avLst/>
          </a:prstGeom>
          <a:noFill/>
          <a:ln w="9525">
            <a:noFill/>
            <a:miter lim="800000"/>
            <a:headEnd/>
            <a:tailEnd/>
          </a:ln>
          <a:effectLst/>
        </p:spPr>
        <p:txBody>
          <a:bodyPr wrap="none">
            <a:spAutoFit/>
          </a:bodyPr>
          <a:lstStyle/>
          <a:p>
            <a:pPr>
              <a:defRPr/>
            </a:pPr>
            <a:r>
              <a:rPr kumimoji="0" lang="en-US" altLang="zh-CN" sz="1800" dirty="0">
                <a:solidFill>
                  <a:srgbClr val="FF0000"/>
                </a:solidFill>
              </a:rPr>
              <a:t>PCl</a:t>
            </a:r>
            <a:r>
              <a:rPr kumimoji="0" lang="en-US" altLang="zh-CN" sz="1800" baseline="-25000" dirty="0">
                <a:solidFill>
                  <a:srgbClr val="FF0000"/>
                </a:solidFill>
              </a:rPr>
              <a:t>5</a:t>
            </a:r>
            <a:r>
              <a:rPr kumimoji="0" lang="en-US" altLang="zh-CN" sz="1800" dirty="0">
                <a:solidFill>
                  <a:srgbClr val="FF0000"/>
                </a:solidFill>
              </a:rPr>
              <a:t> </a:t>
            </a:r>
            <a:r>
              <a:rPr kumimoji="0" lang="zh-CN" altLang="en-US" sz="1800" dirty="0">
                <a:solidFill>
                  <a:srgbClr val="FF0000"/>
                </a:solidFill>
              </a:rPr>
              <a:t>固态为离子晶体：</a:t>
            </a:r>
            <a:r>
              <a:rPr kumimoji="0" lang="en-US" altLang="zh-CN" sz="1800" dirty="0">
                <a:solidFill>
                  <a:srgbClr val="FF0000"/>
                </a:solidFill>
              </a:rPr>
              <a:t>[PCl</a:t>
            </a:r>
            <a:r>
              <a:rPr kumimoji="0" lang="en-US" altLang="zh-CN" sz="1800" baseline="-25000" dirty="0">
                <a:solidFill>
                  <a:srgbClr val="FF0000"/>
                </a:solidFill>
              </a:rPr>
              <a:t>4</a:t>
            </a:r>
            <a:r>
              <a:rPr kumimoji="0" lang="en-US" altLang="zh-CN" sz="1800" baseline="50000" dirty="0">
                <a:solidFill>
                  <a:srgbClr val="FF0000"/>
                </a:solidFill>
              </a:rPr>
              <a:t>+</a:t>
            </a:r>
            <a:r>
              <a:rPr kumimoji="0" lang="en-US" altLang="zh-CN" sz="1800" dirty="0">
                <a:solidFill>
                  <a:srgbClr val="FF0000"/>
                </a:solidFill>
              </a:rPr>
              <a:t>][PCl</a:t>
            </a:r>
            <a:r>
              <a:rPr kumimoji="0" lang="en-US" altLang="zh-CN" sz="1800" baseline="-25000" dirty="0">
                <a:solidFill>
                  <a:srgbClr val="FF0000"/>
                </a:solidFill>
              </a:rPr>
              <a:t>6</a:t>
            </a:r>
            <a:r>
              <a:rPr kumimoji="0" lang="en-US" altLang="zh-CN" sz="1800" baseline="50000" dirty="0">
                <a:solidFill>
                  <a:srgbClr val="FF0000"/>
                </a:solidFill>
                <a:sym typeface="Symbol" pitchFamily="18" charset="2"/>
              </a:rPr>
              <a:t></a:t>
            </a:r>
            <a:r>
              <a:rPr kumimoji="0" lang="en-US" altLang="zh-CN" sz="1800" dirty="0">
                <a:solidFill>
                  <a:srgbClr val="FF0000"/>
                </a:solidFill>
              </a:rPr>
              <a:t>]</a:t>
            </a:r>
            <a:endParaRPr kumimoji="0" lang="zh-CN" altLang="en-US" sz="1800" dirty="0"/>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3584092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灯片编号占位符 1"/>
          <p:cNvSpPr>
            <a:spLocks noGrp="1"/>
          </p:cNvSpPr>
          <p:nvPr>
            <p:ph type="sldNum" sz="quarter" idx="10"/>
          </p:nvPr>
        </p:nvSpPr>
        <p:spPr/>
        <p:txBody>
          <a:bodyPr/>
          <a:lstStyle/>
          <a:p>
            <a:fld id="{07AE3568-A8B5-4914-9900-702157E999FF}" type="slidenum">
              <a:rPr lang="en-US" altLang="zh-CN"/>
              <a:pPr/>
              <a:t>43</a:t>
            </a:fld>
            <a:endParaRPr lang="en-US" altLang="zh-CN"/>
          </a:p>
        </p:txBody>
      </p:sp>
      <p:sp>
        <p:nvSpPr>
          <p:cNvPr id="1770519" name="Text Box 23"/>
          <p:cNvSpPr txBox="1">
            <a:spLocks noChangeArrowheads="1"/>
          </p:cNvSpPr>
          <p:nvPr/>
        </p:nvSpPr>
        <p:spPr bwMode="auto">
          <a:xfrm>
            <a:off x="611560" y="5373216"/>
            <a:ext cx="7912687" cy="93634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lnSpc>
                <a:spcPct val="120000"/>
              </a:lnSpc>
            </a:pPr>
            <a:r>
              <a:rPr kumimoji="0" lang="zh-CN" altLang="en-US" dirty="0">
                <a:solidFill>
                  <a:schemeClr val="accent2"/>
                </a:solidFill>
              </a:rPr>
              <a:t>实际上理想的离子键是不存在的，所谓离子化合物，只不过是指其键型基本上是离子键而已</a:t>
            </a:r>
          </a:p>
        </p:txBody>
      </p:sp>
      <p:grpSp>
        <p:nvGrpSpPr>
          <p:cNvPr id="60420" name="Group 30"/>
          <p:cNvGrpSpPr>
            <a:grpSpLocks/>
          </p:cNvGrpSpPr>
          <p:nvPr/>
        </p:nvGrpSpPr>
        <p:grpSpPr bwMode="auto">
          <a:xfrm>
            <a:off x="1476595" y="2674596"/>
            <a:ext cx="6085742" cy="2386013"/>
            <a:chOff x="2063" y="2304"/>
            <a:chExt cx="4153" cy="1503"/>
          </a:xfrm>
        </p:grpSpPr>
        <p:grpSp>
          <p:nvGrpSpPr>
            <p:cNvPr id="60421" name="Group 28"/>
            <p:cNvGrpSpPr>
              <a:grpSpLocks/>
            </p:cNvGrpSpPr>
            <p:nvPr/>
          </p:nvGrpSpPr>
          <p:grpSpPr bwMode="auto">
            <a:xfrm>
              <a:off x="2064" y="2304"/>
              <a:ext cx="4152" cy="747"/>
              <a:chOff x="2064" y="2520"/>
              <a:chExt cx="4152" cy="747"/>
            </a:xfrm>
          </p:grpSpPr>
          <p:pic>
            <p:nvPicPr>
              <p:cNvPr id="60423" name="Picture 4"/>
              <p:cNvPicPr>
                <a:picLocks noChangeAspect="1" noChangeArrowheads="1"/>
              </p:cNvPicPr>
              <p:nvPr/>
            </p:nvPicPr>
            <p:blipFill rotWithShape="1">
              <a:blip r:embed="rId2" cstate="print">
                <a:lum bright="-6000"/>
                <a:extLst>
                  <a:ext uri="{28A0092B-C50C-407E-A947-70E740481C1C}">
                    <a14:useLocalDpi xmlns:a14="http://schemas.microsoft.com/office/drawing/2010/main"/>
                  </a:ext>
                </a:extLst>
              </a:blip>
              <a:srcRect b="57752"/>
              <a:stretch/>
            </p:blipFill>
            <p:spPr bwMode="auto">
              <a:xfrm>
                <a:off x="2064" y="2520"/>
                <a:ext cx="4152" cy="747"/>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70512" name="Text Box 16"/>
              <p:cNvSpPr txBox="1">
                <a:spLocks noChangeArrowheads="1"/>
              </p:cNvSpPr>
              <p:nvPr/>
            </p:nvSpPr>
            <p:spPr bwMode="auto">
              <a:xfrm>
                <a:off x="2685" y="2799"/>
                <a:ext cx="245" cy="291"/>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rgbClr val="0000FF"/>
                    </a:solidFill>
                  </a:rPr>
                  <a:t>+</a:t>
                </a:r>
              </a:p>
            </p:txBody>
          </p:sp>
          <p:sp>
            <p:nvSpPr>
              <p:cNvPr id="1770514" name="Text Box 18"/>
              <p:cNvSpPr txBox="1">
                <a:spLocks noChangeArrowheads="1"/>
              </p:cNvSpPr>
              <p:nvPr/>
            </p:nvSpPr>
            <p:spPr bwMode="auto">
              <a:xfrm>
                <a:off x="3732" y="2811"/>
                <a:ext cx="245" cy="291"/>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rgbClr val="0000FF"/>
                    </a:solidFill>
                  </a:rPr>
                  <a:t>+</a:t>
                </a:r>
              </a:p>
            </p:txBody>
          </p:sp>
          <p:sp>
            <p:nvSpPr>
              <p:cNvPr id="1770516" name="Text Box 20"/>
              <p:cNvSpPr txBox="1">
                <a:spLocks noChangeArrowheads="1"/>
              </p:cNvSpPr>
              <p:nvPr/>
            </p:nvSpPr>
            <p:spPr bwMode="auto">
              <a:xfrm>
                <a:off x="4800" y="2805"/>
                <a:ext cx="245" cy="291"/>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rgbClr val="0000FF"/>
                    </a:solidFill>
                  </a:rPr>
                  <a:t>+</a:t>
                </a:r>
              </a:p>
            </p:txBody>
          </p:sp>
          <p:sp>
            <p:nvSpPr>
              <p:cNvPr id="1770518" name="Text Box 22"/>
              <p:cNvSpPr txBox="1">
                <a:spLocks noChangeArrowheads="1"/>
              </p:cNvSpPr>
              <p:nvPr/>
            </p:nvSpPr>
            <p:spPr bwMode="auto">
              <a:xfrm>
                <a:off x="5820" y="2826"/>
                <a:ext cx="245" cy="291"/>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a:solidFill>
                      <a:srgbClr val="0000FF"/>
                    </a:solidFill>
                  </a:rPr>
                  <a:t>+</a:t>
                </a:r>
              </a:p>
            </p:txBody>
          </p:sp>
          <p:sp>
            <p:nvSpPr>
              <p:cNvPr id="1770520" name="Text Box 24"/>
              <p:cNvSpPr txBox="1">
                <a:spLocks noChangeArrowheads="1"/>
              </p:cNvSpPr>
              <p:nvPr/>
            </p:nvSpPr>
            <p:spPr bwMode="auto">
              <a:xfrm>
                <a:off x="2304" y="2787"/>
                <a:ext cx="240" cy="288"/>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b="1">
                    <a:solidFill>
                      <a:srgbClr val="0000FF"/>
                    </a:solidFill>
                    <a:sym typeface="Symbol" pitchFamily="18" charset="2"/>
                  </a:rPr>
                  <a:t></a:t>
                </a:r>
                <a:endParaRPr lang="en-US" altLang="zh-CN" b="1">
                  <a:solidFill>
                    <a:srgbClr val="0000FF"/>
                  </a:solidFill>
                </a:endParaRPr>
              </a:p>
            </p:txBody>
          </p:sp>
          <p:sp>
            <p:nvSpPr>
              <p:cNvPr id="1770521" name="Text Box 25"/>
              <p:cNvSpPr txBox="1">
                <a:spLocks noChangeArrowheads="1"/>
              </p:cNvSpPr>
              <p:nvPr/>
            </p:nvSpPr>
            <p:spPr bwMode="auto">
              <a:xfrm>
                <a:off x="3312" y="2808"/>
                <a:ext cx="240" cy="288"/>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b="1">
                    <a:solidFill>
                      <a:srgbClr val="0000FF"/>
                    </a:solidFill>
                    <a:sym typeface="Symbol" pitchFamily="18" charset="2"/>
                  </a:rPr>
                  <a:t></a:t>
                </a:r>
                <a:endParaRPr lang="en-US" altLang="zh-CN" b="1">
                  <a:solidFill>
                    <a:srgbClr val="0000FF"/>
                  </a:solidFill>
                </a:endParaRPr>
              </a:p>
            </p:txBody>
          </p:sp>
          <p:sp>
            <p:nvSpPr>
              <p:cNvPr id="1770522" name="Text Box 26"/>
              <p:cNvSpPr txBox="1">
                <a:spLocks noChangeArrowheads="1"/>
              </p:cNvSpPr>
              <p:nvPr/>
            </p:nvSpPr>
            <p:spPr bwMode="auto">
              <a:xfrm>
                <a:off x="4452" y="2793"/>
                <a:ext cx="240" cy="288"/>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b="1">
                    <a:solidFill>
                      <a:srgbClr val="0000FF"/>
                    </a:solidFill>
                    <a:sym typeface="Symbol" pitchFamily="18" charset="2"/>
                  </a:rPr>
                  <a:t></a:t>
                </a:r>
                <a:endParaRPr lang="en-US" altLang="zh-CN" b="1">
                  <a:solidFill>
                    <a:srgbClr val="0000FF"/>
                  </a:solidFill>
                </a:endParaRPr>
              </a:p>
            </p:txBody>
          </p:sp>
          <p:sp>
            <p:nvSpPr>
              <p:cNvPr id="1770523" name="Text Box 27"/>
              <p:cNvSpPr txBox="1">
                <a:spLocks noChangeArrowheads="1"/>
              </p:cNvSpPr>
              <p:nvPr/>
            </p:nvSpPr>
            <p:spPr bwMode="auto">
              <a:xfrm>
                <a:off x="5472" y="2820"/>
                <a:ext cx="240" cy="288"/>
              </a:xfrm>
              <a:prstGeom prst="rect">
                <a:avLst/>
              </a:prstGeom>
              <a:noFill/>
              <a:ln w="9525">
                <a:noFill/>
                <a:miter lim="800000"/>
                <a:headEnd/>
                <a:tailEnd/>
              </a:ln>
              <a:effectLst/>
            </p:spPr>
            <p:txBody>
              <a:bodyPr lIns="91425" tIns="45712" rIns="91425" bIns="45712">
                <a:spAutoFit/>
              </a:bodyPr>
              <a:lstStyle/>
              <a:p>
                <a:pPr>
                  <a:spcBef>
                    <a:spcPct val="50000"/>
                  </a:spcBef>
                  <a:defRPr/>
                </a:pPr>
                <a:r>
                  <a:rPr lang="en-US" altLang="zh-CN" b="1">
                    <a:solidFill>
                      <a:srgbClr val="0000FF"/>
                    </a:solidFill>
                    <a:sym typeface="Symbol" pitchFamily="18" charset="2"/>
                  </a:rPr>
                  <a:t></a:t>
                </a:r>
                <a:endParaRPr lang="en-US" altLang="zh-CN" b="1">
                  <a:solidFill>
                    <a:srgbClr val="0000FF"/>
                  </a:solidFill>
                </a:endParaRPr>
              </a:p>
            </p:txBody>
          </p:sp>
        </p:grpSp>
        <p:sp>
          <p:nvSpPr>
            <p:cNvPr id="1770525" name="Text Box 29"/>
            <p:cNvSpPr txBox="1">
              <a:spLocks noChangeArrowheads="1"/>
            </p:cNvSpPr>
            <p:nvPr/>
          </p:nvSpPr>
          <p:spPr bwMode="auto">
            <a:xfrm>
              <a:off x="2063" y="3047"/>
              <a:ext cx="4152" cy="760"/>
            </a:xfrm>
            <a:prstGeom prst="rect">
              <a:avLst/>
            </a:prstGeom>
            <a:solidFill>
              <a:srgbClr val="66FFFF"/>
            </a:solidFill>
            <a:ln w="9525">
              <a:noFill/>
              <a:miter lim="800000"/>
              <a:headEnd/>
              <a:tailEnd/>
            </a:ln>
            <a:effectLst/>
          </p:spPr>
          <p:txBody>
            <a:bodyPr wrap="square" lIns="0" tIns="45712" rIns="0" bIns="45712">
              <a:spAutoFit/>
            </a:bodyPr>
            <a:lstStyle/>
            <a:p>
              <a:pPr>
                <a:lnSpc>
                  <a:spcPct val="110000"/>
                </a:lnSpc>
                <a:spcBef>
                  <a:spcPct val="50000"/>
                </a:spcBef>
                <a:defRPr/>
              </a:pPr>
              <a:r>
                <a:rPr lang="en-US" altLang="zh-CN" sz="1600" b="1" dirty="0">
                  <a:solidFill>
                    <a:srgbClr val="0000FF"/>
                  </a:solidFill>
                </a:rPr>
                <a:t>  </a:t>
              </a:r>
              <a:r>
                <a:rPr lang="zh-CN" altLang="en-US" sz="1600" b="1" dirty="0">
                  <a:solidFill>
                    <a:srgbClr val="0000FF"/>
                  </a:solidFill>
                </a:rPr>
                <a:t>理想离子键      基本上是离子键        过渡键型     基本上是共价键</a:t>
              </a:r>
            </a:p>
            <a:p>
              <a:pPr>
                <a:lnSpc>
                  <a:spcPct val="110000"/>
                </a:lnSpc>
                <a:defRPr/>
              </a:pPr>
              <a:r>
                <a:rPr lang="zh-CN" altLang="en-US" sz="1600" b="1" dirty="0">
                  <a:solidFill>
                    <a:srgbClr val="0000FF"/>
                  </a:solidFill>
                </a:rPr>
                <a:t>     </a:t>
              </a:r>
              <a:r>
                <a:rPr lang="en-US" altLang="zh-CN" sz="1600" b="1" dirty="0">
                  <a:solidFill>
                    <a:srgbClr val="0000FF"/>
                  </a:solidFill>
                </a:rPr>
                <a:t>(</a:t>
              </a:r>
              <a:r>
                <a:rPr lang="zh-CN" altLang="en-US" sz="1600" b="1" dirty="0">
                  <a:solidFill>
                    <a:srgbClr val="0000FF"/>
                  </a:solidFill>
                </a:rPr>
                <a:t>无极化</a:t>
              </a:r>
              <a:r>
                <a:rPr lang="en-US" altLang="zh-CN" sz="1600" b="1" dirty="0">
                  <a:solidFill>
                    <a:srgbClr val="0000FF"/>
                  </a:solidFill>
                </a:rPr>
                <a:t>)             (</a:t>
              </a:r>
              <a:r>
                <a:rPr lang="zh-CN" altLang="en-US" sz="1600" b="1" dirty="0">
                  <a:solidFill>
                    <a:srgbClr val="0000FF"/>
                  </a:solidFill>
                </a:rPr>
                <a:t>轻微极化</a:t>
              </a:r>
              <a:r>
                <a:rPr lang="en-US" altLang="zh-CN" sz="1600" b="1" dirty="0">
                  <a:solidFill>
                    <a:srgbClr val="0000FF"/>
                  </a:solidFill>
                </a:rPr>
                <a:t>)            (</a:t>
              </a:r>
              <a:r>
                <a:rPr lang="zh-CN" altLang="en-US" sz="1600" b="1" dirty="0">
                  <a:solidFill>
                    <a:srgbClr val="0000FF"/>
                  </a:solidFill>
                </a:rPr>
                <a:t>较强极化</a:t>
              </a:r>
              <a:r>
                <a:rPr lang="en-US" altLang="zh-CN" sz="1600" b="1" dirty="0">
                  <a:solidFill>
                    <a:srgbClr val="0000FF"/>
                  </a:solidFill>
                </a:rPr>
                <a:t>)         (</a:t>
              </a:r>
              <a:r>
                <a:rPr lang="zh-CN" altLang="en-US" sz="1600" b="1" dirty="0">
                  <a:solidFill>
                    <a:srgbClr val="0000FF"/>
                  </a:solidFill>
                </a:rPr>
                <a:t>强烈极化</a:t>
              </a:r>
              <a:r>
                <a:rPr lang="en-US" altLang="zh-CN" sz="1600" b="1" dirty="0">
                  <a:solidFill>
                    <a:srgbClr val="0000FF"/>
                  </a:solidFill>
                </a:rPr>
                <a:t>) </a:t>
              </a:r>
            </a:p>
            <a:p>
              <a:pPr>
                <a:lnSpc>
                  <a:spcPct val="110000"/>
                </a:lnSpc>
                <a:defRPr/>
              </a:pPr>
              <a:endParaRPr lang="en-US" altLang="zh-CN" sz="1600" b="1" dirty="0">
                <a:solidFill>
                  <a:srgbClr val="0000FF"/>
                </a:solidFill>
              </a:endParaRPr>
            </a:p>
            <a:p>
              <a:pPr algn="ctr">
                <a:lnSpc>
                  <a:spcPct val="110000"/>
                </a:lnSpc>
                <a:defRPr/>
              </a:pPr>
              <a:r>
                <a:rPr lang="zh-CN" altLang="en-US" sz="2000" b="1" dirty="0">
                  <a:solidFill>
                    <a:srgbClr val="0000FF"/>
                  </a:solidFill>
                </a:rPr>
                <a:t>离子极化示意图</a:t>
              </a:r>
              <a:r>
                <a:rPr lang="zh-CN" altLang="en-US" sz="1600" b="1" dirty="0">
                  <a:solidFill>
                    <a:srgbClr val="0000FF"/>
                  </a:solidFill>
                </a:rPr>
                <a:t> </a:t>
              </a:r>
            </a:p>
          </p:txBody>
        </p:sp>
      </p:grpSp>
      <p:sp>
        <p:nvSpPr>
          <p:cNvPr id="17" name="矩形 1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p:cNvSpPr/>
          <p:nvPr/>
        </p:nvSpPr>
        <p:spPr>
          <a:xfrm>
            <a:off x="971600" y="229173"/>
            <a:ext cx="7265953" cy="609398"/>
          </a:xfrm>
          <a:prstGeom prst="rect">
            <a:avLst/>
          </a:prstGeom>
        </p:spPr>
        <p:txBody>
          <a:bodyPr wrap="square">
            <a:spAutoFit/>
          </a:bodyPr>
          <a:lstStyle/>
          <a:p>
            <a:pPr algn="ctr" eaLnBrk="1" hangingPunct="1">
              <a:lnSpc>
                <a:spcPct val="120000"/>
              </a:lnSpc>
            </a:pPr>
            <a:r>
              <a:rPr kumimoji="0" lang="en-US" altLang="zh-CN" sz="2800" b="1" dirty="0">
                <a:solidFill>
                  <a:srgbClr val="CC0000"/>
                </a:solidFill>
              </a:rPr>
              <a:t>II  </a:t>
            </a:r>
            <a:r>
              <a:rPr kumimoji="0" lang="zh-CN" altLang="en-US" sz="2800" b="1" dirty="0">
                <a:solidFill>
                  <a:srgbClr val="CC0000"/>
                </a:solidFill>
              </a:rPr>
              <a:t>键型和晶型变化的根源 </a:t>
            </a:r>
            <a:r>
              <a:rPr kumimoji="0" lang="en-US" altLang="zh-CN" sz="2800" b="1" dirty="0">
                <a:solidFill>
                  <a:srgbClr val="CC0000"/>
                </a:solidFill>
              </a:rPr>
              <a:t>— </a:t>
            </a:r>
            <a:r>
              <a:rPr kumimoji="0" lang="zh-CN" altLang="en-US" sz="2800" b="1" dirty="0">
                <a:solidFill>
                  <a:srgbClr val="CC0000"/>
                </a:solidFill>
              </a:rPr>
              <a:t>离子极化现象</a:t>
            </a:r>
          </a:p>
        </p:txBody>
      </p:sp>
      <p:sp>
        <p:nvSpPr>
          <p:cNvPr id="3" name="矩形 2"/>
          <p:cNvSpPr/>
          <p:nvPr/>
        </p:nvSpPr>
        <p:spPr>
          <a:xfrm>
            <a:off x="75912" y="1052736"/>
            <a:ext cx="8888576" cy="1379545"/>
          </a:xfrm>
          <a:prstGeom prst="rect">
            <a:avLst/>
          </a:prstGeom>
        </p:spPr>
        <p:txBody>
          <a:bodyPr wrap="square">
            <a:spAutoFit/>
          </a:bodyPr>
          <a:lstStyle/>
          <a:p>
            <a:pPr eaLnBrk="1" hangingPunct="1">
              <a:lnSpc>
                <a:spcPct val="120000"/>
              </a:lnSpc>
            </a:pPr>
            <a:r>
              <a:rPr kumimoji="0" lang="zh-CN" altLang="en-US" dirty="0"/>
              <a:t>        离子键的理想情况是离子的电子云分布呈球形对称。实际上，离子在周围异电荷离子电场的作用下被诱导极化或多或少也会发生电子云变形而偏离原来的球形分布，这一现象称为</a:t>
            </a:r>
            <a:r>
              <a:rPr kumimoji="0" lang="zh-CN" altLang="en-US" dirty="0">
                <a:solidFill>
                  <a:schemeClr val="accent2"/>
                </a:solidFill>
              </a:rPr>
              <a:t>离子的极化</a:t>
            </a:r>
            <a:r>
              <a:rPr kumimoji="0" lang="zh-CN" altLang="en-US" dirty="0"/>
              <a:t>。</a:t>
            </a:r>
          </a:p>
        </p:txBody>
      </p:sp>
    </p:spTree>
    <p:extLst>
      <p:ext uri="{BB962C8B-B14F-4D97-AF65-F5344CB8AC3E}">
        <p14:creationId xmlns:p14="http://schemas.microsoft.com/office/powerpoint/2010/main" val="33736139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C03900CB-CC76-4DFC-80F5-E388177ED0DD}" type="slidenum">
              <a:rPr lang="en-US" altLang="zh-CN"/>
              <a:pPr/>
              <a:t>44</a:t>
            </a:fld>
            <a:endParaRPr lang="en-US" altLang="zh-CN"/>
          </a:p>
        </p:txBody>
      </p:sp>
      <p:sp>
        <p:nvSpPr>
          <p:cNvPr id="61444" name="Rectangle 4"/>
          <p:cNvSpPr>
            <a:spLocks noChangeArrowheads="1"/>
          </p:cNvSpPr>
          <p:nvPr/>
        </p:nvSpPr>
        <p:spPr bwMode="auto">
          <a:xfrm>
            <a:off x="2411760" y="179929"/>
            <a:ext cx="475252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0000"/>
                </a:solidFill>
                <a:effectLst>
                  <a:outerShdw blurRad="38100" dist="38100" dir="2700000" algn="tl">
                    <a:srgbClr val="C0C0C0"/>
                  </a:outerShdw>
                </a:effectLst>
              </a:rPr>
              <a:t>离子的变形性 </a:t>
            </a:r>
            <a:r>
              <a:rPr kumimoji="0" lang="en-US" altLang="zh-CN" sz="3200" b="1" dirty="0">
                <a:solidFill>
                  <a:srgbClr val="CC0000"/>
                </a:solidFill>
                <a:effectLst>
                  <a:outerShdw blurRad="38100" dist="38100" dir="2700000" algn="tl">
                    <a:srgbClr val="C0C0C0"/>
                  </a:outerShdw>
                </a:effectLst>
              </a:rPr>
              <a:t>–</a:t>
            </a:r>
            <a:r>
              <a:rPr kumimoji="0" lang="zh-CN" altLang="en-US" sz="3200" b="1" dirty="0">
                <a:solidFill>
                  <a:srgbClr val="CC0000"/>
                </a:solidFill>
                <a:effectLst>
                  <a:outerShdw blurRad="38100" dist="38100" dir="2700000" algn="tl">
                    <a:srgbClr val="C0C0C0"/>
                  </a:outerShdw>
                </a:effectLst>
              </a:rPr>
              <a:t> 极化率</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078E34B0-54F9-DF9E-223C-0A77F1A88762}"/>
              </a:ext>
            </a:extLst>
          </p:cNvPr>
          <p:cNvSpPr/>
          <p:nvPr/>
        </p:nvSpPr>
        <p:spPr>
          <a:xfrm>
            <a:off x="384663" y="1133210"/>
            <a:ext cx="8460432" cy="1684244"/>
          </a:xfrm>
          <a:prstGeom prst="rect">
            <a:avLst/>
          </a:prstGeom>
        </p:spPr>
        <p:txBody>
          <a:bodyPr wrap="square">
            <a:spAutoFit/>
          </a:bodyPr>
          <a:lstStyle/>
          <a:p>
            <a:pPr>
              <a:lnSpc>
                <a:spcPct val="110000"/>
              </a:lnSpc>
              <a:spcBef>
                <a:spcPts val="0"/>
              </a:spcBef>
            </a:pPr>
            <a:r>
              <a:rPr lang="zh-CN" altLang="en-US" dirty="0"/>
              <a:t>诱导偶极距 </a:t>
            </a:r>
            <a:r>
              <a:rPr lang="zh-CN" altLang="en-US" b="1" i="1" dirty="0">
                <a:solidFill>
                  <a:srgbClr val="0000FF"/>
                </a:solidFill>
                <a:sym typeface="Symbol" pitchFamily="2" charset="2"/>
              </a:rPr>
              <a:t></a:t>
            </a:r>
            <a:r>
              <a:rPr lang="zh-CN" altLang="en-US" b="1" dirty="0">
                <a:solidFill>
                  <a:srgbClr val="0000FF"/>
                </a:solidFill>
                <a:sym typeface="Symbol" pitchFamily="2" charset="2"/>
              </a:rPr>
              <a:t>＝</a:t>
            </a:r>
            <a:r>
              <a:rPr lang="zh-CN" altLang="en-US" b="1" i="1" dirty="0">
                <a:solidFill>
                  <a:srgbClr val="0000FF"/>
                </a:solidFill>
                <a:sym typeface="Symbol" pitchFamily="2" charset="2"/>
              </a:rPr>
              <a:t></a:t>
            </a:r>
            <a:r>
              <a:rPr lang="en-US" altLang="zh-CN" b="1" i="1" dirty="0">
                <a:solidFill>
                  <a:srgbClr val="0000FF"/>
                </a:solidFill>
                <a:sym typeface="Symbol" pitchFamily="2" charset="2"/>
              </a:rPr>
              <a:t>E</a:t>
            </a:r>
          </a:p>
          <a:p>
            <a:pPr>
              <a:lnSpc>
                <a:spcPct val="110000"/>
              </a:lnSpc>
              <a:spcBef>
                <a:spcPts val="0"/>
              </a:spcBef>
            </a:pPr>
            <a:r>
              <a:rPr lang="en-US" altLang="zh-CN" dirty="0">
                <a:solidFill>
                  <a:srgbClr val="0000FF"/>
                </a:solidFill>
                <a:sym typeface="Symbol" pitchFamily="2" charset="2"/>
              </a:rPr>
              <a:t></a:t>
            </a:r>
            <a:r>
              <a:rPr lang="zh-CN" altLang="en-US" dirty="0">
                <a:sym typeface="Symbol" pitchFamily="2" charset="2"/>
              </a:rPr>
              <a:t>为被诱导分子的极化率，</a:t>
            </a:r>
            <a:r>
              <a:rPr kumimoji="0" lang="zh-CN" altLang="en-US" dirty="0"/>
              <a:t>代表在有效电场强度下，离子电子云变形的能力，主要决定于离子的核电荷对外层电子吸引的紧密程度和外层电子数目</a:t>
            </a:r>
            <a:endParaRPr lang="zh-CN" altLang="en-US" b="1" dirty="0">
              <a:sym typeface="Symbol" pitchFamily="2" charset="2"/>
            </a:endParaRPr>
          </a:p>
        </p:txBody>
      </p:sp>
      <p:sp>
        <p:nvSpPr>
          <p:cNvPr id="5" name="文本框 4">
            <a:extLst>
              <a:ext uri="{FF2B5EF4-FFF2-40B4-BE49-F238E27FC236}">
                <a16:creationId xmlns:a16="http://schemas.microsoft.com/office/drawing/2014/main" id="{1FAFB73B-3B14-591A-F421-2AB1FE8E101B}"/>
              </a:ext>
            </a:extLst>
          </p:cNvPr>
          <p:cNvSpPr txBox="1"/>
          <p:nvPr/>
        </p:nvSpPr>
        <p:spPr>
          <a:xfrm>
            <a:off x="465763" y="5124625"/>
            <a:ext cx="8460432" cy="1200329"/>
          </a:xfrm>
          <a:prstGeom prst="rect">
            <a:avLst/>
          </a:prstGeom>
          <a:noFill/>
        </p:spPr>
        <p:txBody>
          <a:bodyPr wrap="square">
            <a:spAutoFit/>
          </a:bodyPr>
          <a:lstStyle/>
          <a:p>
            <a:r>
              <a:rPr kumimoji="0" lang="zh-CN" altLang="en-US" dirty="0"/>
              <a:t>一般说来，离子半径越大，变形性也越大；负离子价数越高，变形性越大；正离子价数越高，变形性越小；通常负离子变形性比正离子大得多。</a:t>
            </a:r>
            <a:endParaRPr lang="zh-CN" altLang="en-US" dirty="0"/>
          </a:p>
        </p:txBody>
      </p:sp>
    </p:spTree>
    <p:extLst>
      <p:ext uri="{BB962C8B-B14F-4D97-AF65-F5344CB8AC3E}">
        <p14:creationId xmlns:p14="http://schemas.microsoft.com/office/powerpoint/2010/main" val="29130114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A3D9A2BD-50F0-40EC-99DF-F2905DCAE5AF}" type="slidenum">
              <a:rPr lang="en-US" altLang="zh-CN"/>
              <a:pPr/>
              <a:t>45</a:t>
            </a:fld>
            <a:endParaRPr lang="en-US" altLang="zh-CN"/>
          </a:p>
        </p:txBody>
      </p:sp>
      <p:sp>
        <p:nvSpPr>
          <p:cNvPr id="62468" name="Rectangle 4"/>
          <p:cNvSpPr>
            <a:spLocks noChangeArrowheads="1"/>
          </p:cNvSpPr>
          <p:nvPr/>
        </p:nvSpPr>
        <p:spPr bwMode="auto">
          <a:xfrm>
            <a:off x="1691680" y="188640"/>
            <a:ext cx="547260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dirty="0">
                <a:solidFill>
                  <a:srgbClr val="CC0000"/>
                </a:solidFill>
                <a:effectLst>
                  <a:outerShdw blurRad="38100" dist="38100" dir="2700000" algn="tl">
                    <a:srgbClr val="C0C0C0"/>
                  </a:outerShdw>
                </a:effectLst>
              </a:rPr>
              <a:t>离子的极化能力</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Text Box 4">
            <a:extLst>
              <a:ext uri="{FF2B5EF4-FFF2-40B4-BE49-F238E27FC236}">
                <a16:creationId xmlns:a16="http://schemas.microsoft.com/office/drawing/2014/main" id="{0948AC6F-7AB4-EF54-F296-F1E535E0D97E}"/>
              </a:ext>
            </a:extLst>
          </p:cNvPr>
          <p:cNvSpPr txBox="1">
            <a:spLocks noChangeArrowheads="1"/>
          </p:cNvSpPr>
          <p:nvPr/>
        </p:nvSpPr>
        <p:spPr bwMode="auto">
          <a:xfrm>
            <a:off x="334524" y="1119266"/>
            <a:ext cx="8316416" cy="830997"/>
          </a:xfrm>
          <a:prstGeom prst="rect">
            <a:avLst/>
          </a:prstGeom>
          <a:noFill/>
          <a:ln>
            <a:noFill/>
          </a:ln>
          <a:effectLst/>
        </p:spPr>
        <p:txBody>
          <a:bodyPr wrap="square">
            <a:spAutoFit/>
          </a:bodyPr>
          <a:lstStyle/>
          <a:p>
            <a:pPr algn="just">
              <a:spcBef>
                <a:spcPct val="20000"/>
              </a:spcBef>
            </a:pPr>
            <a:r>
              <a:rPr lang="zh-CN" altLang="en-US" b="1" dirty="0">
                <a:solidFill>
                  <a:srgbClr val="FF3300"/>
                </a:solidFill>
                <a:latin typeface="+mn-lt"/>
                <a:ea typeface="+mj-ea"/>
              </a:rPr>
              <a:t>极化力</a:t>
            </a:r>
            <a:r>
              <a:rPr lang="en-US" altLang="zh-CN" b="1" dirty="0">
                <a:solidFill>
                  <a:srgbClr val="FF3300"/>
                </a:solidFill>
                <a:latin typeface="+mn-lt"/>
                <a:ea typeface="+mj-ea"/>
              </a:rPr>
              <a:t>(</a:t>
            </a:r>
            <a:r>
              <a:rPr lang="en-US" altLang="zh-CN" b="1" i="1" dirty="0">
                <a:solidFill>
                  <a:srgbClr val="FF3300"/>
                </a:solidFill>
                <a:latin typeface="+mn-lt"/>
                <a:ea typeface="+mj-ea"/>
                <a:sym typeface="Symbol" pitchFamily="2" charset="2"/>
              </a:rPr>
              <a:t> </a:t>
            </a:r>
            <a:r>
              <a:rPr lang="en-US" altLang="zh-CN" b="1" dirty="0">
                <a:solidFill>
                  <a:srgbClr val="FF3300"/>
                </a:solidFill>
                <a:latin typeface="+mn-lt"/>
                <a:ea typeface="+mj-ea"/>
                <a:sym typeface="Symbol" pitchFamily="2" charset="2"/>
              </a:rPr>
              <a:t>)</a:t>
            </a:r>
            <a:r>
              <a:rPr lang="en-US" altLang="zh-CN" b="1" dirty="0">
                <a:latin typeface="+mn-lt"/>
                <a:ea typeface="+mj-ea"/>
                <a:sym typeface="Symbol" pitchFamily="2" charset="2"/>
              </a:rPr>
              <a:t>—— </a:t>
            </a:r>
            <a:r>
              <a:rPr lang="zh-CN" altLang="en-US" b="1" dirty="0">
                <a:latin typeface="+mn-lt"/>
                <a:ea typeface="+mj-ea"/>
                <a:sym typeface="Symbol" pitchFamily="2" charset="2"/>
              </a:rPr>
              <a:t>一种离子使邻近的异性离子极化而变形的能力，通常</a:t>
            </a:r>
            <a:r>
              <a:rPr lang="zh-CN" altLang="en-US" b="1" dirty="0">
                <a:latin typeface="+mn-lt"/>
                <a:ea typeface="+mj-ea"/>
              </a:rPr>
              <a:t>阳离子极化力占主导。</a:t>
            </a:r>
          </a:p>
        </p:txBody>
      </p:sp>
      <p:graphicFrame>
        <p:nvGraphicFramePr>
          <p:cNvPr id="7" name="Object 7">
            <a:extLst>
              <a:ext uri="{FF2B5EF4-FFF2-40B4-BE49-F238E27FC236}">
                <a16:creationId xmlns:a16="http://schemas.microsoft.com/office/drawing/2014/main" id="{06DE45A7-D9B9-53EB-D6B7-C64CAF4FFD83}"/>
              </a:ext>
            </a:extLst>
          </p:cNvPr>
          <p:cNvGraphicFramePr>
            <a:graphicFrameLocks noChangeAspect="1"/>
          </p:cNvGraphicFramePr>
          <p:nvPr>
            <p:extLst>
              <p:ext uri="{D42A27DB-BD31-4B8C-83A1-F6EECF244321}">
                <p14:modId xmlns:p14="http://schemas.microsoft.com/office/powerpoint/2010/main" val="1649239412"/>
              </p:ext>
            </p:extLst>
          </p:nvPr>
        </p:nvGraphicFramePr>
        <p:xfrm>
          <a:off x="755576" y="2326865"/>
          <a:ext cx="2601083" cy="1102135"/>
        </p:xfrm>
        <a:graphic>
          <a:graphicData uri="http://schemas.openxmlformats.org/presentationml/2006/ole">
            <mc:AlternateContent xmlns:mc="http://schemas.openxmlformats.org/markup-compatibility/2006">
              <mc:Choice xmlns:v="urn:schemas-microsoft-com:vml" Requires="v">
                <p:oleObj name="Equation" r:id="rId2" imgW="19011900" imgH="9067800" progId="Equation.DSMT4">
                  <p:embed/>
                </p:oleObj>
              </mc:Choice>
              <mc:Fallback>
                <p:oleObj name="Equation" r:id="rId2" imgW="19011900" imgH="9067800" progId="Equation.DSMT4">
                  <p:embed/>
                  <p:pic>
                    <p:nvPicPr>
                      <p:cNvPr id="95239" name="Object 7">
                        <a:extLst>
                          <a:ext uri="{FF2B5EF4-FFF2-40B4-BE49-F238E27FC236}">
                            <a16:creationId xmlns:a16="http://schemas.microsoft.com/office/drawing/2014/main" id="{B632C44E-D3CC-E81F-5420-4A6B6533C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2326865"/>
                        <a:ext cx="2601083" cy="1102135"/>
                      </a:xfrm>
                      <a:prstGeom prst="rect">
                        <a:avLst/>
                      </a:prstGeom>
                      <a:solidFill>
                        <a:schemeClr val="bg1"/>
                      </a:solidFill>
                      <a:ln>
                        <a:noFill/>
                      </a:ln>
                      <a:effectLst/>
                    </p:spPr>
                  </p:pic>
                </p:oleObj>
              </mc:Fallback>
            </mc:AlternateContent>
          </a:graphicData>
        </a:graphic>
      </p:graphicFrame>
      <p:sp>
        <p:nvSpPr>
          <p:cNvPr id="8" name="Text Box 8">
            <a:extLst>
              <a:ext uri="{FF2B5EF4-FFF2-40B4-BE49-F238E27FC236}">
                <a16:creationId xmlns:a16="http://schemas.microsoft.com/office/drawing/2014/main" id="{610B56CB-E46B-3D48-EDAA-EABF54242F56}"/>
              </a:ext>
            </a:extLst>
          </p:cNvPr>
          <p:cNvSpPr txBox="1">
            <a:spLocks noChangeArrowheads="1"/>
          </p:cNvSpPr>
          <p:nvPr/>
        </p:nvSpPr>
        <p:spPr bwMode="auto">
          <a:xfrm>
            <a:off x="3491880" y="2462433"/>
            <a:ext cx="5400600" cy="830997"/>
          </a:xfrm>
          <a:prstGeom prst="rect">
            <a:avLst/>
          </a:prstGeom>
          <a:solidFill>
            <a:srgbClr val="FFFF00"/>
          </a:solidFill>
          <a:ln>
            <a:noFill/>
          </a:ln>
          <a:effectLst/>
        </p:spPr>
        <p:txBody>
          <a:bodyPr wrap="square">
            <a:spAutoFit/>
          </a:bodyPr>
          <a:lstStyle/>
          <a:p>
            <a:pPr algn="just">
              <a:spcBef>
                <a:spcPct val="20000"/>
              </a:spcBef>
            </a:pPr>
            <a:r>
              <a:rPr lang="zh-CN" altLang="en-US" b="1" dirty="0">
                <a:solidFill>
                  <a:srgbClr val="FF3300"/>
                </a:solidFill>
                <a:ea typeface="+mj-ea"/>
                <a:cs typeface="Times New Roman" panose="02020603050405020304" pitchFamily="18" charset="0"/>
              </a:rPr>
              <a:t>高电荷、小半径的阳离子</a:t>
            </a:r>
            <a:r>
              <a:rPr lang="zh-CN" altLang="en-US" b="1" dirty="0">
                <a:solidFill>
                  <a:srgbClr val="0066FF"/>
                </a:solidFill>
                <a:ea typeface="+mj-ea"/>
                <a:cs typeface="Times New Roman" panose="02020603050405020304" pitchFamily="18" charset="0"/>
              </a:rPr>
              <a:t>有强的极化力</a:t>
            </a:r>
            <a:r>
              <a:rPr lang="zh-CN" altLang="en-US" b="1" dirty="0">
                <a:ea typeface="+mj-ea"/>
                <a:cs typeface="Times New Roman" panose="02020603050405020304" pitchFamily="18" charset="0"/>
              </a:rPr>
              <a:t>。如：</a:t>
            </a:r>
            <a:r>
              <a:rPr lang="en-US" altLang="zh-CN" b="1" dirty="0">
                <a:ea typeface="+mj-ea"/>
                <a:cs typeface="Times New Roman" panose="02020603050405020304" pitchFamily="18" charset="0"/>
              </a:rPr>
              <a:t>Al</a:t>
            </a:r>
            <a:r>
              <a:rPr lang="en-US" altLang="zh-CN" b="1" baseline="30000" dirty="0">
                <a:ea typeface="+mj-ea"/>
                <a:cs typeface="Times New Roman" panose="02020603050405020304" pitchFamily="18" charset="0"/>
              </a:rPr>
              <a:t>3+</a:t>
            </a:r>
            <a:r>
              <a:rPr lang="zh-CN" altLang="en-US" b="1" dirty="0">
                <a:ea typeface="+mj-ea"/>
                <a:cs typeface="Times New Roman" panose="02020603050405020304" pitchFamily="18" charset="0"/>
              </a:rPr>
              <a:t>、</a:t>
            </a:r>
            <a:r>
              <a:rPr lang="en-US" altLang="zh-CN" b="1" dirty="0">
                <a:ea typeface="+mj-ea"/>
                <a:cs typeface="Times New Roman" panose="02020603050405020304" pitchFamily="18" charset="0"/>
              </a:rPr>
              <a:t>B</a:t>
            </a:r>
            <a:r>
              <a:rPr lang="en-US" altLang="zh-CN" b="1" baseline="30000" dirty="0">
                <a:ea typeface="+mj-ea"/>
                <a:cs typeface="Times New Roman" panose="02020603050405020304" pitchFamily="18" charset="0"/>
              </a:rPr>
              <a:t>3+</a:t>
            </a:r>
            <a:r>
              <a:rPr lang="zh-CN" altLang="en-US" b="1" dirty="0">
                <a:ea typeface="+mj-ea"/>
                <a:cs typeface="Times New Roman" panose="02020603050405020304" pitchFamily="18" charset="0"/>
              </a:rPr>
              <a:t>、</a:t>
            </a:r>
            <a:r>
              <a:rPr lang="en-US" altLang="zh-CN" b="1" dirty="0">
                <a:ea typeface="+mj-ea"/>
                <a:cs typeface="Times New Roman" panose="02020603050405020304" pitchFamily="18" charset="0"/>
              </a:rPr>
              <a:t>Si</a:t>
            </a:r>
            <a:r>
              <a:rPr lang="en-US" altLang="zh-CN" b="1" baseline="30000" dirty="0">
                <a:ea typeface="+mj-ea"/>
                <a:cs typeface="Times New Roman" panose="02020603050405020304" pitchFamily="18" charset="0"/>
              </a:rPr>
              <a:t>4+</a:t>
            </a:r>
            <a:r>
              <a:rPr lang="zh-CN" altLang="en-US" b="1" dirty="0">
                <a:ea typeface="+mj-ea"/>
                <a:cs typeface="Times New Roman" panose="02020603050405020304" pitchFamily="18" charset="0"/>
              </a:rPr>
              <a:t>、</a:t>
            </a:r>
            <a:r>
              <a:rPr lang="en-US" altLang="zh-CN" b="1" dirty="0">
                <a:ea typeface="+mj-ea"/>
                <a:cs typeface="Times New Roman" panose="02020603050405020304" pitchFamily="18" charset="0"/>
              </a:rPr>
              <a:t>Cu</a:t>
            </a:r>
            <a:r>
              <a:rPr lang="en-US" altLang="zh-CN" b="1" baseline="30000" dirty="0">
                <a:ea typeface="+mj-ea"/>
                <a:cs typeface="Times New Roman" panose="02020603050405020304" pitchFamily="18" charset="0"/>
              </a:rPr>
              <a:t>2+</a:t>
            </a:r>
            <a:r>
              <a:rPr lang="zh-CN" altLang="en-US" b="1" dirty="0">
                <a:ea typeface="+mj-ea"/>
                <a:cs typeface="Times New Roman" panose="02020603050405020304" pitchFamily="18" charset="0"/>
              </a:rPr>
              <a:t>、</a:t>
            </a:r>
            <a:r>
              <a:rPr lang="en-US" altLang="zh-CN" b="1" dirty="0">
                <a:ea typeface="+mj-ea"/>
                <a:cs typeface="Times New Roman" panose="02020603050405020304" pitchFamily="18" charset="0"/>
              </a:rPr>
              <a:t>Fe</a:t>
            </a:r>
            <a:r>
              <a:rPr lang="en-US" altLang="zh-CN" b="1" baseline="30000" dirty="0">
                <a:ea typeface="+mj-ea"/>
                <a:cs typeface="Times New Roman" panose="02020603050405020304" pitchFamily="18" charset="0"/>
              </a:rPr>
              <a:t>3+ </a:t>
            </a:r>
            <a:r>
              <a:rPr lang="zh-CN" altLang="en-US" b="1" dirty="0">
                <a:ea typeface="+mj-ea"/>
                <a:cs typeface="Times New Roman" panose="02020603050405020304" pitchFamily="18" charset="0"/>
              </a:rPr>
              <a:t>等。</a:t>
            </a:r>
            <a:endParaRPr lang="zh-CN" altLang="en-US" dirty="0">
              <a:ea typeface="+mj-ea"/>
              <a:cs typeface="Times New Roman" panose="02020603050405020304" pitchFamily="18" charset="0"/>
            </a:endParaRPr>
          </a:p>
        </p:txBody>
      </p:sp>
      <p:sp>
        <p:nvSpPr>
          <p:cNvPr id="9" name="Text Box 10">
            <a:extLst>
              <a:ext uri="{FF2B5EF4-FFF2-40B4-BE49-F238E27FC236}">
                <a16:creationId xmlns:a16="http://schemas.microsoft.com/office/drawing/2014/main" id="{BF0EF521-0CB4-F37E-07EF-21A388C576DD}"/>
              </a:ext>
            </a:extLst>
          </p:cNvPr>
          <p:cNvSpPr txBox="1">
            <a:spLocks noChangeArrowheads="1"/>
          </p:cNvSpPr>
          <p:nvPr/>
        </p:nvSpPr>
        <p:spPr bwMode="auto">
          <a:xfrm>
            <a:off x="395536" y="4149080"/>
            <a:ext cx="8085089" cy="1014830"/>
          </a:xfrm>
          <a:prstGeom prst="rect">
            <a:avLst/>
          </a:prstGeom>
          <a:noFill/>
          <a:ln>
            <a:noFill/>
          </a:ln>
          <a:effectLst/>
        </p:spPr>
        <p:txBody>
          <a:bodyPr wrap="square">
            <a:spAutoFit/>
          </a:bodyPr>
          <a:lstStyle/>
          <a:p>
            <a:pPr algn="just">
              <a:lnSpc>
                <a:spcPct val="120000"/>
              </a:lnSpc>
              <a:spcBef>
                <a:spcPct val="20000"/>
              </a:spcBef>
            </a:pPr>
            <a:r>
              <a:rPr lang="zh-CN" altLang="en-US" b="1" dirty="0">
                <a:solidFill>
                  <a:srgbClr val="FF3300"/>
                </a:solidFill>
                <a:latin typeface="+mj-ea"/>
                <a:ea typeface="+mj-ea"/>
              </a:rPr>
              <a:t>正离子</a:t>
            </a:r>
            <a:r>
              <a:rPr lang="zh-CN" altLang="en-US" b="1" dirty="0">
                <a:solidFill>
                  <a:srgbClr val="0000FF"/>
                </a:solidFill>
                <a:latin typeface="+mj-ea"/>
                <a:ea typeface="+mj-ea"/>
              </a:rPr>
              <a:t>因电荷高、半径小，通常不易被极化变形；</a:t>
            </a:r>
          </a:p>
          <a:p>
            <a:pPr algn="just">
              <a:lnSpc>
                <a:spcPct val="120000"/>
              </a:lnSpc>
              <a:spcBef>
                <a:spcPct val="20000"/>
              </a:spcBef>
            </a:pPr>
            <a:r>
              <a:rPr lang="zh-CN" altLang="en-US" b="1" dirty="0">
                <a:solidFill>
                  <a:srgbClr val="FF3300"/>
                </a:solidFill>
                <a:latin typeface="+mj-ea"/>
                <a:ea typeface="+mj-ea"/>
              </a:rPr>
              <a:t>负离子</a:t>
            </a:r>
            <a:r>
              <a:rPr lang="zh-CN" altLang="en-US" b="1" dirty="0">
                <a:solidFill>
                  <a:srgbClr val="0000FF"/>
                </a:solidFill>
                <a:latin typeface="+mj-ea"/>
                <a:ea typeface="+mj-ea"/>
              </a:rPr>
              <a:t>因半径较大，故容易受阳离子电场影响而变形。</a:t>
            </a:r>
            <a:endParaRPr lang="zh-CN" altLang="en-US" dirty="0">
              <a:solidFill>
                <a:srgbClr val="0000FF"/>
              </a:solidFill>
              <a:latin typeface="+mj-ea"/>
              <a:ea typeface="+mj-ea"/>
            </a:endParaRPr>
          </a:p>
        </p:txBody>
      </p:sp>
    </p:spTree>
    <p:extLst>
      <p:ext uri="{BB962C8B-B14F-4D97-AF65-F5344CB8AC3E}">
        <p14:creationId xmlns:p14="http://schemas.microsoft.com/office/powerpoint/2010/main" val="133429014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0"/>
          </p:nvPr>
        </p:nvSpPr>
        <p:spPr/>
        <p:txBody>
          <a:bodyPr/>
          <a:lstStyle/>
          <a:p>
            <a:fld id="{F55B3638-DA2C-423D-A479-7EC3489B75EE}" type="slidenum">
              <a:rPr lang="en-US" altLang="zh-CN"/>
              <a:pPr/>
              <a:t>46</a:t>
            </a:fld>
            <a:endParaRPr lang="en-US" altLang="zh-CN"/>
          </a:p>
        </p:txBody>
      </p:sp>
      <p:sp>
        <p:nvSpPr>
          <p:cNvPr id="1773570" name="Text Box 2"/>
          <p:cNvSpPr txBox="1">
            <a:spLocks noChangeArrowheads="1"/>
          </p:cNvSpPr>
          <p:nvPr/>
        </p:nvSpPr>
        <p:spPr bwMode="auto">
          <a:xfrm>
            <a:off x="1763688" y="260648"/>
            <a:ext cx="5760640"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2800" b="1" dirty="0">
                <a:solidFill>
                  <a:srgbClr val="C00000"/>
                </a:solidFill>
              </a:rPr>
              <a:t>离子的变形性与极化能力的变化</a:t>
            </a:r>
          </a:p>
        </p:txBody>
      </p:sp>
      <p:graphicFrame>
        <p:nvGraphicFramePr>
          <p:cNvPr id="63615" name="Group 127"/>
          <p:cNvGraphicFramePr>
            <a:graphicFrameLocks noGrp="1"/>
          </p:cNvGraphicFramePr>
          <p:nvPr>
            <p:extLst>
              <p:ext uri="{D42A27DB-BD31-4B8C-83A1-F6EECF244321}">
                <p14:modId xmlns:p14="http://schemas.microsoft.com/office/powerpoint/2010/main" val="1814884879"/>
              </p:ext>
            </p:extLst>
          </p:nvPr>
        </p:nvGraphicFramePr>
        <p:xfrm>
          <a:off x="650631" y="1066800"/>
          <a:ext cx="7901354" cy="5402268"/>
        </p:xfrm>
        <a:graphic>
          <a:graphicData uri="http://schemas.openxmlformats.org/drawingml/2006/table">
            <a:tbl>
              <a:tblPr/>
              <a:tblGrid>
                <a:gridCol w="929054">
                  <a:extLst>
                    <a:ext uri="{9D8B030D-6E8A-4147-A177-3AD203B41FA5}">
                      <a16:colId xmlns:a16="http://schemas.microsoft.com/office/drawing/2014/main" val="20000"/>
                    </a:ext>
                  </a:extLst>
                </a:gridCol>
                <a:gridCol w="1160585">
                  <a:extLst>
                    <a:ext uri="{9D8B030D-6E8A-4147-A177-3AD203B41FA5}">
                      <a16:colId xmlns:a16="http://schemas.microsoft.com/office/drawing/2014/main" val="20001"/>
                    </a:ext>
                  </a:extLst>
                </a:gridCol>
                <a:gridCol w="1163515">
                  <a:extLst>
                    <a:ext uri="{9D8B030D-6E8A-4147-A177-3AD203B41FA5}">
                      <a16:colId xmlns:a16="http://schemas.microsoft.com/office/drawing/2014/main" val="20002"/>
                    </a:ext>
                  </a:extLst>
                </a:gridCol>
                <a:gridCol w="1160585">
                  <a:extLst>
                    <a:ext uri="{9D8B030D-6E8A-4147-A177-3AD203B41FA5}">
                      <a16:colId xmlns:a16="http://schemas.microsoft.com/office/drawing/2014/main" val="20003"/>
                    </a:ext>
                  </a:extLst>
                </a:gridCol>
                <a:gridCol w="1163515">
                  <a:extLst>
                    <a:ext uri="{9D8B030D-6E8A-4147-A177-3AD203B41FA5}">
                      <a16:colId xmlns:a16="http://schemas.microsoft.com/office/drawing/2014/main" val="20004"/>
                    </a:ext>
                  </a:extLst>
                </a:gridCol>
                <a:gridCol w="1160585">
                  <a:extLst>
                    <a:ext uri="{9D8B030D-6E8A-4147-A177-3AD203B41FA5}">
                      <a16:colId xmlns:a16="http://schemas.microsoft.com/office/drawing/2014/main" val="20005"/>
                    </a:ext>
                  </a:extLst>
                </a:gridCol>
                <a:gridCol w="1163515">
                  <a:extLst>
                    <a:ext uri="{9D8B030D-6E8A-4147-A177-3AD203B41FA5}">
                      <a16:colId xmlns:a16="http://schemas.microsoft.com/office/drawing/2014/main" val="20006"/>
                    </a:ext>
                  </a:extLst>
                </a:gridCol>
              </a:tblGrid>
              <a:tr h="812800">
                <a:tc rowSpan="6">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800" b="0" i="0" u="none" strike="noStrike" cap="none" normalizeH="0" baseline="0" dirty="0">
                        <a:ln>
                          <a:noFill/>
                        </a:ln>
                        <a:solidFill>
                          <a:schemeClr val="tx2"/>
                        </a:solidFill>
                        <a:effectLst/>
                        <a:latin typeface="Times New Roman" pitchFamily="18" charset="0"/>
                        <a:ea typeface="黑体" pitchFamily="2" charset="-122"/>
                      </a:endParaRP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Li+</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0.034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(2.78)</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Be</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(20.8)</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B</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0.0033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(75)</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2"/>
                        </a:solidFill>
                        <a:effectLst/>
                        <a:latin typeface="Times New Roman" pitchFamily="18" charset="0"/>
                        <a:ea typeface="黑体" pitchFamily="2" charset="-122"/>
                      </a:endParaRP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O</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4.32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(1.02)</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F</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1.16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(0.541)</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76300">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Na</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(1.11)</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Mg</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(4.73)</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Al</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(12)</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Si</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(23.8)</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S</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(0.591)</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Cl</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(0.305)</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44550">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K</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0.923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(0.565)</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Ca</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0.52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(2.04)</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Sc</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0.318</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(4.57)</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Ti</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0.206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(8.65)</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Se</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11.7</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(0.51)</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Br</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5.31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(0.263)</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42963">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Rb</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1.56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(0.457)</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Si</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096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(1.57)</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Y</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3+</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0.61</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(3.47)</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Zr</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(6.25)</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Te</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(0.409)</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I</a:t>
                      </a:r>
                      <a:r>
                        <a:rPr kumimoji="1" lang="en-US" altLang="zh-CN" sz="1600" b="0" i="0" u="none" strike="noStrike" cap="none" normalizeH="0" baseline="30000">
                          <a:ln>
                            <a:noFill/>
                          </a:ln>
                          <a:solidFill>
                            <a:schemeClr val="tx2"/>
                          </a:solidFill>
                          <a:effectLst/>
                          <a:latin typeface="Times New Roman" pitchFamily="18" charset="0"/>
                          <a:ea typeface="黑体" pitchFamily="2" charset="-122"/>
                          <a:sym typeface="Symbol" pitchFamily="18" charset="2"/>
                        </a:rPr>
                        <a:t></a:t>
                      </a:r>
                      <a:endParaRPr kumimoji="1" lang="en-US" altLang="zh-CN" sz="1600" b="0" i="0" u="none" strike="noStrike" cap="none" normalizeH="0" baseline="30000">
                        <a:ln>
                          <a:noFill/>
                        </a:ln>
                        <a:solidFill>
                          <a:schemeClr val="tx2"/>
                        </a:solidFill>
                        <a:effectLst/>
                        <a:latin typeface="Times New Roman" pitchFamily="18" charset="0"/>
                        <a:ea typeface="黑体" pitchFamily="2"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(0.214)</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41375">
                <a:tc vMerge="1">
                  <a:txBody>
                    <a:bodyPr/>
                    <a:lstStyle/>
                    <a:p>
                      <a:endParaRPr lang="zh-CN" altLang="en-US"/>
                    </a:p>
                  </a:txBody>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Cs</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2.69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(0.35)</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Ba</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1.72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(1.10)</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La</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2+</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1.16</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(2.27)</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Ce</a:t>
                      </a:r>
                      <a:r>
                        <a:rPr kumimoji="1" lang="en-US" altLang="zh-CN" sz="1600" b="0" i="0" u="none" strike="noStrike" cap="none" normalizeH="0" baseline="30000">
                          <a:ln>
                            <a:noFill/>
                          </a:ln>
                          <a:solidFill>
                            <a:schemeClr val="tx2"/>
                          </a:solidFill>
                          <a:effectLst/>
                          <a:latin typeface="Times New Roman" pitchFamily="18" charset="0"/>
                          <a:ea typeface="黑体" pitchFamily="2" charset="-122"/>
                        </a:rPr>
                        <a:t>4+</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0.009</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2"/>
                          </a:solidFill>
                          <a:effectLst/>
                          <a:latin typeface="Times New Roman" pitchFamily="18" charset="0"/>
                          <a:ea typeface="黑体" pitchFamily="2" charset="-122"/>
                        </a:rPr>
                        <a:t>(3.92)</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2"/>
                        </a:solidFill>
                        <a:effectLst/>
                        <a:latin typeface="Times New Roman" pitchFamily="18" charset="0"/>
                        <a:ea typeface="黑体" pitchFamily="2" charset="-122"/>
                      </a:endParaRP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1600" b="0" i="0" u="none" strike="noStrike" cap="none" normalizeH="0" baseline="0">
                        <a:ln>
                          <a:noFill/>
                        </a:ln>
                        <a:solidFill>
                          <a:schemeClr val="tx2"/>
                        </a:solidFill>
                        <a:effectLst/>
                        <a:latin typeface="Times New Roman" pitchFamily="18" charset="0"/>
                        <a:ea typeface="黑体" pitchFamily="2" charset="-122"/>
                      </a:endParaRP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88988">
                <a:tc vMerge="1">
                  <a:txBody>
                    <a:bodyPr/>
                    <a:lstStyle/>
                    <a:p>
                      <a:endParaRPr lang="zh-CN" altLang="en-US"/>
                    </a:p>
                  </a:txBody>
                  <a:tcPr/>
                </a:tc>
                <a:tc gridSpan="6">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2"/>
                          </a:solidFill>
                          <a:effectLst/>
                          <a:latin typeface="Times New Roman" pitchFamily="18" charset="0"/>
                          <a:ea typeface="黑体" pitchFamily="2" charset="-122"/>
                        </a:rPr>
                        <a:t>离子半径减小：正价数增加，变形性减小，极化力增加；</a:t>
                      </a:r>
                    </a:p>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2"/>
                          </a:solidFill>
                          <a:effectLst/>
                          <a:latin typeface="Times New Roman" pitchFamily="18" charset="0"/>
                          <a:ea typeface="黑体" pitchFamily="2" charset="-122"/>
                        </a:rPr>
                        <a:t>                          阴离子负价数减小，变形性减小，极化力减小</a:t>
                      </a:r>
                    </a:p>
                  </a:txBody>
                  <a:tcPr marL="83077" marR="83077" marT="46800" marB="46800" anchor="ctr" horzOverflow="overflow">
                    <a:lnL>
                      <a:noFill/>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5"/>
                  </a:ext>
                </a:extLst>
              </a:tr>
            </a:tbl>
          </a:graphicData>
        </a:graphic>
      </p:graphicFrame>
      <p:sp>
        <p:nvSpPr>
          <p:cNvPr id="1773617" name="Text Box 49"/>
          <p:cNvSpPr txBox="1">
            <a:spLocks noChangeArrowheads="1"/>
          </p:cNvSpPr>
          <p:nvPr/>
        </p:nvSpPr>
        <p:spPr bwMode="auto">
          <a:xfrm>
            <a:off x="791236" y="1196975"/>
            <a:ext cx="492443" cy="4965462"/>
          </a:xfrm>
          <a:prstGeom prst="rect">
            <a:avLst/>
          </a:prstGeom>
          <a:noFill/>
          <a:ln w="9525">
            <a:noFill/>
            <a:miter lim="800000"/>
            <a:headEnd/>
            <a:tailEnd/>
          </a:ln>
          <a:effectLst/>
        </p:spPr>
        <p:txBody>
          <a:bodyPr vert="eaVert" wrap="none">
            <a:spAutoFit/>
          </a:bodyPr>
          <a:lstStyle/>
          <a:p>
            <a:pPr>
              <a:defRPr/>
            </a:pPr>
            <a:r>
              <a:rPr kumimoji="0" lang="zh-CN" altLang="en-US" sz="2000" dirty="0">
                <a:solidFill>
                  <a:schemeClr val="tx2"/>
                </a:solidFill>
              </a:rPr>
              <a:t>离子半径增加，变形性增加，极化能力减小</a:t>
            </a:r>
          </a:p>
        </p:txBody>
      </p:sp>
      <p:sp>
        <p:nvSpPr>
          <p:cNvPr id="63531" name="Line 50"/>
          <p:cNvSpPr>
            <a:spLocks noChangeShapeType="1"/>
          </p:cNvSpPr>
          <p:nvPr/>
        </p:nvSpPr>
        <p:spPr bwMode="auto">
          <a:xfrm>
            <a:off x="1424354" y="1341439"/>
            <a:ext cx="0" cy="4752975"/>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532" name="Line 51"/>
          <p:cNvSpPr>
            <a:spLocks noChangeShapeType="1"/>
          </p:cNvSpPr>
          <p:nvPr/>
        </p:nvSpPr>
        <p:spPr bwMode="auto">
          <a:xfrm>
            <a:off x="1566497" y="5734050"/>
            <a:ext cx="6913685" cy="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73620" name="Text Box 52"/>
          <p:cNvSpPr txBox="1">
            <a:spLocks noChangeArrowheads="1"/>
          </p:cNvSpPr>
          <p:nvPr/>
        </p:nvSpPr>
        <p:spPr bwMode="auto">
          <a:xfrm>
            <a:off x="5108415" y="1397000"/>
            <a:ext cx="1035861" cy="646331"/>
          </a:xfrm>
          <a:prstGeom prst="rect">
            <a:avLst/>
          </a:prstGeom>
          <a:noFill/>
          <a:ln w="9525" algn="ctr">
            <a:noFill/>
            <a:miter lim="800000"/>
            <a:headEnd/>
            <a:tailEnd/>
          </a:ln>
          <a:effectLst/>
        </p:spPr>
        <p:txBody>
          <a:bodyPr wrap="none">
            <a:spAutoFit/>
          </a:bodyPr>
          <a:lstStyle/>
          <a:p>
            <a:pPr algn="ctr">
              <a:defRPr/>
            </a:pPr>
            <a:r>
              <a:rPr kumimoji="0" lang="zh-CN" altLang="en-US" sz="1800" b="1">
                <a:solidFill>
                  <a:schemeClr val="tx2"/>
                </a:solidFill>
              </a:rPr>
              <a:t>极化率</a:t>
            </a:r>
          </a:p>
          <a:p>
            <a:pPr algn="ctr">
              <a:defRPr/>
            </a:pPr>
            <a:r>
              <a:rPr kumimoji="0" lang="en-US" altLang="zh-CN" sz="1800" b="1">
                <a:solidFill>
                  <a:schemeClr val="tx2"/>
                </a:solidFill>
              </a:rPr>
              <a:t>(</a:t>
            </a:r>
            <a:r>
              <a:rPr kumimoji="0" lang="zh-CN" altLang="en-US" sz="1800" b="1">
                <a:solidFill>
                  <a:schemeClr val="tx2"/>
                </a:solidFill>
              </a:rPr>
              <a:t>离子势</a:t>
            </a:r>
            <a:r>
              <a:rPr kumimoji="0" lang="en-US" altLang="zh-CN" sz="1800" b="1">
                <a:solidFill>
                  <a:schemeClr val="tx2"/>
                </a:solidFill>
              </a:rPr>
              <a:t>)</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899674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74DFD54-37FA-2F02-DF43-F5CD29B38B13}"/>
              </a:ext>
            </a:extLst>
          </p:cNvPr>
          <p:cNvSpPr>
            <a:spLocks noGrp="1"/>
          </p:cNvSpPr>
          <p:nvPr>
            <p:ph type="sldNum" sz="quarter" idx="10"/>
          </p:nvPr>
        </p:nvSpPr>
        <p:spPr/>
        <p:txBody>
          <a:bodyPr/>
          <a:lstStyle/>
          <a:p>
            <a:fld id="{45B8A701-AFD2-43CB-A356-4D0DCF8AAF5F}" type="slidenum">
              <a:rPr lang="zh-CN" altLang="en-US" smtClean="0"/>
              <a:pPr/>
              <a:t>47</a:t>
            </a:fld>
            <a:endParaRPr lang="en-US" altLang="zh-CN"/>
          </a:p>
        </p:txBody>
      </p:sp>
      <p:sp>
        <p:nvSpPr>
          <p:cNvPr id="4" name="Text Box 7">
            <a:extLst>
              <a:ext uri="{FF2B5EF4-FFF2-40B4-BE49-F238E27FC236}">
                <a16:creationId xmlns:a16="http://schemas.microsoft.com/office/drawing/2014/main" id="{02FF655E-0E11-E812-453D-9D6D94F48351}"/>
              </a:ext>
            </a:extLst>
          </p:cNvPr>
          <p:cNvSpPr txBox="1">
            <a:spLocks noChangeArrowheads="1"/>
          </p:cNvSpPr>
          <p:nvPr/>
        </p:nvSpPr>
        <p:spPr bwMode="auto">
          <a:xfrm>
            <a:off x="144016" y="1165171"/>
            <a:ext cx="6228184" cy="2047805"/>
          </a:xfrm>
          <a:prstGeom prst="rect">
            <a:avLst/>
          </a:prstGeom>
          <a:noFill/>
          <a:ln>
            <a:noFill/>
          </a:ln>
          <a:effectLst/>
        </p:spPr>
        <p:txBody>
          <a:bodyPr wrap="square">
            <a:spAutoFit/>
          </a:bodyPr>
          <a:lstStyle/>
          <a:p>
            <a:pPr>
              <a:lnSpc>
                <a:spcPct val="120000"/>
              </a:lnSpc>
              <a:spcBef>
                <a:spcPct val="20000"/>
              </a:spcBef>
            </a:pPr>
            <a:r>
              <a:rPr lang="en-US" altLang="zh-CN" dirty="0">
                <a:ea typeface="楷体_GB2312" pitchFamily="49" charset="-122"/>
              </a:rPr>
              <a:t>(</a:t>
            </a:r>
            <a:r>
              <a:rPr lang="en-US" altLang="zh-CN" i="1" dirty="0">
                <a:ea typeface="楷体_GB2312" pitchFamily="49" charset="-122"/>
              </a:rPr>
              <a:t>a</a:t>
            </a:r>
            <a:r>
              <a:rPr lang="en-US" altLang="zh-CN" dirty="0">
                <a:ea typeface="楷体_GB2312" pitchFamily="49" charset="-122"/>
              </a:rPr>
              <a:t>) </a:t>
            </a:r>
            <a:r>
              <a:rPr lang="zh-CN" altLang="en-US" dirty="0">
                <a:solidFill>
                  <a:srgbClr val="0000FF"/>
                </a:solidFill>
                <a:ea typeface="楷体_GB2312" pitchFamily="49" charset="-122"/>
              </a:rPr>
              <a:t>高电荷、小半径的阳离子有强的极化力</a:t>
            </a:r>
            <a:endParaRPr lang="zh-CN" altLang="en-US" dirty="0">
              <a:ea typeface="楷体_GB2312" pitchFamily="49" charset="-122"/>
            </a:endParaRPr>
          </a:p>
          <a:p>
            <a:pPr>
              <a:lnSpc>
                <a:spcPct val="120000"/>
              </a:lnSpc>
              <a:spcBef>
                <a:spcPct val="20000"/>
              </a:spcBef>
            </a:pPr>
            <a:r>
              <a:rPr lang="zh-CN" altLang="en-US" dirty="0">
                <a:latin typeface="楷体_GB2312" pitchFamily="49" charset="-122"/>
                <a:ea typeface="楷体_GB2312" pitchFamily="49" charset="-122"/>
              </a:rPr>
              <a:t>   </a:t>
            </a:r>
            <a:r>
              <a:rPr lang="zh-CN" altLang="en-US" dirty="0">
                <a:ea typeface="楷体_GB2312" pitchFamily="49" charset="-122"/>
              </a:rPr>
              <a:t>如：</a:t>
            </a:r>
            <a:r>
              <a:rPr lang="en-US" altLang="zh-CN" dirty="0">
                <a:ea typeface="楷体_GB2312" pitchFamily="49" charset="-122"/>
              </a:rPr>
              <a:t>H</a:t>
            </a:r>
            <a:r>
              <a:rPr lang="en-US" altLang="zh-CN" baseline="30000" dirty="0">
                <a:ea typeface="楷体_GB2312" pitchFamily="49" charset="-122"/>
              </a:rPr>
              <a:t>+</a:t>
            </a:r>
            <a:r>
              <a:rPr lang="zh-CN" altLang="en-US" dirty="0">
                <a:ea typeface="楷体_GB2312" pitchFamily="49" charset="-122"/>
              </a:rPr>
              <a:t>、</a:t>
            </a:r>
            <a:r>
              <a:rPr lang="en-US" altLang="zh-CN" dirty="0">
                <a:ea typeface="楷体_GB2312" pitchFamily="49" charset="-122"/>
              </a:rPr>
              <a:t>Li</a:t>
            </a:r>
            <a:r>
              <a:rPr lang="en-US" altLang="zh-CN" baseline="30000" dirty="0">
                <a:ea typeface="楷体_GB2312" pitchFamily="49" charset="-122"/>
              </a:rPr>
              <a:t>+</a:t>
            </a:r>
            <a:r>
              <a:rPr lang="zh-CN" altLang="en-US" dirty="0">
                <a:ea typeface="楷体_GB2312" pitchFamily="49" charset="-122"/>
              </a:rPr>
              <a:t>、</a:t>
            </a:r>
            <a:r>
              <a:rPr lang="en-US" altLang="zh-CN" dirty="0">
                <a:ea typeface="楷体_GB2312" pitchFamily="49" charset="-122"/>
              </a:rPr>
              <a:t>Be</a:t>
            </a:r>
            <a:r>
              <a:rPr lang="en-US" altLang="zh-CN" baseline="30000" dirty="0">
                <a:ea typeface="楷体_GB2312" pitchFamily="49" charset="-122"/>
              </a:rPr>
              <a:t>2+</a:t>
            </a:r>
            <a:r>
              <a:rPr lang="zh-CN" altLang="en-US" dirty="0">
                <a:ea typeface="楷体_GB2312" pitchFamily="49" charset="-122"/>
              </a:rPr>
              <a:t>、</a:t>
            </a:r>
            <a:r>
              <a:rPr lang="en-US" altLang="zh-CN" dirty="0">
                <a:ea typeface="楷体_GB2312" pitchFamily="49" charset="-122"/>
              </a:rPr>
              <a:t>Sn</a:t>
            </a:r>
            <a:r>
              <a:rPr lang="en-US" altLang="zh-CN" baseline="30000" dirty="0">
                <a:ea typeface="楷体_GB2312" pitchFamily="49" charset="-122"/>
              </a:rPr>
              <a:t>4+</a:t>
            </a:r>
            <a:r>
              <a:rPr lang="zh-CN" altLang="en-US" dirty="0">
                <a:ea typeface="楷体_GB2312" pitchFamily="49" charset="-122"/>
              </a:rPr>
              <a:t>、</a:t>
            </a:r>
            <a:r>
              <a:rPr lang="en-US" altLang="zh-CN" dirty="0">
                <a:ea typeface="楷体_GB2312" pitchFamily="49" charset="-122"/>
              </a:rPr>
              <a:t>Fe</a:t>
            </a:r>
            <a:r>
              <a:rPr lang="en-US" altLang="zh-CN" baseline="30000" dirty="0">
                <a:ea typeface="楷体_GB2312" pitchFamily="49" charset="-122"/>
              </a:rPr>
              <a:t>3+</a:t>
            </a:r>
            <a:r>
              <a:rPr lang="en-US" altLang="zh-CN" dirty="0">
                <a:ea typeface="楷体_GB2312" pitchFamily="49" charset="-122"/>
              </a:rPr>
              <a:t> </a:t>
            </a:r>
            <a:r>
              <a:rPr lang="zh-CN" altLang="en-US" dirty="0">
                <a:ea typeface="楷体_GB2312" pitchFamily="49" charset="-122"/>
              </a:rPr>
              <a:t>等；</a:t>
            </a:r>
          </a:p>
          <a:p>
            <a:pPr>
              <a:lnSpc>
                <a:spcPct val="120000"/>
              </a:lnSpc>
              <a:spcBef>
                <a:spcPct val="20000"/>
              </a:spcBef>
            </a:pPr>
            <a:r>
              <a:rPr lang="zh-CN" altLang="en-US" dirty="0">
                <a:ea typeface="楷体_GB2312" pitchFamily="49" charset="-122"/>
              </a:rPr>
              <a:t>              </a:t>
            </a:r>
            <a:r>
              <a:rPr lang="en-US" altLang="zh-CN" dirty="0">
                <a:ea typeface="楷体_GB2312" pitchFamily="49" charset="-122"/>
              </a:rPr>
              <a:t>Fe</a:t>
            </a:r>
            <a:r>
              <a:rPr lang="en-US" altLang="zh-CN" baseline="30000" dirty="0">
                <a:ea typeface="楷体_GB2312" pitchFamily="49" charset="-122"/>
              </a:rPr>
              <a:t>3+</a:t>
            </a:r>
            <a:r>
              <a:rPr lang="en-US" altLang="zh-CN" dirty="0">
                <a:ea typeface="楷体_GB2312" pitchFamily="49" charset="-122"/>
              </a:rPr>
              <a:t> </a:t>
            </a:r>
            <a:r>
              <a:rPr lang="en-US" altLang="zh-CN" dirty="0">
                <a:ea typeface="楷体_GB2312" pitchFamily="49" charset="-122"/>
                <a:sym typeface="Symbol" pitchFamily="2" charset="2"/>
              </a:rPr>
              <a:t> Fe</a:t>
            </a:r>
            <a:r>
              <a:rPr lang="en-US" altLang="zh-CN" baseline="30000" dirty="0">
                <a:ea typeface="楷体_GB2312" pitchFamily="49" charset="-122"/>
                <a:sym typeface="Symbol" pitchFamily="2" charset="2"/>
              </a:rPr>
              <a:t>2+</a:t>
            </a:r>
            <a:r>
              <a:rPr lang="en-US" altLang="zh-CN" dirty="0">
                <a:ea typeface="楷体_GB2312" pitchFamily="49" charset="-122"/>
                <a:sym typeface="Symbol" pitchFamily="2" charset="2"/>
              </a:rPr>
              <a:t> </a:t>
            </a:r>
            <a:r>
              <a:rPr lang="zh-CN" altLang="en-US" dirty="0">
                <a:ea typeface="楷体_GB2312" pitchFamily="49" charset="-122"/>
                <a:sym typeface="Symbol" pitchFamily="2" charset="2"/>
              </a:rPr>
              <a:t>，</a:t>
            </a:r>
            <a:r>
              <a:rPr lang="en-US" altLang="zh-CN" dirty="0">
                <a:ea typeface="楷体_GB2312" pitchFamily="49" charset="-122"/>
                <a:sym typeface="Symbol" pitchFamily="2" charset="2"/>
              </a:rPr>
              <a:t>Sn</a:t>
            </a:r>
            <a:r>
              <a:rPr lang="en-US" altLang="zh-CN" baseline="30000" dirty="0">
                <a:ea typeface="楷体_GB2312" pitchFamily="49" charset="-122"/>
                <a:sym typeface="Symbol" pitchFamily="2" charset="2"/>
              </a:rPr>
              <a:t>4+</a:t>
            </a:r>
            <a:r>
              <a:rPr lang="en-US" altLang="zh-CN" dirty="0">
                <a:ea typeface="楷体_GB2312" pitchFamily="49" charset="-122"/>
                <a:sym typeface="Symbol" pitchFamily="2" charset="2"/>
              </a:rPr>
              <a:t>  Sn</a:t>
            </a:r>
            <a:r>
              <a:rPr lang="en-US" altLang="zh-CN" baseline="30000" dirty="0">
                <a:ea typeface="楷体_GB2312" pitchFamily="49" charset="-122"/>
                <a:sym typeface="Symbol" pitchFamily="2" charset="2"/>
              </a:rPr>
              <a:t>2+</a:t>
            </a:r>
            <a:r>
              <a:rPr lang="en-US" altLang="zh-CN" dirty="0">
                <a:ea typeface="楷体_GB2312" pitchFamily="49" charset="-122"/>
                <a:sym typeface="Symbol" pitchFamily="2" charset="2"/>
              </a:rPr>
              <a:t> </a:t>
            </a:r>
            <a:r>
              <a:rPr lang="zh-CN" altLang="en-US" dirty="0">
                <a:ea typeface="楷体_GB2312" pitchFamily="49" charset="-122"/>
                <a:sym typeface="Symbol" pitchFamily="2" charset="2"/>
              </a:rPr>
              <a:t>；</a:t>
            </a:r>
          </a:p>
          <a:p>
            <a:pPr>
              <a:lnSpc>
                <a:spcPct val="120000"/>
              </a:lnSpc>
              <a:spcBef>
                <a:spcPct val="20000"/>
              </a:spcBef>
            </a:pPr>
            <a:r>
              <a:rPr lang="zh-CN" altLang="en-US" dirty="0">
                <a:ea typeface="楷体_GB2312" pitchFamily="49" charset="-122"/>
                <a:sym typeface="Symbol" pitchFamily="2" charset="2"/>
              </a:rPr>
              <a:t>              </a:t>
            </a:r>
            <a:r>
              <a:rPr lang="en-US" altLang="zh-CN" dirty="0">
                <a:ea typeface="楷体_GB2312" pitchFamily="49" charset="-122"/>
                <a:sym typeface="Symbol" pitchFamily="2" charset="2"/>
              </a:rPr>
              <a:t>Be</a:t>
            </a:r>
            <a:r>
              <a:rPr lang="en-US" altLang="zh-CN" baseline="30000" dirty="0">
                <a:ea typeface="楷体_GB2312" pitchFamily="49" charset="-122"/>
                <a:sym typeface="Symbol" pitchFamily="2" charset="2"/>
              </a:rPr>
              <a:t>2+</a:t>
            </a:r>
            <a:r>
              <a:rPr lang="en-US" altLang="zh-CN" dirty="0">
                <a:ea typeface="楷体_GB2312" pitchFamily="49" charset="-122"/>
                <a:sym typeface="Symbol" pitchFamily="2" charset="2"/>
              </a:rPr>
              <a:t>  Mg</a:t>
            </a:r>
            <a:r>
              <a:rPr lang="en-US" altLang="zh-CN" baseline="30000" dirty="0">
                <a:ea typeface="楷体_GB2312" pitchFamily="49" charset="-122"/>
                <a:sym typeface="Symbol" pitchFamily="2" charset="2"/>
              </a:rPr>
              <a:t>2+</a:t>
            </a:r>
            <a:r>
              <a:rPr lang="en-US" altLang="zh-CN" dirty="0">
                <a:ea typeface="楷体_GB2312" pitchFamily="49" charset="-122"/>
                <a:sym typeface="Symbol" pitchFamily="2" charset="2"/>
              </a:rPr>
              <a:t>  Ca</a:t>
            </a:r>
            <a:r>
              <a:rPr lang="en-US" altLang="zh-CN" baseline="30000" dirty="0">
                <a:ea typeface="楷体_GB2312" pitchFamily="49" charset="-122"/>
                <a:sym typeface="Symbol" pitchFamily="2" charset="2"/>
              </a:rPr>
              <a:t>2+</a:t>
            </a:r>
            <a:r>
              <a:rPr lang="en-US" altLang="zh-CN" dirty="0">
                <a:ea typeface="楷体_GB2312" pitchFamily="49" charset="-122"/>
                <a:sym typeface="Symbol" pitchFamily="2" charset="2"/>
              </a:rPr>
              <a:t>  Ba</a:t>
            </a:r>
            <a:r>
              <a:rPr lang="en-US" altLang="zh-CN" baseline="30000" dirty="0">
                <a:ea typeface="楷体_GB2312" pitchFamily="49" charset="-122"/>
                <a:sym typeface="Symbol" pitchFamily="2" charset="2"/>
              </a:rPr>
              <a:t>2+</a:t>
            </a:r>
            <a:r>
              <a:rPr lang="en-US" altLang="zh-CN" dirty="0">
                <a:ea typeface="楷体_GB2312" pitchFamily="49" charset="-122"/>
                <a:sym typeface="Symbol" pitchFamily="2" charset="2"/>
              </a:rPr>
              <a:t> </a:t>
            </a:r>
            <a:r>
              <a:rPr lang="zh-CN" altLang="en-US" dirty="0">
                <a:ea typeface="楷体_GB2312" pitchFamily="49" charset="-122"/>
                <a:sym typeface="Symbol" pitchFamily="2" charset="2"/>
              </a:rPr>
              <a:t>。</a:t>
            </a:r>
          </a:p>
        </p:txBody>
      </p:sp>
      <p:sp>
        <p:nvSpPr>
          <p:cNvPr id="5" name="Text Box 8">
            <a:extLst>
              <a:ext uri="{FF2B5EF4-FFF2-40B4-BE49-F238E27FC236}">
                <a16:creationId xmlns:a16="http://schemas.microsoft.com/office/drawing/2014/main" id="{B093E0F8-D0C1-43DC-96E8-F3F3899AAD95}"/>
              </a:ext>
            </a:extLst>
          </p:cNvPr>
          <p:cNvSpPr txBox="1">
            <a:spLocks noChangeArrowheads="1"/>
          </p:cNvSpPr>
          <p:nvPr/>
        </p:nvSpPr>
        <p:spPr bwMode="auto">
          <a:xfrm>
            <a:off x="0" y="3500438"/>
            <a:ext cx="9144000" cy="497765"/>
          </a:xfrm>
          <a:prstGeom prst="rect">
            <a:avLst/>
          </a:prstGeom>
          <a:noFill/>
          <a:ln>
            <a:noFill/>
          </a:ln>
          <a:effectLst/>
        </p:spPr>
        <p:txBody>
          <a:bodyPr>
            <a:spAutoFit/>
          </a:bodyPr>
          <a:lstStyle/>
          <a:p>
            <a:pPr>
              <a:lnSpc>
                <a:spcPct val="120000"/>
              </a:lnSpc>
              <a:spcBef>
                <a:spcPct val="20000"/>
              </a:spcBef>
            </a:pPr>
            <a:r>
              <a:rPr lang="en-US" altLang="zh-CN" dirty="0">
                <a:ea typeface="楷体_GB2312" pitchFamily="49" charset="-122"/>
              </a:rPr>
              <a:t>(</a:t>
            </a:r>
            <a:r>
              <a:rPr lang="en-US" altLang="zh-CN" i="1" dirty="0">
                <a:ea typeface="楷体_GB2312" pitchFamily="49" charset="-122"/>
              </a:rPr>
              <a:t>b</a:t>
            </a:r>
            <a:r>
              <a:rPr lang="en-US" altLang="zh-CN" dirty="0">
                <a:ea typeface="楷体_GB2312" pitchFamily="49" charset="-122"/>
              </a:rPr>
              <a:t>) </a:t>
            </a:r>
            <a:r>
              <a:rPr lang="zh-CN" altLang="en-US" dirty="0">
                <a:solidFill>
                  <a:srgbClr val="0000FF"/>
                </a:solidFill>
                <a:ea typeface="楷体_GB2312" pitchFamily="49" charset="-122"/>
              </a:rPr>
              <a:t>阳离子的壳层结构</a:t>
            </a:r>
            <a:r>
              <a:rPr lang="zh-CN" altLang="en-US" dirty="0">
                <a:ea typeface="楷体_GB2312" pitchFamily="49" charset="-122"/>
              </a:rPr>
              <a:t>对极化力大小的影响：</a:t>
            </a:r>
          </a:p>
        </p:txBody>
      </p:sp>
      <p:grpSp>
        <p:nvGrpSpPr>
          <p:cNvPr id="6" name="Group 9">
            <a:extLst>
              <a:ext uri="{FF2B5EF4-FFF2-40B4-BE49-F238E27FC236}">
                <a16:creationId xmlns:a16="http://schemas.microsoft.com/office/drawing/2014/main" id="{1B2BCF69-54EA-4399-F024-18D464B12805}"/>
              </a:ext>
            </a:extLst>
          </p:cNvPr>
          <p:cNvGrpSpPr>
            <a:grpSpLocks/>
          </p:cNvGrpSpPr>
          <p:nvPr/>
        </p:nvGrpSpPr>
        <p:grpSpPr bwMode="auto">
          <a:xfrm>
            <a:off x="0" y="4077072"/>
            <a:ext cx="9144000" cy="1223962"/>
            <a:chOff x="0" y="1344"/>
            <a:chExt cx="5760" cy="771"/>
          </a:xfrm>
        </p:grpSpPr>
        <p:sp>
          <p:nvSpPr>
            <p:cNvPr id="7" name="Rectangle 10">
              <a:extLst>
                <a:ext uri="{FF2B5EF4-FFF2-40B4-BE49-F238E27FC236}">
                  <a16:creationId xmlns:a16="http://schemas.microsoft.com/office/drawing/2014/main" id="{A6DCCB83-6E1F-5AF3-EFA2-9A72A8207D3D}"/>
                </a:ext>
              </a:extLst>
            </p:cNvPr>
            <p:cNvSpPr>
              <a:spLocks noChangeArrowheads="1"/>
            </p:cNvSpPr>
            <p:nvPr/>
          </p:nvSpPr>
          <p:spPr bwMode="auto">
            <a:xfrm>
              <a:off x="0" y="1344"/>
              <a:ext cx="5760" cy="771"/>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11">
              <a:extLst>
                <a:ext uri="{FF2B5EF4-FFF2-40B4-BE49-F238E27FC236}">
                  <a16:creationId xmlns:a16="http://schemas.microsoft.com/office/drawing/2014/main" id="{FE71F49A-5CD6-26CA-A273-AAC3C82FBD46}"/>
                </a:ext>
              </a:extLst>
            </p:cNvPr>
            <p:cNvSpPr txBox="1">
              <a:spLocks noChangeArrowheads="1"/>
            </p:cNvSpPr>
            <p:nvPr/>
          </p:nvSpPr>
          <p:spPr bwMode="auto">
            <a:xfrm>
              <a:off x="158" y="1480"/>
              <a:ext cx="2042" cy="570"/>
            </a:xfrm>
            <a:prstGeom prst="rect">
              <a:avLst/>
            </a:prstGeom>
            <a:solidFill>
              <a:schemeClr val="tx1">
                <a:lumMod val="50000"/>
                <a:lumOff val="50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20000"/>
                </a:spcBef>
              </a:pPr>
              <a:r>
                <a:rPr lang="en-US" altLang="zh-CN" sz="2400" dirty="0">
                  <a:ea typeface="楷体_GB2312" pitchFamily="49" charset="-122"/>
                </a:rPr>
                <a:t>18</a:t>
              </a:r>
              <a:r>
                <a:rPr lang="en-US" altLang="zh-CN" sz="2400" i="1" dirty="0">
                  <a:ea typeface="楷体_GB2312" pitchFamily="49" charset="-122"/>
                </a:rPr>
                <a:t>e </a:t>
              </a:r>
              <a:r>
                <a:rPr lang="zh-CN" altLang="en-US" sz="2400" dirty="0">
                  <a:ea typeface="楷体_GB2312" pitchFamily="49" charset="-122"/>
                </a:rPr>
                <a:t>、</a:t>
              </a:r>
              <a:r>
                <a:rPr lang="en-US" altLang="zh-CN" sz="2400" dirty="0">
                  <a:ea typeface="楷体_GB2312" pitchFamily="49" charset="-122"/>
                </a:rPr>
                <a:t>(18+2)</a:t>
              </a:r>
              <a:r>
                <a:rPr lang="en-US" altLang="zh-CN" sz="2400" i="1" dirty="0">
                  <a:ea typeface="楷体_GB2312" pitchFamily="49" charset="-122"/>
                </a:rPr>
                <a:t>e</a:t>
              </a:r>
              <a:r>
                <a:rPr lang="en-US" altLang="zh-CN" sz="2400" dirty="0">
                  <a:ea typeface="楷体_GB2312" pitchFamily="49" charset="-122"/>
                </a:rPr>
                <a:t> </a:t>
              </a:r>
              <a:r>
                <a:rPr lang="zh-CN" altLang="en-US" sz="2400" dirty="0">
                  <a:ea typeface="楷体_GB2312" pitchFamily="49" charset="-122"/>
                </a:rPr>
                <a:t>、氦</a:t>
              </a:r>
              <a:r>
                <a:rPr lang="en-US" altLang="zh-CN" sz="2400" dirty="0">
                  <a:ea typeface="楷体_GB2312" pitchFamily="49" charset="-122"/>
                </a:rPr>
                <a:t>(Li</a:t>
              </a:r>
              <a:r>
                <a:rPr lang="en-US" altLang="zh-CN" sz="2400" baseline="30000" dirty="0">
                  <a:ea typeface="楷体_GB2312" pitchFamily="49" charset="-122"/>
                </a:rPr>
                <a:t>+</a:t>
              </a:r>
              <a:r>
                <a:rPr lang="en-US" altLang="zh-CN" sz="2400" dirty="0">
                  <a:ea typeface="楷体_GB2312" pitchFamily="49" charset="-122"/>
                </a:rPr>
                <a:t>)</a:t>
              </a:r>
            </a:p>
            <a:p>
              <a:pPr>
                <a:spcBef>
                  <a:spcPct val="20000"/>
                </a:spcBef>
              </a:pPr>
              <a:r>
                <a:rPr lang="zh-CN" altLang="en-US" sz="2400" dirty="0">
                  <a:ea typeface="楷体_GB2312" pitchFamily="49" charset="-122"/>
                </a:rPr>
                <a:t>壳层结构的阳离子</a:t>
              </a:r>
            </a:p>
          </p:txBody>
        </p:sp>
        <p:sp>
          <p:nvSpPr>
            <p:cNvPr id="9" name="Text Box 12">
              <a:extLst>
                <a:ext uri="{FF2B5EF4-FFF2-40B4-BE49-F238E27FC236}">
                  <a16:creationId xmlns:a16="http://schemas.microsoft.com/office/drawing/2014/main" id="{DC617CFF-BD73-FF78-DDC1-E677270C90D7}"/>
                </a:ext>
              </a:extLst>
            </p:cNvPr>
            <p:cNvSpPr txBox="1">
              <a:spLocks noChangeArrowheads="1"/>
            </p:cNvSpPr>
            <p:nvPr/>
          </p:nvSpPr>
          <p:spPr bwMode="auto">
            <a:xfrm>
              <a:off x="2608" y="1480"/>
              <a:ext cx="1497" cy="570"/>
            </a:xfrm>
            <a:prstGeom prst="rect">
              <a:avLst/>
            </a:prstGeom>
            <a:solidFill>
              <a:schemeClr val="bg1">
                <a:lumMod val="75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20000"/>
                </a:spcBef>
              </a:pPr>
              <a:r>
                <a:rPr lang="en-US" altLang="zh-CN" sz="2400" dirty="0">
                  <a:solidFill>
                    <a:schemeClr val="tx1">
                      <a:lumMod val="75000"/>
                      <a:lumOff val="25000"/>
                    </a:schemeClr>
                  </a:solidFill>
                  <a:ea typeface="楷体_GB2312" pitchFamily="49" charset="-122"/>
                </a:rPr>
                <a:t>(9~17)</a:t>
              </a:r>
              <a:r>
                <a:rPr lang="en-US" altLang="zh-CN" sz="2400" i="1" dirty="0">
                  <a:solidFill>
                    <a:schemeClr val="tx1">
                      <a:lumMod val="75000"/>
                      <a:lumOff val="25000"/>
                    </a:schemeClr>
                  </a:solidFill>
                  <a:ea typeface="楷体_GB2312" pitchFamily="49" charset="-122"/>
                </a:rPr>
                <a:t>e</a:t>
              </a:r>
              <a:r>
                <a:rPr lang="en-US" altLang="zh-CN" sz="2400" dirty="0">
                  <a:solidFill>
                    <a:schemeClr val="tx1">
                      <a:lumMod val="75000"/>
                      <a:lumOff val="25000"/>
                    </a:schemeClr>
                  </a:solidFill>
                  <a:ea typeface="楷体_GB2312" pitchFamily="49" charset="-122"/>
                </a:rPr>
                <a:t> </a:t>
              </a:r>
              <a:r>
                <a:rPr lang="zh-CN" altLang="en-US" sz="2400" dirty="0">
                  <a:solidFill>
                    <a:schemeClr val="tx1">
                      <a:lumMod val="75000"/>
                      <a:lumOff val="25000"/>
                    </a:schemeClr>
                  </a:solidFill>
                  <a:ea typeface="楷体_GB2312" pitchFamily="49" charset="-122"/>
                </a:rPr>
                <a:t>不规则</a:t>
              </a:r>
            </a:p>
            <a:p>
              <a:pPr algn="ctr">
                <a:spcBef>
                  <a:spcPct val="20000"/>
                </a:spcBef>
              </a:pPr>
              <a:r>
                <a:rPr lang="zh-CN" altLang="en-US" sz="2400" dirty="0">
                  <a:solidFill>
                    <a:schemeClr val="tx1">
                      <a:lumMod val="75000"/>
                      <a:lumOff val="25000"/>
                    </a:schemeClr>
                  </a:solidFill>
                  <a:ea typeface="楷体_GB2312" pitchFamily="49" charset="-122"/>
                </a:rPr>
                <a:t>构型的离子</a:t>
              </a:r>
              <a:r>
                <a:rPr lang="en-US" altLang="zh-CN" sz="2400" dirty="0">
                  <a:solidFill>
                    <a:schemeClr val="tx1">
                      <a:lumMod val="75000"/>
                      <a:lumOff val="25000"/>
                    </a:schemeClr>
                  </a:solidFill>
                  <a:ea typeface="楷体_GB2312" pitchFamily="49" charset="-122"/>
                </a:rPr>
                <a:t>(</a:t>
              </a:r>
              <a:r>
                <a:rPr lang="en-US" altLang="zh-CN" sz="2400" i="1" dirty="0">
                  <a:solidFill>
                    <a:schemeClr val="tx1">
                      <a:lumMod val="75000"/>
                      <a:lumOff val="25000"/>
                    </a:schemeClr>
                  </a:solidFill>
                  <a:ea typeface="楷体_GB2312" pitchFamily="49" charset="-122"/>
                </a:rPr>
                <a:t>d </a:t>
              </a:r>
              <a:r>
                <a:rPr lang="zh-CN" altLang="en-US" sz="2400" dirty="0">
                  <a:solidFill>
                    <a:schemeClr val="tx1">
                      <a:lumMod val="75000"/>
                      <a:lumOff val="25000"/>
                    </a:schemeClr>
                  </a:solidFill>
                  <a:ea typeface="楷体_GB2312" pitchFamily="49" charset="-122"/>
                </a:rPr>
                <a:t>区</a:t>
              </a:r>
              <a:r>
                <a:rPr lang="en-US" altLang="zh-CN" sz="2400" dirty="0">
                  <a:solidFill>
                    <a:schemeClr val="tx1">
                      <a:lumMod val="75000"/>
                      <a:lumOff val="25000"/>
                    </a:schemeClr>
                  </a:solidFill>
                  <a:ea typeface="楷体_GB2312" pitchFamily="49" charset="-122"/>
                </a:rPr>
                <a:t>)</a:t>
              </a:r>
            </a:p>
          </p:txBody>
        </p:sp>
        <p:sp>
          <p:nvSpPr>
            <p:cNvPr id="10" name="Text Box 13">
              <a:extLst>
                <a:ext uri="{FF2B5EF4-FFF2-40B4-BE49-F238E27FC236}">
                  <a16:creationId xmlns:a16="http://schemas.microsoft.com/office/drawing/2014/main" id="{8E0FDF3F-1E81-F016-71EA-03E737B8B546}"/>
                </a:ext>
              </a:extLst>
            </p:cNvPr>
            <p:cNvSpPr txBox="1">
              <a:spLocks noChangeArrowheads="1"/>
            </p:cNvSpPr>
            <p:nvPr/>
          </p:nvSpPr>
          <p:spPr bwMode="auto">
            <a:xfrm>
              <a:off x="4470" y="1480"/>
              <a:ext cx="1086" cy="570"/>
            </a:xfrm>
            <a:prstGeom prst="rect">
              <a:avLst/>
            </a:prstGeom>
            <a:solidFill>
              <a:schemeClr val="bg1">
                <a:lumMod val="85000"/>
              </a:schemeClr>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spcBef>
                  <a:spcPct val="20000"/>
                </a:spcBef>
              </a:pPr>
              <a:r>
                <a:rPr lang="en-US" altLang="zh-CN" sz="2400" dirty="0">
                  <a:solidFill>
                    <a:schemeClr val="bg1">
                      <a:lumMod val="65000"/>
                    </a:schemeClr>
                  </a:solidFill>
                  <a:ea typeface="楷体_GB2312" pitchFamily="49" charset="-122"/>
                </a:rPr>
                <a:t>8</a:t>
              </a:r>
              <a:r>
                <a:rPr lang="en-US" altLang="zh-CN" sz="2400" i="1" dirty="0">
                  <a:solidFill>
                    <a:schemeClr val="bg1">
                      <a:lumMod val="65000"/>
                    </a:schemeClr>
                  </a:solidFill>
                  <a:ea typeface="楷体_GB2312" pitchFamily="49" charset="-122"/>
                </a:rPr>
                <a:t>e</a:t>
              </a:r>
              <a:r>
                <a:rPr lang="zh-CN" altLang="en-US" sz="2400" dirty="0">
                  <a:solidFill>
                    <a:schemeClr val="bg1">
                      <a:lumMod val="65000"/>
                    </a:schemeClr>
                  </a:solidFill>
                  <a:ea typeface="楷体_GB2312" pitchFamily="49" charset="-122"/>
                </a:rPr>
                <a:t>稀有气体</a:t>
              </a:r>
            </a:p>
            <a:p>
              <a:pPr algn="ctr">
                <a:spcBef>
                  <a:spcPct val="20000"/>
                </a:spcBef>
              </a:pPr>
              <a:r>
                <a:rPr lang="zh-CN" altLang="en-US" sz="2400" dirty="0">
                  <a:solidFill>
                    <a:schemeClr val="bg1">
                      <a:lumMod val="65000"/>
                    </a:schemeClr>
                  </a:solidFill>
                  <a:ea typeface="楷体_GB2312" pitchFamily="49" charset="-122"/>
                </a:rPr>
                <a:t>构型的离子</a:t>
              </a:r>
            </a:p>
          </p:txBody>
        </p:sp>
        <p:sp>
          <p:nvSpPr>
            <p:cNvPr id="11" name="Text Box 14">
              <a:extLst>
                <a:ext uri="{FF2B5EF4-FFF2-40B4-BE49-F238E27FC236}">
                  <a16:creationId xmlns:a16="http://schemas.microsoft.com/office/drawing/2014/main" id="{50672D5D-048C-B60B-E3E7-397FC9A3CD13}"/>
                </a:ext>
              </a:extLst>
            </p:cNvPr>
            <p:cNvSpPr txBox="1">
              <a:spLocks noChangeArrowheads="1"/>
            </p:cNvSpPr>
            <p:nvPr/>
          </p:nvSpPr>
          <p:spPr bwMode="auto">
            <a:xfrm>
              <a:off x="2154" y="1570"/>
              <a:ext cx="43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dirty="0">
                  <a:ea typeface="黑体" panose="02010609060101010101" pitchFamily="49" charset="-122"/>
                </a:rPr>
                <a:t>＞</a:t>
              </a:r>
            </a:p>
          </p:txBody>
        </p:sp>
        <p:sp>
          <p:nvSpPr>
            <p:cNvPr id="12" name="Text Box 15">
              <a:extLst>
                <a:ext uri="{FF2B5EF4-FFF2-40B4-BE49-F238E27FC236}">
                  <a16:creationId xmlns:a16="http://schemas.microsoft.com/office/drawing/2014/main" id="{C23EF66B-D589-1EE9-AF0C-D438C1A043BB}"/>
                </a:ext>
              </a:extLst>
            </p:cNvPr>
            <p:cNvSpPr txBox="1">
              <a:spLocks noChangeArrowheads="1"/>
            </p:cNvSpPr>
            <p:nvPr/>
          </p:nvSpPr>
          <p:spPr bwMode="auto">
            <a:xfrm>
              <a:off x="4059" y="1525"/>
              <a:ext cx="437"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4000" dirty="0">
                  <a:ea typeface="黑体" panose="02010609060101010101" pitchFamily="49" charset="-122"/>
                </a:rPr>
                <a:t>＞</a:t>
              </a:r>
            </a:p>
          </p:txBody>
        </p:sp>
      </p:grpSp>
      <p:sp>
        <p:nvSpPr>
          <p:cNvPr id="13" name="Text Box 16">
            <a:extLst>
              <a:ext uri="{FF2B5EF4-FFF2-40B4-BE49-F238E27FC236}">
                <a16:creationId xmlns:a16="http://schemas.microsoft.com/office/drawing/2014/main" id="{D878EEF7-3CCE-B14D-4DA2-D7F3279325C1}"/>
              </a:ext>
            </a:extLst>
          </p:cNvPr>
          <p:cNvSpPr txBox="1">
            <a:spLocks noChangeArrowheads="1"/>
          </p:cNvSpPr>
          <p:nvPr/>
        </p:nvSpPr>
        <p:spPr bwMode="auto">
          <a:xfrm>
            <a:off x="107504" y="5517232"/>
            <a:ext cx="8780909" cy="936347"/>
          </a:xfrm>
          <a:prstGeom prst="rect">
            <a:avLst/>
          </a:prstGeom>
          <a:noFill/>
          <a:ln>
            <a:noFill/>
          </a:ln>
          <a:effectLst/>
        </p:spPr>
        <p:txBody>
          <a:bodyPr wrap="square">
            <a:spAutoFit/>
          </a:bodyPr>
          <a:lstStyle/>
          <a:p>
            <a:pPr>
              <a:lnSpc>
                <a:spcPct val="120000"/>
              </a:lnSpc>
              <a:spcBef>
                <a:spcPct val="20000"/>
              </a:spcBef>
            </a:pPr>
            <a:r>
              <a:rPr lang="en-US" altLang="zh-CN" dirty="0">
                <a:latin typeface="+mn-lt"/>
                <a:ea typeface="+mj-ea"/>
              </a:rPr>
              <a:t>(</a:t>
            </a:r>
            <a:r>
              <a:rPr lang="en-US" altLang="zh-CN" i="1" dirty="0">
                <a:latin typeface="+mn-lt"/>
                <a:ea typeface="+mj-ea"/>
              </a:rPr>
              <a:t>c</a:t>
            </a:r>
            <a:r>
              <a:rPr lang="en-US" altLang="zh-CN" dirty="0">
                <a:latin typeface="+mn-lt"/>
                <a:ea typeface="+mj-ea"/>
              </a:rPr>
              <a:t>) </a:t>
            </a:r>
            <a:r>
              <a:rPr lang="zh-CN" altLang="en-US" dirty="0">
                <a:solidFill>
                  <a:srgbClr val="0000FF"/>
                </a:solidFill>
                <a:latin typeface="+mn-lt"/>
                <a:ea typeface="+mj-ea"/>
              </a:rPr>
              <a:t>复杂阴离子的极化作用通常较小</a:t>
            </a:r>
            <a:r>
              <a:rPr lang="en-US" altLang="zh-CN" dirty="0">
                <a:latin typeface="+mn-lt"/>
                <a:ea typeface="+mj-ea"/>
              </a:rPr>
              <a:t>(</a:t>
            </a:r>
            <a:r>
              <a:rPr lang="zh-CN" altLang="en-US" dirty="0">
                <a:latin typeface="+mn-lt"/>
                <a:ea typeface="+mj-ea"/>
              </a:rPr>
              <a:t>如 </a:t>
            </a:r>
            <a:r>
              <a:rPr lang="en-US" altLang="zh-CN" dirty="0">
                <a:latin typeface="+mn-lt"/>
                <a:ea typeface="+mj-ea"/>
              </a:rPr>
              <a:t>SCN</a:t>
            </a:r>
            <a:r>
              <a:rPr lang="en-US" altLang="zh-CN" baseline="30000" dirty="0">
                <a:latin typeface="+mn-lt"/>
                <a:ea typeface="+mj-ea"/>
              </a:rPr>
              <a:t>-</a:t>
            </a:r>
            <a:r>
              <a:rPr lang="en-US" altLang="zh-CN" dirty="0">
                <a:latin typeface="+mn-lt"/>
                <a:ea typeface="+mj-ea"/>
              </a:rPr>
              <a:t>)</a:t>
            </a:r>
            <a:r>
              <a:rPr lang="zh-CN" altLang="en-US" dirty="0">
                <a:latin typeface="+mn-lt"/>
                <a:ea typeface="+mj-ea"/>
              </a:rPr>
              <a:t>，但电荷高的复杂阴离子有一定的极化作用</a:t>
            </a:r>
            <a:r>
              <a:rPr lang="en-US" altLang="zh-CN" dirty="0">
                <a:latin typeface="+mn-lt"/>
                <a:ea typeface="+mj-ea"/>
              </a:rPr>
              <a:t>(</a:t>
            </a:r>
            <a:r>
              <a:rPr lang="zh-CN" altLang="en-US" dirty="0">
                <a:latin typeface="+mn-lt"/>
                <a:ea typeface="+mj-ea"/>
              </a:rPr>
              <a:t>如 </a:t>
            </a:r>
            <a:r>
              <a:rPr lang="en-US" altLang="zh-CN" dirty="0">
                <a:latin typeface="+mn-lt"/>
                <a:ea typeface="+mj-ea"/>
              </a:rPr>
              <a:t>SO</a:t>
            </a:r>
            <a:r>
              <a:rPr lang="en-US" altLang="zh-CN" baseline="-25000" dirty="0">
                <a:latin typeface="+mn-lt"/>
                <a:ea typeface="+mj-ea"/>
              </a:rPr>
              <a:t>4</a:t>
            </a:r>
            <a:r>
              <a:rPr lang="en-US" altLang="zh-CN" baseline="30000" dirty="0">
                <a:latin typeface="+mn-lt"/>
                <a:ea typeface="+mj-ea"/>
              </a:rPr>
              <a:t>2-</a:t>
            </a:r>
            <a:r>
              <a:rPr lang="zh-CN" altLang="en-US" dirty="0">
                <a:latin typeface="+mn-lt"/>
                <a:ea typeface="+mj-ea"/>
              </a:rPr>
              <a:t>和 </a:t>
            </a:r>
            <a:r>
              <a:rPr lang="en-US" altLang="zh-CN" dirty="0">
                <a:latin typeface="+mn-lt"/>
                <a:ea typeface="+mj-ea"/>
              </a:rPr>
              <a:t>PO</a:t>
            </a:r>
            <a:r>
              <a:rPr lang="en-US" altLang="zh-CN" baseline="-25000" dirty="0">
                <a:latin typeface="+mn-lt"/>
                <a:ea typeface="+mj-ea"/>
              </a:rPr>
              <a:t>4</a:t>
            </a:r>
            <a:r>
              <a:rPr lang="en-US" altLang="zh-CN" baseline="30000" dirty="0">
                <a:latin typeface="+mn-lt"/>
                <a:ea typeface="+mj-ea"/>
              </a:rPr>
              <a:t>3-</a:t>
            </a:r>
            <a:r>
              <a:rPr lang="en-US" altLang="zh-CN" dirty="0">
                <a:latin typeface="+mn-lt"/>
                <a:ea typeface="+mj-ea"/>
              </a:rPr>
              <a:t> )</a:t>
            </a:r>
            <a:endParaRPr lang="zh-CN" altLang="en-US" dirty="0">
              <a:latin typeface="+mn-lt"/>
              <a:ea typeface="+mj-ea"/>
            </a:endParaRPr>
          </a:p>
        </p:txBody>
      </p:sp>
      <p:sp>
        <p:nvSpPr>
          <p:cNvPr id="14" name="Text Box 2">
            <a:extLst>
              <a:ext uri="{FF2B5EF4-FFF2-40B4-BE49-F238E27FC236}">
                <a16:creationId xmlns:a16="http://schemas.microsoft.com/office/drawing/2014/main" id="{3923339B-3C3D-D818-F06C-4B2ADB6F70E4}"/>
              </a:ext>
            </a:extLst>
          </p:cNvPr>
          <p:cNvSpPr txBox="1">
            <a:spLocks noChangeArrowheads="1"/>
          </p:cNvSpPr>
          <p:nvPr/>
        </p:nvSpPr>
        <p:spPr bwMode="auto">
          <a:xfrm>
            <a:off x="1763688" y="260648"/>
            <a:ext cx="5760640"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2800" b="1" dirty="0">
                <a:solidFill>
                  <a:srgbClr val="C00000"/>
                </a:solidFill>
              </a:rPr>
              <a:t>离子的极化作用的一般规律</a:t>
            </a:r>
          </a:p>
        </p:txBody>
      </p:sp>
      <p:sp>
        <p:nvSpPr>
          <p:cNvPr id="15" name="矩形 14">
            <a:extLst>
              <a:ext uri="{FF2B5EF4-FFF2-40B4-BE49-F238E27FC236}">
                <a16:creationId xmlns:a16="http://schemas.microsoft.com/office/drawing/2014/main" id="{FF9E82BE-695A-F19A-BA8A-A82F2009BBA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6" name="圆角矩形 15">
            <a:extLst>
              <a:ext uri="{FF2B5EF4-FFF2-40B4-BE49-F238E27FC236}">
                <a16:creationId xmlns:a16="http://schemas.microsoft.com/office/drawing/2014/main" id="{46BC5233-562A-D3BD-C22F-812AA488C807}"/>
              </a:ext>
            </a:extLst>
          </p:cNvPr>
          <p:cNvSpPr/>
          <p:nvPr/>
        </p:nvSpPr>
        <p:spPr bwMode="auto">
          <a:xfrm>
            <a:off x="144016" y="4214400"/>
            <a:ext cx="8748464" cy="1086633"/>
          </a:xfrm>
          <a:prstGeom prst="roundRect">
            <a:avLst/>
          </a:prstGeom>
          <a:noFill/>
          <a:ln w="28575">
            <a:solidFill>
              <a:srgbClr val="FF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4251999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0CE12F4-28F2-344F-F40B-25903DC4B8A1}"/>
              </a:ext>
            </a:extLst>
          </p:cNvPr>
          <p:cNvSpPr>
            <a:spLocks noGrp="1"/>
          </p:cNvSpPr>
          <p:nvPr>
            <p:ph type="sldNum" sz="quarter" idx="10"/>
          </p:nvPr>
        </p:nvSpPr>
        <p:spPr/>
        <p:txBody>
          <a:bodyPr/>
          <a:lstStyle/>
          <a:p>
            <a:fld id="{45B8A701-AFD2-43CB-A356-4D0DCF8AAF5F}" type="slidenum">
              <a:rPr lang="zh-CN" altLang="en-US" smtClean="0"/>
              <a:pPr/>
              <a:t>48</a:t>
            </a:fld>
            <a:endParaRPr lang="en-US" altLang="zh-CN"/>
          </a:p>
        </p:txBody>
      </p:sp>
      <p:sp>
        <p:nvSpPr>
          <p:cNvPr id="3" name="Text Box 2">
            <a:extLst>
              <a:ext uri="{FF2B5EF4-FFF2-40B4-BE49-F238E27FC236}">
                <a16:creationId xmlns:a16="http://schemas.microsoft.com/office/drawing/2014/main" id="{0E25556B-B68E-5291-DF2C-8354F622E523}"/>
              </a:ext>
            </a:extLst>
          </p:cNvPr>
          <p:cNvSpPr txBox="1">
            <a:spLocks noChangeArrowheads="1"/>
          </p:cNvSpPr>
          <p:nvPr/>
        </p:nvSpPr>
        <p:spPr bwMode="auto">
          <a:xfrm>
            <a:off x="1763688" y="260648"/>
            <a:ext cx="5760640"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2800" b="1" dirty="0">
                <a:solidFill>
                  <a:srgbClr val="C00000"/>
                </a:solidFill>
              </a:rPr>
              <a:t>离子的变形能力的一般规律</a:t>
            </a:r>
          </a:p>
        </p:txBody>
      </p:sp>
      <p:sp>
        <p:nvSpPr>
          <p:cNvPr id="4" name="矩形 3">
            <a:extLst>
              <a:ext uri="{FF2B5EF4-FFF2-40B4-BE49-F238E27FC236}">
                <a16:creationId xmlns:a16="http://schemas.microsoft.com/office/drawing/2014/main" id="{81C00176-2BD9-1F4F-C23A-FEEC08AB29C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3">
            <a:extLst>
              <a:ext uri="{FF2B5EF4-FFF2-40B4-BE49-F238E27FC236}">
                <a16:creationId xmlns:a16="http://schemas.microsoft.com/office/drawing/2014/main" id="{0BC2B39A-2B28-8D5E-D757-45E2C54500E7}"/>
              </a:ext>
            </a:extLst>
          </p:cNvPr>
          <p:cNvSpPr txBox="1">
            <a:spLocks noChangeArrowheads="1"/>
          </p:cNvSpPr>
          <p:nvPr/>
        </p:nvSpPr>
        <p:spPr bwMode="auto">
          <a:xfrm>
            <a:off x="288032" y="1052513"/>
            <a:ext cx="8172400" cy="1012137"/>
          </a:xfrm>
          <a:prstGeom prst="rect">
            <a:avLst/>
          </a:prstGeom>
          <a:solidFill>
            <a:schemeClr val="bg1">
              <a:lumMod val="95000"/>
            </a:schemeClr>
          </a:solidFill>
          <a:ln>
            <a:noFill/>
          </a:ln>
          <a:effectLst/>
        </p:spPr>
        <p:txBody>
          <a:bodyPr wrap="square">
            <a:spAutoFit/>
          </a:bodyPr>
          <a:lstStyle/>
          <a:p>
            <a:pPr>
              <a:lnSpc>
                <a:spcPct val="120000"/>
              </a:lnSpc>
              <a:spcBef>
                <a:spcPct val="20000"/>
              </a:spcBef>
            </a:pPr>
            <a:r>
              <a:rPr lang="en-US" altLang="zh-CN" dirty="0">
                <a:ea typeface="楷体_GB2312" pitchFamily="49" charset="-122"/>
              </a:rPr>
              <a:t>(</a:t>
            </a:r>
            <a:r>
              <a:rPr lang="en-US" altLang="zh-CN" i="1" dirty="0">
                <a:ea typeface="楷体_GB2312" pitchFamily="49" charset="-122"/>
              </a:rPr>
              <a:t>a</a:t>
            </a:r>
            <a:r>
              <a:rPr lang="en-US" altLang="zh-CN" dirty="0">
                <a:ea typeface="楷体_GB2312" pitchFamily="49" charset="-122"/>
              </a:rPr>
              <a:t>) </a:t>
            </a:r>
            <a:r>
              <a:rPr lang="zh-CN" altLang="en-US" dirty="0">
                <a:solidFill>
                  <a:srgbClr val="00B050"/>
                </a:solidFill>
                <a:latin typeface="楷体_GB2312" pitchFamily="49" charset="-122"/>
                <a:ea typeface="楷体_GB2312" pitchFamily="49" charset="-122"/>
              </a:rPr>
              <a:t>大半径、高电荷的简单阴离子变形性大</a:t>
            </a:r>
            <a:r>
              <a:rPr lang="zh-CN" altLang="en-US" dirty="0">
                <a:latin typeface="楷体_GB2312" pitchFamily="49" charset="-122"/>
                <a:ea typeface="楷体_GB2312" pitchFamily="49" charset="-122"/>
              </a:rPr>
              <a:t>。</a:t>
            </a:r>
          </a:p>
          <a:p>
            <a:pPr>
              <a:lnSpc>
                <a:spcPct val="120000"/>
              </a:lnSpc>
              <a:spcBef>
                <a:spcPct val="20000"/>
              </a:spcBef>
            </a:pPr>
            <a:r>
              <a:rPr lang="zh-CN" altLang="en-US" dirty="0">
                <a:latin typeface="楷体_GB2312" pitchFamily="49" charset="-122"/>
                <a:ea typeface="楷体_GB2312" pitchFamily="49" charset="-122"/>
              </a:rPr>
              <a:t>   如：</a:t>
            </a:r>
            <a:r>
              <a:rPr lang="en-US" altLang="zh-CN" dirty="0"/>
              <a:t>S</a:t>
            </a:r>
            <a:r>
              <a:rPr lang="en-US" altLang="zh-CN" baseline="30000" dirty="0"/>
              <a:t>2-</a:t>
            </a:r>
            <a:r>
              <a:rPr lang="zh-CN" altLang="en-US" dirty="0"/>
              <a:t>、 </a:t>
            </a:r>
            <a:r>
              <a:rPr lang="en-US" altLang="zh-CN" dirty="0"/>
              <a:t>I</a:t>
            </a:r>
            <a:r>
              <a:rPr lang="en-US" altLang="zh-CN" baseline="30000" dirty="0"/>
              <a:t>-</a:t>
            </a:r>
            <a:r>
              <a:rPr lang="zh-CN" altLang="en-US" dirty="0"/>
              <a:t>、 </a:t>
            </a:r>
            <a:r>
              <a:rPr lang="en-US" altLang="zh-CN" dirty="0"/>
              <a:t>Se</a:t>
            </a:r>
            <a:r>
              <a:rPr lang="en-US" altLang="zh-CN" baseline="30000" dirty="0"/>
              <a:t>2- </a:t>
            </a:r>
            <a:r>
              <a:rPr lang="en-US" altLang="zh-CN" dirty="0"/>
              <a:t> </a:t>
            </a:r>
            <a:r>
              <a:rPr lang="en-US" altLang="zh-CN" dirty="0">
                <a:ea typeface="Arial Unicode MS" panose="020B0604020202020204" pitchFamily="34" charset="-128"/>
                <a:cs typeface="Arial Unicode MS" panose="020B0604020202020204" pitchFamily="34" charset="-128"/>
              </a:rPr>
              <a:t>•••</a:t>
            </a:r>
            <a:r>
              <a:rPr lang="en-US" altLang="zh-CN"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zh-CN" altLang="en-US" dirty="0">
                <a:latin typeface="Arial Unicode MS" panose="020B0604020202020204" pitchFamily="34" charset="-128"/>
                <a:ea typeface="楷体_GB2312" pitchFamily="49" charset="-122"/>
              </a:rPr>
              <a:t>等</a:t>
            </a:r>
            <a:r>
              <a:rPr lang="zh-CN" altLang="en-US" dirty="0">
                <a:ea typeface="楷体_GB2312" pitchFamily="49" charset="-122"/>
              </a:rPr>
              <a:t>等。</a:t>
            </a:r>
            <a:endParaRPr lang="zh-CN" altLang="en-US" dirty="0">
              <a:ea typeface="楷体_GB2312" pitchFamily="49" charset="-122"/>
              <a:sym typeface="Symbol" pitchFamily="2" charset="2"/>
            </a:endParaRPr>
          </a:p>
        </p:txBody>
      </p:sp>
      <p:sp>
        <p:nvSpPr>
          <p:cNvPr id="6" name="Text Box 4">
            <a:extLst>
              <a:ext uri="{FF2B5EF4-FFF2-40B4-BE49-F238E27FC236}">
                <a16:creationId xmlns:a16="http://schemas.microsoft.com/office/drawing/2014/main" id="{EBC0DD9E-7E19-30FA-8C13-92A046E8F199}"/>
              </a:ext>
            </a:extLst>
          </p:cNvPr>
          <p:cNvSpPr txBox="1">
            <a:spLocks noChangeArrowheads="1"/>
          </p:cNvSpPr>
          <p:nvPr/>
        </p:nvSpPr>
        <p:spPr bwMode="auto">
          <a:xfrm>
            <a:off x="288032" y="2349500"/>
            <a:ext cx="8172400" cy="1348061"/>
          </a:xfrm>
          <a:prstGeom prst="rect">
            <a:avLst/>
          </a:prstGeom>
          <a:solidFill>
            <a:schemeClr val="bg1">
              <a:lumMod val="95000"/>
            </a:schemeClr>
          </a:solidFill>
          <a:ln>
            <a:noFill/>
          </a:ln>
          <a:effectLst/>
        </p:spPr>
        <p:txBody>
          <a:bodyPr wrap="square">
            <a:spAutoFit/>
          </a:bodyPr>
          <a:lstStyle/>
          <a:p>
            <a:pPr>
              <a:spcBef>
                <a:spcPct val="20000"/>
              </a:spcBef>
            </a:pPr>
            <a:r>
              <a:rPr lang="en-US" altLang="zh-CN" dirty="0">
                <a:ea typeface="楷体_GB2312" pitchFamily="49" charset="-122"/>
              </a:rPr>
              <a:t>(</a:t>
            </a:r>
            <a:r>
              <a:rPr lang="en-US" altLang="zh-CN" i="1" dirty="0">
                <a:ea typeface="楷体_GB2312" pitchFamily="49" charset="-122"/>
              </a:rPr>
              <a:t>b</a:t>
            </a:r>
            <a:r>
              <a:rPr lang="en-US" altLang="zh-CN" dirty="0">
                <a:ea typeface="楷体_GB2312" pitchFamily="49" charset="-122"/>
              </a:rPr>
              <a:t>) </a:t>
            </a:r>
            <a:r>
              <a:rPr lang="en-US" altLang="zh-CN" dirty="0">
                <a:solidFill>
                  <a:srgbClr val="00B050"/>
                </a:solidFill>
                <a:ea typeface="楷体_GB2312" pitchFamily="49" charset="-122"/>
              </a:rPr>
              <a:t>18</a:t>
            </a:r>
            <a:r>
              <a:rPr lang="en-US" altLang="zh-CN" i="1" dirty="0">
                <a:solidFill>
                  <a:srgbClr val="00B050"/>
                </a:solidFill>
                <a:ea typeface="楷体_GB2312" pitchFamily="49" charset="-122"/>
              </a:rPr>
              <a:t>e</a:t>
            </a:r>
            <a:r>
              <a:rPr lang="zh-CN" altLang="en-US" dirty="0">
                <a:solidFill>
                  <a:srgbClr val="00B050"/>
                </a:solidFill>
                <a:ea typeface="楷体_GB2312" pitchFamily="49" charset="-122"/>
              </a:rPr>
              <a:t>、</a:t>
            </a:r>
            <a:r>
              <a:rPr lang="en-US" altLang="zh-CN" dirty="0">
                <a:solidFill>
                  <a:srgbClr val="00B050"/>
                </a:solidFill>
                <a:ea typeface="楷体_GB2312" pitchFamily="49" charset="-122"/>
              </a:rPr>
              <a:t>(18+2)</a:t>
            </a:r>
            <a:r>
              <a:rPr lang="en-US" altLang="zh-CN" i="1" dirty="0">
                <a:solidFill>
                  <a:srgbClr val="00B050"/>
                </a:solidFill>
                <a:ea typeface="楷体_GB2312" pitchFamily="49" charset="-122"/>
              </a:rPr>
              <a:t>e</a:t>
            </a:r>
            <a:r>
              <a:rPr lang="en-US" altLang="zh-CN" dirty="0">
                <a:solidFill>
                  <a:srgbClr val="00B050"/>
                </a:solidFill>
                <a:ea typeface="楷体_GB2312" pitchFamily="49" charset="-122"/>
              </a:rPr>
              <a:t> </a:t>
            </a:r>
            <a:r>
              <a:rPr lang="zh-CN" altLang="en-US" dirty="0">
                <a:solidFill>
                  <a:srgbClr val="00B050"/>
                </a:solidFill>
                <a:ea typeface="楷体_GB2312" pitchFamily="49" charset="-122"/>
              </a:rPr>
              <a:t>壳层结构的低电荷阳离子，其变形性比</a:t>
            </a:r>
          </a:p>
          <a:p>
            <a:pPr>
              <a:spcBef>
                <a:spcPct val="20000"/>
              </a:spcBef>
            </a:pPr>
            <a:r>
              <a:rPr lang="zh-CN" altLang="en-US" dirty="0">
                <a:solidFill>
                  <a:srgbClr val="00B050"/>
                </a:solidFill>
                <a:ea typeface="楷体_GB2312" pitchFamily="49" charset="-122"/>
              </a:rPr>
              <a:t>相近半径的稀有气体构型阳离子大得多</a:t>
            </a:r>
            <a:endParaRPr lang="zh-CN" altLang="en-US" dirty="0">
              <a:solidFill>
                <a:srgbClr val="FF3300"/>
              </a:solidFill>
              <a:ea typeface="楷体_GB2312" pitchFamily="49" charset="-122"/>
            </a:endParaRPr>
          </a:p>
          <a:p>
            <a:pPr>
              <a:spcBef>
                <a:spcPct val="20000"/>
              </a:spcBef>
            </a:pPr>
            <a:r>
              <a:rPr lang="zh-CN" altLang="en-US" dirty="0">
                <a:ea typeface="楷体_GB2312" pitchFamily="49" charset="-122"/>
              </a:rPr>
              <a:t>      如： </a:t>
            </a:r>
            <a:r>
              <a:rPr lang="en-US" altLang="zh-CN" dirty="0">
                <a:ea typeface="楷体_GB2312" pitchFamily="49" charset="-122"/>
              </a:rPr>
              <a:t>Hg</a:t>
            </a:r>
            <a:r>
              <a:rPr lang="en-US" altLang="zh-CN" baseline="30000" dirty="0">
                <a:ea typeface="楷体_GB2312" pitchFamily="49" charset="-122"/>
              </a:rPr>
              <a:t>2+</a:t>
            </a:r>
            <a:r>
              <a:rPr lang="zh-CN" altLang="en-US" dirty="0">
                <a:ea typeface="楷体_GB2312" pitchFamily="49" charset="-122"/>
              </a:rPr>
              <a:t>、 </a:t>
            </a:r>
            <a:r>
              <a:rPr lang="en-US" altLang="zh-CN" dirty="0">
                <a:ea typeface="楷体_GB2312" pitchFamily="49" charset="-122"/>
              </a:rPr>
              <a:t>Ag</a:t>
            </a:r>
            <a:r>
              <a:rPr lang="en-US" altLang="zh-CN" baseline="30000" dirty="0">
                <a:ea typeface="楷体_GB2312" pitchFamily="49" charset="-122"/>
              </a:rPr>
              <a:t>+</a:t>
            </a:r>
            <a:r>
              <a:rPr lang="en-US" altLang="zh-CN" dirty="0">
                <a:ea typeface="楷体_GB2312" pitchFamily="49" charset="-122"/>
              </a:rPr>
              <a:t> </a:t>
            </a:r>
            <a:r>
              <a:rPr lang="zh-CN" altLang="en-US" dirty="0">
                <a:ea typeface="楷体_GB2312" pitchFamily="49" charset="-122"/>
              </a:rPr>
              <a:t>、</a:t>
            </a:r>
            <a:r>
              <a:rPr lang="en-US" altLang="zh-CN" dirty="0">
                <a:ea typeface="楷体_GB2312" pitchFamily="49" charset="-122"/>
              </a:rPr>
              <a:t>Pb</a:t>
            </a:r>
            <a:r>
              <a:rPr lang="en-US" altLang="zh-CN" baseline="30000" dirty="0">
                <a:ea typeface="楷体_GB2312" pitchFamily="49" charset="-122"/>
              </a:rPr>
              <a:t>2+</a:t>
            </a:r>
            <a:r>
              <a:rPr lang="en-US" altLang="zh-CN" dirty="0">
                <a:ea typeface="楷体_GB2312" pitchFamily="49" charset="-122"/>
              </a:rPr>
              <a:t> </a:t>
            </a:r>
            <a:r>
              <a:rPr lang="en-US" altLang="zh-CN" dirty="0">
                <a:ea typeface="楷体_GB2312" pitchFamily="49" charset="-122"/>
                <a:cs typeface="Arial Unicode MS" panose="020B0604020202020204" pitchFamily="34" charset="-128"/>
              </a:rPr>
              <a:t>••• </a:t>
            </a:r>
            <a:r>
              <a:rPr lang="zh-CN" altLang="en-US" dirty="0">
                <a:ea typeface="楷体_GB2312" pitchFamily="49" charset="-122"/>
              </a:rPr>
              <a:t>等等。</a:t>
            </a:r>
          </a:p>
        </p:txBody>
      </p:sp>
      <p:sp>
        <p:nvSpPr>
          <p:cNvPr id="7" name="Text Box 5">
            <a:extLst>
              <a:ext uri="{FF2B5EF4-FFF2-40B4-BE49-F238E27FC236}">
                <a16:creationId xmlns:a16="http://schemas.microsoft.com/office/drawing/2014/main" id="{DC10877A-E216-206C-CBB5-12D959AB1CD2}"/>
              </a:ext>
            </a:extLst>
          </p:cNvPr>
          <p:cNvSpPr txBox="1">
            <a:spLocks noChangeArrowheads="1"/>
          </p:cNvSpPr>
          <p:nvPr/>
        </p:nvSpPr>
        <p:spPr bwMode="auto">
          <a:xfrm>
            <a:off x="288032" y="4005263"/>
            <a:ext cx="8172400" cy="904863"/>
          </a:xfrm>
          <a:prstGeom prst="rect">
            <a:avLst/>
          </a:prstGeom>
          <a:solidFill>
            <a:schemeClr val="bg1">
              <a:lumMod val="95000"/>
            </a:schemeClr>
          </a:solidFill>
          <a:ln>
            <a:noFill/>
          </a:ln>
          <a:effectLst/>
        </p:spPr>
        <p:txBody>
          <a:bodyPr wrap="square">
            <a:spAutoFit/>
          </a:bodyPr>
          <a:lstStyle/>
          <a:p>
            <a:pPr>
              <a:spcBef>
                <a:spcPct val="20000"/>
              </a:spcBef>
            </a:pPr>
            <a:r>
              <a:rPr lang="en-US" altLang="zh-CN" dirty="0">
                <a:ea typeface="楷体_GB2312" pitchFamily="49" charset="-122"/>
              </a:rPr>
              <a:t>(</a:t>
            </a:r>
            <a:r>
              <a:rPr lang="en-US" altLang="zh-CN" i="1" dirty="0">
                <a:ea typeface="楷体_GB2312" pitchFamily="49" charset="-122"/>
              </a:rPr>
              <a:t>c</a:t>
            </a:r>
            <a:r>
              <a:rPr lang="en-US" altLang="zh-CN" dirty="0">
                <a:ea typeface="楷体_GB2312" pitchFamily="49" charset="-122"/>
              </a:rPr>
              <a:t>) </a:t>
            </a:r>
            <a:r>
              <a:rPr lang="zh-CN" altLang="en-US" dirty="0">
                <a:solidFill>
                  <a:srgbClr val="00B050"/>
                </a:solidFill>
                <a:latin typeface="楷体_GB2312" pitchFamily="49" charset="-122"/>
                <a:ea typeface="楷体_GB2312" pitchFamily="49" charset="-122"/>
              </a:rPr>
              <a:t>复杂阴离子的变形性通常不大</a:t>
            </a:r>
            <a:r>
              <a:rPr lang="zh-CN" altLang="en-US" dirty="0">
                <a:latin typeface="楷体_GB2312" pitchFamily="49" charset="-122"/>
                <a:ea typeface="楷体_GB2312" pitchFamily="49" charset="-122"/>
              </a:rPr>
              <a:t>。复杂阴离子的中心原</a:t>
            </a:r>
          </a:p>
          <a:p>
            <a:pPr>
              <a:spcBef>
                <a:spcPct val="20000"/>
              </a:spcBef>
            </a:pPr>
            <a:r>
              <a:rPr lang="zh-CN" altLang="en-US" dirty="0">
                <a:latin typeface="楷体_GB2312" pitchFamily="49" charset="-122"/>
                <a:ea typeface="楷体_GB2312" pitchFamily="49" charset="-122"/>
              </a:rPr>
              <a:t>子氧化数越高，变形性越小。如：</a:t>
            </a:r>
            <a:r>
              <a:rPr lang="en-US" altLang="zh-CN" dirty="0"/>
              <a:t>ClO</a:t>
            </a:r>
            <a:r>
              <a:rPr lang="en-US" altLang="zh-CN" baseline="-25000" dirty="0"/>
              <a:t>4</a:t>
            </a:r>
            <a:r>
              <a:rPr lang="en-US" altLang="zh-CN" baseline="30000" dirty="0"/>
              <a:t>-</a:t>
            </a:r>
            <a:r>
              <a:rPr lang="en-US" altLang="zh-CN" dirty="0"/>
              <a:t> </a:t>
            </a:r>
            <a:r>
              <a:rPr lang="zh-CN" altLang="en-US" dirty="0"/>
              <a:t>、</a:t>
            </a:r>
            <a:r>
              <a:rPr lang="en-US" altLang="zh-CN" dirty="0"/>
              <a:t>SO</a:t>
            </a:r>
            <a:r>
              <a:rPr lang="en-US" altLang="zh-CN" baseline="-25000" dirty="0"/>
              <a:t>4</a:t>
            </a:r>
            <a:r>
              <a:rPr lang="en-US" altLang="zh-CN" baseline="30000" dirty="0"/>
              <a:t>2- </a:t>
            </a:r>
            <a:r>
              <a:rPr lang="en-US" altLang="zh-CN" dirty="0"/>
              <a:t> </a:t>
            </a:r>
            <a:r>
              <a:rPr lang="en-US" altLang="zh-CN" dirty="0">
                <a:ea typeface="Arial Unicode MS" panose="020B0604020202020204" pitchFamily="34" charset="-128"/>
                <a:cs typeface="Arial Unicode MS" panose="020B0604020202020204" pitchFamily="34" charset="-128"/>
              </a:rPr>
              <a:t>•••</a:t>
            </a:r>
            <a:r>
              <a:rPr lang="en-US" altLang="zh-CN" dirty="0">
                <a:latin typeface="Arial Unicode MS" panose="020B0604020202020204" pitchFamily="34" charset="-128"/>
                <a:ea typeface="Arial Unicode MS" panose="020B0604020202020204" pitchFamily="34" charset="-128"/>
                <a:cs typeface="Arial Unicode MS" panose="020B0604020202020204" pitchFamily="34" charset="-128"/>
              </a:rPr>
              <a:t> </a:t>
            </a:r>
            <a:r>
              <a:rPr lang="zh-CN" altLang="en-US" dirty="0">
                <a:latin typeface="Arial Unicode MS" panose="020B0604020202020204" pitchFamily="34" charset="-128"/>
                <a:ea typeface="楷体_GB2312" pitchFamily="49" charset="-122"/>
              </a:rPr>
              <a:t>等</a:t>
            </a:r>
            <a:r>
              <a:rPr lang="zh-CN" altLang="en-US" dirty="0">
                <a:ea typeface="楷体_GB2312" pitchFamily="49" charset="-122"/>
              </a:rPr>
              <a:t>。</a:t>
            </a:r>
          </a:p>
        </p:txBody>
      </p:sp>
      <p:sp>
        <p:nvSpPr>
          <p:cNvPr id="8" name="Text Box 6">
            <a:extLst>
              <a:ext uri="{FF2B5EF4-FFF2-40B4-BE49-F238E27FC236}">
                <a16:creationId xmlns:a16="http://schemas.microsoft.com/office/drawing/2014/main" id="{CA96728A-5B06-86F0-3306-4A50A186D302}"/>
              </a:ext>
            </a:extLst>
          </p:cNvPr>
          <p:cNvSpPr txBox="1">
            <a:spLocks noChangeArrowheads="1"/>
          </p:cNvSpPr>
          <p:nvPr/>
        </p:nvSpPr>
        <p:spPr bwMode="auto">
          <a:xfrm>
            <a:off x="288032" y="5084763"/>
            <a:ext cx="8172400" cy="1348061"/>
          </a:xfrm>
          <a:prstGeom prst="rect">
            <a:avLst/>
          </a:prstGeom>
          <a:solidFill>
            <a:schemeClr val="bg1">
              <a:lumMod val="95000"/>
            </a:schemeClr>
          </a:solidFill>
          <a:ln>
            <a:noFill/>
          </a:ln>
          <a:effectLst/>
        </p:spPr>
        <p:txBody>
          <a:bodyPr wrap="square">
            <a:spAutoFit/>
          </a:bodyPr>
          <a:lstStyle/>
          <a:p>
            <a:pPr>
              <a:spcBef>
                <a:spcPct val="20000"/>
              </a:spcBef>
            </a:pPr>
            <a:r>
              <a:rPr lang="en-US" altLang="zh-CN" dirty="0">
                <a:ea typeface="楷体_GB2312" pitchFamily="49" charset="-122"/>
              </a:rPr>
              <a:t>(</a:t>
            </a:r>
            <a:r>
              <a:rPr lang="en-US" altLang="zh-CN" i="1" dirty="0">
                <a:ea typeface="楷体_GB2312" pitchFamily="49" charset="-122"/>
              </a:rPr>
              <a:t>d</a:t>
            </a:r>
            <a:r>
              <a:rPr lang="en-US" altLang="zh-CN" dirty="0">
                <a:ea typeface="楷体_GB2312" pitchFamily="49" charset="-122"/>
              </a:rPr>
              <a:t>) </a:t>
            </a:r>
            <a:r>
              <a:rPr lang="zh-CN" altLang="en-US" dirty="0">
                <a:solidFill>
                  <a:srgbClr val="00B050"/>
                </a:solidFill>
                <a:latin typeface="楷体_GB2312" pitchFamily="49" charset="-122"/>
                <a:ea typeface="楷体_GB2312" pitchFamily="49" charset="-122"/>
              </a:rPr>
              <a:t>电子构型相同的离子，半径越大，变形性越大</a:t>
            </a:r>
            <a:endParaRPr lang="zh-CN" altLang="en-US" dirty="0">
              <a:solidFill>
                <a:srgbClr val="FF3300"/>
              </a:solidFill>
              <a:latin typeface="楷体_GB2312" pitchFamily="49" charset="-122"/>
              <a:ea typeface="楷体_GB2312" pitchFamily="49" charset="-122"/>
            </a:endParaRPr>
          </a:p>
          <a:p>
            <a:pPr>
              <a:spcBef>
                <a:spcPct val="20000"/>
              </a:spcBef>
            </a:pPr>
            <a:r>
              <a:rPr lang="zh-CN" altLang="en-US" dirty="0">
                <a:ea typeface="楷体_GB2312" pitchFamily="49" charset="-122"/>
              </a:rPr>
              <a:t>      如：</a:t>
            </a:r>
            <a:r>
              <a:rPr lang="en-US" altLang="zh-CN" dirty="0"/>
              <a:t>Li</a:t>
            </a:r>
            <a:r>
              <a:rPr lang="en-US" altLang="zh-CN" baseline="30000" dirty="0"/>
              <a:t>+ </a:t>
            </a:r>
            <a:r>
              <a:rPr lang="en-US" altLang="zh-CN" dirty="0"/>
              <a:t>&lt; Na</a:t>
            </a:r>
            <a:r>
              <a:rPr lang="en-US" altLang="zh-CN" baseline="30000" dirty="0"/>
              <a:t>+ </a:t>
            </a:r>
            <a:r>
              <a:rPr lang="en-US" altLang="zh-CN" dirty="0"/>
              <a:t>&lt; K</a:t>
            </a:r>
            <a:r>
              <a:rPr lang="en-US" altLang="zh-CN" baseline="30000" dirty="0"/>
              <a:t>+ </a:t>
            </a:r>
            <a:r>
              <a:rPr lang="en-US" altLang="zh-CN" dirty="0"/>
              <a:t>&lt; Rb</a:t>
            </a:r>
            <a:r>
              <a:rPr lang="en-US" altLang="zh-CN" baseline="30000" dirty="0"/>
              <a:t>+ </a:t>
            </a:r>
            <a:r>
              <a:rPr lang="en-US" altLang="zh-CN" dirty="0"/>
              <a:t>&lt; Cs</a:t>
            </a:r>
            <a:r>
              <a:rPr lang="en-US" altLang="zh-CN" baseline="30000" dirty="0"/>
              <a:t>+</a:t>
            </a:r>
            <a:endParaRPr lang="en-US" altLang="zh-CN" dirty="0"/>
          </a:p>
          <a:p>
            <a:pPr>
              <a:spcBef>
                <a:spcPct val="20000"/>
              </a:spcBef>
            </a:pPr>
            <a:r>
              <a:rPr lang="en-US" altLang="zh-CN" dirty="0"/>
              <a:t>               F</a:t>
            </a:r>
            <a:r>
              <a:rPr lang="en-US" altLang="zh-CN" baseline="30000" dirty="0"/>
              <a:t>- </a:t>
            </a:r>
            <a:r>
              <a:rPr lang="en-US" altLang="zh-CN" dirty="0"/>
              <a:t>&lt; Cl</a:t>
            </a:r>
            <a:r>
              <a:rPr lang="en-US" altLang="zh-CN" baseline="30000" dirty="0"/>
              <a:t>- </a:t>
            </a:r>
            <a:r>
              <a:rPr lang="en-US" altLang="zh-CN" dirty="0"/>
              <a:t>&lt; Br</a:t>
            </a:r>
            <a:r>
              <a:rPr lang="en-US" altLang="zh-CN" baseline="30000" dirty="0"/>
              <a:t>- </a:t>
            </a:r>
            <a:r>
              <a:rPr lang="en-US" altLang="zh-CN" dirty="0"/>
              <a:t>&lt; I</a:t>
            </a:r>
            <a:r>
              <a:rPr lang="en-US" altLang="zh-CN" baseline="30000" dirty="0"/>
              <a:t>-</a:t>
            </a:r>
            <a:endParaRPr lang="en-US" altLang="zh-CN" dirty="0">
              <a:ea typeface="楷体_GB2312" pitchFamily="49" charset="-122"/>
            </a:endParaRPr>
          </a:p>
        </p:txBody>
      </p:sp>
    </p:spTree>
    <p:extLst>
      <p:ext uri="{BB962C8B-B14F-4D97-AF65-F5344CB8AC3E}">
        <p14:creationId xmlns:p14="http://schemas.microsoft.com/office/powerpoint/2010/main" val="14942078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176900-F32C-7D08-B181-75FDFE42B798}"/>
              </a:ext>
            </a:extLst>
          </p:cNvPr>
          <p:cNvSpPr>
            <a:spLocks noGrp="1"/>
          </p:cNvSpPr>
          <p:nvPr>
            <p:ph type="sldNum" sz="quarter" idx="10"/>
          </p:nvPr>
        </p:nvSpPr>
        <p:spPr/>
        <p:txBody>
          <a:bodyPr/>
          <a:lstStyle/>
          <a:p>
            <a:fld id="{45B8A701-AFD2-43CB-A356-4D0DCF8AAF5F}" type="slidenum">
              <a:rPr lang="zh-CN" altLang="en-US" smtClean="0"/>
              <a:pPr/>
              <a:t>49</a:t>
            </a:fld>
            <a:endParaRPr lang="en-US" altLang="zh-CN"/>
          </a:p>
        </p:txBody>
      </p:sp>
      <p:sp>
        <p:nvSpPr>
          <p:cNvPr id="3" name="Text Box 2">
            <a:extLst>
              <a:ext uri="{FF2B5EF4-FFF2-40B4-BE49-F238E27FC236}">
                <a16:creationId xmlns:a16="http://schemas.microsoft.com/office/drawing/2014/main" id="{B71203AF-9AEA-1931-837A-C57483F44458}"/>
              </a:ext>
            </a:extLst>
          </p:cNvPr>
          <p:cNvSpPr txBox="1">
            <a:spLocks noChangeArrowheads="1"/>
          </p:cNvSpPr>
          <p:nvPr/>
        </p:nvSpPr>
        <p:spPr bwMode="auto">
          <a:xfrm>
            <a:off x="1763688" y="260648"/>
            <a:ext cx="5760640"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2800" b="1" dirty="0">
                <a:solidFill>
                  <a:srgbClr val="C00000"/>
                </a:solidFill>
              </a:rPr>
              <a:t>离子的附加极化作用</a:t>
            </a:r>
          </a:p>
        </p:txBody>
      </p:sp>
      <p:sp>
        <p:nvSpPr>
          <p:cNvPr id="4" name="矩形 3">
            <a:extLst>
              <a:ext uri="{FF2B5EF4-FFF2-40B4-BE49-F238E27FC236}">
                <a16:creationId xmlns:a16="http://schemas.microsoft.com/office/drawing/2014/main" id="{40AD70DC-26EC-D25F-982F-0C5D707C9A9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4">
            <a:extLst>
              <a:ext uri="{FF2B5EF4-FFF2-40B4-BE49-F238E27FC236}">
                <a16:creationId xmlns:a16="http://schemas.microsoft.com/office/drawing/2014/main" id="{70395F27-6A61-8797-3075-7AB1914190A5}"/>
              </a:ext>
            </a:extLst>
          </p:cNvPr>
          <p:cNvSpPr txBox="1">
            <a:spLocks noChangeArrowheads="1"/>
          </p:cNvSpPr>
          <p:nvPr/>
        </p:nvSpPr>
        <p:spPr bwMode="auto">
          <a:xfrm>
            <a:off x="395536" y="1455574"/>
            <a:ext cx="8388424" cy="1901418"/>
          </a:xfrm>
          <a:prstGeom prst="rect">
            <a:avLst/>
          </a:prstGeom>
          <a:noFill/>
          <a:ln>
            <a:noFill/>
          </a:ln>
          <a:effectLst/>
        </p:spPr>
        <p:txBody>
          <a:bodyPr wrap="square">
            <a:spAutoFit/>
          </a:bodyPr>
          <a:lstStyle/>
          <a:p>
            <a:pPr algn="just">
              <a:lnSpc>
                <a:spcPct val="120000"/>
              </a:lnSpc>
              <a:spcBef>
                <a:spcPct val="20000"/>
              </a:spcBef>
            </a:pPr>
            <a:r>
              <a:rPr lang="zh-CN" altLang="en-US" dirty="0">
                <a:solidFill>
                  <a:srgbClr val="0000FF"/>
                </a:solidFill>
                <a:ea typeface="楷体_GB2312" pitchFamily="49" charset="-122"/>
              </a:rPr>
              <a:t>易变形</a:t>
            </a:r>
            <a:r>
              <a:rPr lang="en-US" altLang="zh-CN" dirty="0">
                <a:solidFill>
                  <a:srgbClr val="0000FF"/>
                </a:solidFill>
                <a:ea typeface="楷体_GB2312" pitchFamily="49" charset="-122"/>
              </a:rPr>
              <a:t>-</a:t>
            </a:r>
            <a:r>
              <a:rPr lang="zh-CN" altLang="en-US" dirty="0">
                <a:solidFill>
                  <a:srgbClr val="0000FF"/>
                </a:solidFill>
                <a:ea typeface="楷体_GB2312" pitchFamily="49" charset="-122"/>
              </a:rPr>
              <a:t>易变形</a:t>
            </a:r>
            <a:r>
              <a:rPr lang="en-US" altLang="zh-CN" dirty="0">
                <a:latin typeface="+mn-lt"/>
                <a:ea typeface="楷体_GB2312" pitchFamily="49" charset="-122"/>
              </a:rPr>
              <a:t>: </a:t>
            </a:r>
            <a:r>
              <a:rPr lang="zh-CN" altLang="en-US" dirty="0">
                <a:ea typeface="楷体_GB2312" pitchFamily="49" charset="-122"/>
              </a:rPr>
              <a:t>有一定变形性的阳离子</a:t>
            </a:r>
            <a:r>
              <a:rPr lang="en-US" altLang="zh-CN" dirty="0">
                <a:ea typeface="楷体_GB2312" pitchFamily="49" charset="-122"/>
              </a:rPr>
              <a:t>(</a:t>
            </a:r>
            <a:r>
              <a:rPr lang="zh-CN" altLang="en-US" dirty="0">
                <a:ea typeface="楷体_GB2312" pitchFamily="49" charset="-122"/>
              </a:rPr>
              <a:t>如，</a:t>
            </a:r>
            <a:r>
              <a:rPr lang="en-US" altLang="zh-CN" dirty="0">
                <a:ea typeface="楷体_GB2312" pitchFamily="49" charset="-122"/>
              </a:rPr>
              <a:t>Ag</a:t>
            </a:r>
            <a:r>
              <a:rPr lang="en-US" altLang="zh-CN" baseline="30000" dirty="0">
                <a:ea typeface="楷体_GB2312" pitchFamily="49" charset="-122"/>
              </a:rPr>
              <a:t>+</a:t>
            </a:r>
            <a:r>
              <a:rPr lang="zh-CN" altLang="en-US" dirty="0">
                <a:ea typeface="楷体_GB2312" pitchFamily="49" charset="-122"/>
              </a:rPr>
              <a:t>、</a:t>
            </a:r>
            <a:r>
              <a:rPr lang="en-US" altLang="zh-CN" dirty="0">
                <a:ea typeface="楷体_GB2312" pitchFamily="49" charset="-122"/>
              </a:rPr>
              <a:t>Hg</a:t>
            </a:r>
            <a:r>
              <a:rPr lang="en-US" altLang="zh-CN" baseline="30000" dirty="0">
                <a:ea typeface="楷体_GB2312" pitchFamily="49" charset="-122"/>
              </a:rPr>
              <a:t>2+</a:t>
            </a:r>
            <a:r>
              <a:rPr lang="zh-CN" altLang="en-US" dirty="0">
                <a:ea typeface="楷体_GB2312" pitchFamily="49" charset="-122"/>
              </a:rPr>
              <a:t>、</a:t>
            </a:r>
            <a:r>
              <a:rPr lang="en-US" altLang="zh-CN" dirty="0">
                <a:ea typeface="楷体_GB2312" pitchFamily="49" charset="-122"/>
              </a:rPr>
              <a:t>Pb</a:t>
            </a:r>
            <a:r>
              <a:rPr lang="en-US" altLang="zh-CN" baseline="30000" dirty="0">
                <a:ea typeface="楷体_GB2312" pitchFamily="49" charset="-122"/>
              </a:rPr>
              <a:t>2+</a:t>
            </a:r>
            <a:r>
              <a:rPr lang="zh-CN" altLang="en-US" dirty="0">
                <a:ea typeface="楷体_GB2312" pitchFamily="49" charset="-122"/>
              </a:rPr>
              <a:t>、</a:t>
            </a:r>
            <a:r>
              <a:rPr lang="en-US" altLang="zh-CN" dirty="0">
                <a:ea typeface="楷体_GB2312" pitchFamily="49" charset="-122"/>
              </a:rPr>
              <a:t>Cu</a:t>
            </a:r>
            <a:r>
              <a:rPr lang="en-US" altLang="zh-CN" baseline="30000" dirty="0">
                <a:ea typeface="楷体_GB2312" pitchFamily="49" charset="-122"/>
              </a:rPr>
              <a:t>+</a:t>
            </a:r>
            <a:r>
              <a:rPr lang="en-US" altLang="zh-CN" dirty="0">
                <a:ea typeface="楷体_GB2312" pitchFamily="49" charset="-122"/>
                <a:cs typeface="Arial Unicode MS" panose="020B0604020202020204" pitchFamily="34" charset="-128"/>
              </a:rPr>
              <a:t>•••</a:t>
            </a:r>
            <a:r>
              <a:rPr lang="zh-CN" altLang="en-US" dirty="0">
                <a:ea typeface="楷体_GB2312" pitchFamily="49" charset="-122"/>
              </a:rPr>
              <a:t>等</a:t>
            </a:r>
            <a:r>
              <a:rPr lang="en-US" altLang="zh-CN" dirty="0">
                <a:ea typeface="楷体_GB2312" pitchFamily="49" charset="-122"/>
              </a:rPr>
              <a:t>)</a:t>
            </a:r>
            <a:r>
              <a:rPr lang="zh-CN" altLang="en-US" dirty="0">
                <a:ea typeface="楷体_GB2312" pitchFamily="49" charset="-122"/>
              </a:rPr>
              <a:t>与高电荷、变形性大的阴离子</a:t>
            </a:r>
            <a:r>
              <a:rPr lang="en-US" altLang="zh-CN" dirty="0">
                <a:ea typeface="楷体_GB2312" pitchFamily="49" charset="-122"/>
              </a:rPr>
              <a:t>(</a:t>
            </a:r>
            <a:r>
              <a:rPr lang="zh-CN" altLang="en-US" dirty="0">
                <a:ea typeface="楷体_GB2312" pitchFamily="49" charset="-122"/>
              </a:rPr>
              <a:t>如，</a:t>
            </a:r>
            <a:r>
              <a:rPr lang="en-US" altLang="zh-CN" dirty="0">
                <a:ea typeface="楷体_GB2312" pitchFamily="49" charset="-122"/>
              </a:rPr>
              <a:t>S</a:t>
            </a:r>
            <a:r>
              <a:rPr lang="en-US" altLang="zh-CN" baseline="30000" dirty="0">
                <a:ea typeface="楷体_GB2312" pitchFamily="49" charset="-122"/>
              </a:rPr>
              <a:t>2-</a:t>
            </a:r>
            <a:r>
              <a:rPr lang="zh-CN" altLang="en-US" dirty="0">
                <a:ea typeface="楷体_GB2312" pitchFamily="49" charset="-122"/>
              </a:rPr>
              <a:t>、 </a:t>
            </a:r>
            <a:r>
              <a:rPr lang="en-US" altLang="zh-CN" dirty="0">
                <a:ea typeface="楷体_GB2312" pitchFamily="49" charset="-122"/>
              </a:rPr>
              <a:t>I</a:t>
            </a:r>
            <a:r>
              <a:rPr lang="en-US" altLang="zh-CN" baseline="30000" dirty="0">
                <a:ea typeface="楷体_GB2312" pitchFamily="49" charset="-122"/>
              </a:rPr>
              <a:t>-</a:t>
            </a:r>
            <a:r>
              <a:rPr lang="zh-CN" altLang="en-US" dirty="0">
                <a:ea typeface="楷体_GB2312" pitchFamily="49" charset="-122"/>
              </a:rPr>
              <a:t>、 </a:t>
            </a:r>
            <a:r>
              <a:rPr lang="en-US" altLang="zh-CN" dirty="0">
                <a:ea typeface="楷体_GB2312" pitchFamily="49" charset="-122"/>
              </a:rPr>
              <a:t>Se</a:t>
            </a:r>
            <a:r>
              <a:rPr lang="en-US" altLang="zh-CN" baseline="30000" dirty="0">
                <a:ea typeface="楷体_GB2312" pitchFamily="49" charset="-122"/>
              </a:rPr>
              <a:t>2- </a:t>
            </a:r>
            <a:r>
              <a:rPr lang="zh-CN" altLang="en-US" dirty="0">
                <a:ea typeface="楷体_GB2312" pitchFamily="49" charset="-122"/>
              </a:rPr>
              <a:t>等</a:t>
            </a:r>
            <a:r>
              <a:rPr lang="en-US" altLang="zh-CN" dirty="0">
                <a:ea typeface="楷体_GB2312" pitchFamily="49" charset="-122"/>
              </a:rPr>
              <a:t>)</a:t>
            </a:r>
            <a:r>
              <a:rPr lang="zh-CN" altLang="en-US" dirty="0">
                <a:ea typeface="楷体_GB2312" pitchFamily="49" charset="-122"/>
              </a:rPr>
              <a:t>之间有很强的相互极化作用。</a:t>
            </a:r>
          </a:p>
          <a:p>
            <a:pPr algn="just">
              <a:lnSpc>
                <a:spcPct val="120000"/>
              </a:lnSpc>
              <a:spcBef>
                <a:spcPct val="20000"/>
              </a:spcBef>
            </a:pPr>
            <a:r>
              <a:rPr lang="zh-CN" altLang="en-US" dirty="0">
                <a:latin typeface="楷体_GB2312" pitchFamily="49" charset="-122"/>
                <a:ea typeface="楷体_GB2312" pitchFamily="49" charset="-122"/>
              </a:rPr>
              <a:t>阴、阳离子变形后，相互极化作用更强，离子间的引力更大</a:t>
            </a:r>
          </a:p>
        </p:txBody>
      </p:sp>
      <p:sp>
        <p:nvSpPr>
          <p:cNvPr id="6" name="Text Box 5">
            <a:extLst>
              <a:ext uri="{FF2B5EF4-FFF2-40B4-BE49-F238E27FC236}">
                <a16:creationId xmlns:a16="http://schemas.microsoft.com/office/drawing/2014/main" id="{33B691AD-F3CF-6A9E-A508-797F569E3BDD}"/>
              </a:ext>
            </a:extLst>
          </p:cNvPr>
          <p:cNvSpPr txBox="1">
            <a:spLocks noChangeArrowheads="1"/>
          </p:cNvSpPr>
          <p:nvPr/>
        </p:nvSpPr>
        <p:spPr bwMode="auto">
          <a:xfrm>
            <a:off x="242725" y="4293096"/>
            <a:ext cx="8793771" cy="940963"/>
          </a:xfrm>
          <a:prstGeom prst="rect">
            <a:avLst/>
          </a:prstGeom>
          <a:noFill/>
          <a:ln>
            <a:noFill/>
          </a:ln>
          <a:effectLst/>
        </p:spPr>
        <p:txBody>
          <a:bodyPr wrap="square">
            <a:spAutoFit/>
          </a:bodyPr>
          <a:lstStyle/>
          <a:p>
            <a:pPr>
              <a:lnSpc>
                <a:spcPct val="120000"/>
              </a:lnSpc>
              <a:spcBef>
                <a:spcPct val="20000"/>
              </a:spcBef>
            </a:pPr>
            <a:r>
              <a:rPr lang="en-US" altLang="zh-CN" dirty="0">
                <a:solidFill>
                  <a:srgbClr val="FF3300"/>
                </a:solidFill>
              </a:rPr>
              <a:t>     18</a:t>
            </a:r>
            <a:r>
              <a:rPr lang="en-US" altLang="zh-CN" i="1" dirty="0">
                <a:solidFill>
                  <a:srgbClr val="FF3300"/>
                </a:solidFill>
              </a:rPr>
              <a:t>e</a:t>
            </a:r>
            <a:r>
              <a:rPr lang="zh-CN" altLang="en-US" dirty="0">
                <a:solidFill>
                  <a:srgbClr val="FF3300"/>
                </a:solidFill>
              </a:rPr>
              <a:t>、</a:t>
            </a:r>
            <a:r>
              <a:rPr lang="en-US" altLang="zh-CN" dirty="0">
                <a:solidFill>
                  <a:srgbClr val="FF3300"/>
                </a:solidFill>
              </a:rPr>
              <a:t>(18+2)</a:t>
            </a:r>
            <a:r>
              <a:rPr lang="en-US" altLang="zh-CN" i="1" dirty="0">
                <a:solidFill>
                  <a:srgbClr val="FF3300"/>
                </a:solidFill>
              </a:rPr>
              <a:t>e</a:t>
            </a:r>
            <a:r>
              <a:rPr lang="en-US" altLang="zh-CN" dirty="0">
                <a:solidFill>
                  <a:srgbClr val="FF3300"/>
                </a:solidFill>
              </a:rPr>
              <a:t> </a:t>
            </a:r>
            <a:r>
              <a:rPr lang="zh-CN" altLang="en-US" dirty="0">
                <a:solidFill>
                  <a:srgbClr val="FF3300"/>
                </a:solidFill>
                <a:ea typeface="楷体_GB2312" pitchFamily="49" charset="-122"/>
              </a:rPr>
              <a:t>壳层结构的低电荷阳离子</a:t>
            </a:r>
            <a:r>
              <a:rPr lang="zh-CN" altLang="en-US" dirty="0">
                <a:ea typeface="楷体_GB2312" pitchFamily="49" charset="-122"/>
              </a:rPr>
              <a:t>除有强的极化力外，还容易变形、容易引起离子间的相互的</a:t>
            </a:r>
            <a:r>
              <a:rPr lang="zh-CN" altLang="en-US" dirty="0">
                <a:solidFill>
                  <a:srgbClr val="FF3300"/>
                </a:solidFill>
                <a:ea typeface="楷体_GB2312" pitchFamily="49" charset="-122"/>
              </a:rPr>
              <a:t>附加极化作用</a:t>
            </a:r>
            <a:r>
              <a:rPr lang="zh-CN" altLang="en-US" dirty="0">
                <a:ea typeface="楷体_GB2312" pitchFamily="49" charset="-122"/>
              </a:rPr>
              <a:t>。</a:t>
            </a:r>
          </a:p>
        </p:txBody>
      </p:sp>
      <p:sp>
        <p:nvSpPr>
          <p:cNvPr id="8" name="圆角矩形 7">
            <a:extLst>
              <a:ext uri="{FF2B5EF4-FFF2-40B4-BE49-F238E27FC236}">
                <a16:creationId xmlns:a16="http://schemas.microsoft.com/office/drawing/2014/main" id="{E70CBF75-81A0-518C-E472-7DC2ABF036CB}"/>
              </a:ext>
            </a:extLst>
          </p:cNvPr>
          <p:cNvSpPr/>
          <p:nvPr/>
        </p:nvSpPr>
        <p:spPr bwMode="auto">
          <a:xfrm>
            <a:off x="170716" y="1384124"/>
            <a:ext cx="8793771" cy="2044876"/>
          </a:xfrm>
          <a:prstGeom prst="roundRect">
            <a:avLst/>
          </a:prstGeom>
          <a:noFill/>
          <a:ln w="28575">
            <a:solidFill>
              <a:srgbClr val="FF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
        <p:nvSpPr>
          <p:cNvPr id="9" name="圆角矩形 8">
            <a:extLst>
              <a:ext uri="{FF2B5EF4-FFF2-40B4-BE49-F238E27FC236}">
                <a16:creationId xmlns:a16="http://schemas.microsoft.com/office/drawing/2014/main" id="{28853487-F5B0-D6F5-CB93-98C6ED2E47BD}"/>
              </a:ext>
            </a:extLst>
          </p:cNvPr>
          <p:cNvSpPr/>
          <p:nvPr/>
        </p:nvSpPr>
        <p:spPr bwMode="auto">
          <a:xfrm>
            <a:off x="242725" y="4107460"/>
            <a:ext cx="8865780" cy="1252788"/>
          </a:xfrm>
          <a:prstGeom prst="roundRect">
            <a:avLst/>
          </a:prstGeom>
          <a:noFill/>
          <a:ln w="28575">
            <a:solidFill>
              <a:srgbClr val="FF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spTree>
    <p:extLst>
      <p:ext uri="{BB962C8B-B14F-4D97-AF65-F5344CB8AC3E}">
        <p14:creationId xmlns:p14="http://schemas.microsoft.com/office/powerpoint/2010/main" val="16057073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灯片编号占位符 1"/>
          <p:cNvSpPr>
            <a:spLocks noGrp="1"/>
          </p:cNvSpPr>
          <p:nvPr>
            <p:ph type="sldNum" sz="quarter" idx="10"/>
          </p:nvPr>
        </p:nvSpPr>
        <p:spPr/>
        <p:txBody>
          <a:bodyPr/>
          <a:lstStyle/>
          <a:p>
            <a:fld id="{DBE5816F-61AD-44B4-A48D-5E0AB8D5EE0C}" type="slidenum">
              <a:rPr lang="en-US" altLang="zh-CN"/>
              <a:pPr/>
              <a:t>5</a:t>
            </a:fld>
            <a:endParaRPr lang="en-US" altLang="zh-CN"/>
          </a:p>
        </p:txBody>
      </p:sp>
      <p:sp>
        <p:nvSpPr>
          <p:cNvPr id="1726466" name="Text Box 2"/>
          <p:cNvSpPr txBox="1">
            <a:spLocks noChangeArrowheads="1"/>
          </p:cNvSpPr>
          <p:nvPr/>
        </p:nvSpPr>
        <p:spPr bwMode="auto">
          <a:xfrm>
            <a:off x="303336" y="1048668"/>
            <a:ext cx="8559312" cy="2308324"/>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Font typeface="Wingdings" pitchFamily="2" charset="2"/>
              <a:buNone/>
            </a:pPr>
            <a:r>
              <a:rPr kumimoji="0" lang="zh-CN" altLang="en-US" b="1" dirty="0"/>
              <a:t>        金属键没有方向性，因此每个金属原子周围总是有尽可能多的邻接原子紧密堆积在一起，以使体系能量最低。这就导致金属晶体内原子的配位数都较高。周期表中约有</a:t>
            </a:r>
            <a:r>
              <a:rPr kumimoji="0" lang="en-US" altLang="zh-CN" b="1" dirty="0"/>
              <a:t>2/3</a:t>
            </a:r>
            <a:r>
              <a:rPr kumimoji="0" lang="zh-CN" altLang="en-US" b="1" dirty="0"/>
              <a:t>的金属原子是配位数为</a:t>
            </a:r>
            <a:r>
              <a:rPr kumimoji="0" lang="en-US" altLang="zh-CN" b="1" dirty="0"/>
              <a:t>12</a:t>
            </a:r>
            <a:r>
              <a:rPr kumimoji="0" lang="zh-CN" altLang="en-US" b="1" dirty="0"/>
              <a:t>的密堆积结构。在其它非密堆积结构中，配位数也达到</a:t>
            </a:r>
            <a:r>
              <a:rPr kumimoji="0" lang="en-US" altLang="zh-CN" b="1" dirty="0"/>
              <a:t>8</a:t>
            </a:r>
            <a:r>
              <a:rPr kumimoji="0" lang="zh-CN" altLang="en-US" b="1" dirty="0"/>
              <a:t>，只有极少数为</a:t>
            </a:r>
            <a:r>
              <a:rPr kumimoji="0" lang="en-US" altLang="zh-CN" b="1" dirty="0"/>
              <a:t>6</a:t>
            </a:r>
            <a:r>
              <a:rPr kumimoji="0" lang="zh-CN" altLang="en-US" b="1" dirty="0"/>
              <a:t>。</a:t>
            </a:r>
          </a:p>
        </p:txBody>
      </p:sp>
      <p:sp>
        <p:nvSpPr>
          <p:cNvPr id="1726467" name="Text Box 3"/>
          <p:cNvSpPr txBox="1">
            <a:spLocks noChangeArrowheads="1"/>
          </p:cNvSpPr>
          <p:nvPr/>
        </p:nvSpPr>
        <p:spPr bwMode="auto">
          <a:xfrm>
            <a:off x="2194389" y="188640"/>
            <a:ext cx="4177811" cy="57943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rPr>
              <a:t>I  </a:t>
            </a:r>
            <a:r>
              <a:rPr kumimoji="0" lang="zh-CN" altLang="en-US" sz="3200" b="1" dirty="0">
                <a:solidFill>
                  <a:srgbClr val="CC0000"/>
                </a:solidFill>
                <a:effectLst>
                  <a:outerShdw blurRad="38100" dist="38100" dir="2700000" algn="tl">
                    <a:srgbClr val="C0C0C0"/>
                  </a:outerShdw>
                </a:effectLst>
              </a:rPr>
              <a:t>金属晶体</a:t>
            </a:r>
          </a:p>
        </p:txBody>
      </p:sp>
      <p:pic>
        <p:nvPicPr>
          <p:cNvPr id="20484" name="Picture 6" descr="npo0001c6"/>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3376246" y="3284984"/>
            <a:ext cx="3352800" cy="3336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6469" name="Text Box 5"/>
          <p:cNvSpPr txBox="1">
            <a:spLocks noChangeArrowheads="1"/>
          </p:cNvSpPr>
          <p:nvPr/>
        </p:nvSpPr>
        <p:spPr bwMode="auto">
          <a:xfrm>
            <a:off x="6893169" y="3429000"/>
            <a:ext cx="433754" cy="304698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b="1" dirty="0">
                <a:solidFill>
                  <a:srgbClr val="0000FF"/>
                </a:solidFill>
              </a:rPr>
              <a:t>金属晶体的剖面图</a:t>
            </a:r>
          </a:p>
        </p:txBody>
      </p:sp>
      <p:grpSp>
        <p:nvGrpSpPr>
          <p:cNvPr id="2" name="Group 15"/>
          <p:cNvGrpSpPr>
            <a:grpSpLocks/>
          </p:cNvGrpSpPr>
          <p:nvPr/>
        </p:nvGrpSpPr>
        <p:grpSpPr bwMode="auto">
          <a:xfrm>
            <a:off x="1081455" y="4138615"/>
            <a:ext cx="3560884" cy="830263"/>
            <a:chOff x="738" y="2698"/>
            <a:chExt cx="2430" cy="523"/>
          </a:xfrm>
        </p:grpSpPr>
        <p:sp>
          <p:nvSpPr>
            <p:cNvPr id="1726472" name="Text Box 8"/>
            <p:cNvSpPr txBox="1">
              <a:spLocks noChangeArrowheads="1"/>
            </p:cNvSpPr>
            <p:nvPr/>
          </p:nvSpPr>
          <p:spPr bwMode="auto">
            <a:xfrm>
              <a:off x="738" y="2698"/>
              <a:ext cx="1283" cy="52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b="1">
                  <a:solidFill>
                    <a:srgbClr val="0000FF"/>
                  </a:solidFill>
                </a:rPr>
                <a:t>nucleus &amp;</a:t>
              </a:r>
            </a:p>
            <a:p>
              <a:pPr algn="ctr" eaLnBrk="1" hangingPunct="1"/>
              <a:r>
                <a:rPr kumimoji="0" lang="en-US" altLang="zh-CN" b="1">
                  <a:solidFill>
                    <a:srgbClr val="0000FF"/>
                  </a:solidFill>
                </a:rPr>
                <a:t>inner shell e</a:t>
              </a:r>
              <a:r>
                <a:rPr kumimoji="0" lang="en-US" altLang="zh-CN" b="1" baseline="30000">
                  <a:solidFill>
                    <a:srgbClr val="0000FF"/>
                  </a:solidFill>
                  <a:sym typeface="Symbol" pitchFamily="18" charset="2"/>
                </a:rPr>
                <a:t></a:t>
              </a:r>
              <a:endParaRPr kumimoji="0" lang="en-US" altLang="zh-CN" b="1" baseline="30000">
                <a:solidFill>
                  <a:srgbClr val="0000FF"/>
                </a:solidFill>
              </a:endParaRPr>
            </a:p>
          </p:txBody>
        </p:sp>
        <p:sp>
          <p:nvSpPr>
            <p:cNvPr id="20491" name="Line 13"/>
            <p:cNvSpPr>
              <a:spLocks noChangeShapeType="1"/>
            </p:cNvSpPr>
            <p:nvPr/>
          </p:nvSpPr>
          <p:spPr bwMode="auto">
            <a:xfrm>
              <a:off x="2016" y="2982"/>
              <a:ext cx="1152"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grpSp>
        <p:nvGrpSpPr>
          <p:cNvPr id="3" name="Group 16"/>
          <p:cNvGrpSpPr>
            <a:grpSpLocks/>
          </p:cNvGrpSpPr>
          <p:nvPr/>
        </p:nvGrpSpPr>
        <p:grpSpPr bwMode="auto">
          <a:xfrm>
            <a:off x="633046" y="5206999"/>
            <a:ext cx="4525108" cy="457200"/>
            <a:chOff x="446" y="3371"/>
            <a:chExt cx="3088" cy="288"/>
          </a:xfrm>
        </p:grpSpPr>
        <p:sp>
          <p:nvSpPr>
            <p:cNvPr id="1726475" name="Text Box 11"/>
            <p:cNvSpPr txBox="1">
              <a:spLocks noChangeArrowheads="1"/>
            </p:cNvSpPr>
            <p:nvPr/>
          </p:nvSpPr>
          <p:spPr bwMode="auto">
            <a:xfrm>
              <a:off x="446" y="3371"/>
              <a:ext cx="1714" cy="28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r" eaLnBrk="1" hangingPunct="1"/>
              <a:r>
                <a:rPr kumimoji="0" lang="en-US" altLang="zh-CN" b="1">
                  <a:solidFill>
                    <a:srgbClr val="0000FF"/>
                  </a:solidFill>
                </a:rPr>
                <a:t>mobile “sea” of e</a:t>
              </a:r>
              <a:r>
                <a:rPr kumimoji="0" lang="en-US" altLang="zh-CN" b="1" baseline="30000">
                  <a:solidFill>
                    <a:srgbClr val="0000FF"/>
                  </a:solidFill>
                  <a:sym typeface="Symbol" pitchFamily="18" charset="2"/>
                </a:rPr>
                <a:t></a:t>
              </a:r>
              <a:endParaRPr kumimoji="0" lang="en-US" altLang="zh-CN" b="1" baseline="30000">
                <a:solidFill>
                  <a:srgbClr val="0000FF"/>
                </a:solidFill>
              </a:endParaRPr>
            </a:p>
          </p:txBody>
        </p:sp>
        <p:sp>
          <p:nvSpPr>
            <p:cNvPr id="20489" name="Line 14"/>
            <p:cNvSpPr>
              <a:spLocks noChangeShapeType="1"/>
            </p:cNvSpPr>
            <p:nvPr/>
          </p:nvSpPr>
          <p:spPr bwMode="auto">
            <a:xfrm>
              <a:off x="2208" y="3504"/>
              <a:ext cx="1326"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gr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44962513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3CD961EE-78A2-44A2-9FB7-26F588AF5172}" type="slidenum">
              <a:rPr lang="en-US" altLang="zh-CN"/>
              <a:pPr/>
              <a:t>50</a:t>
            </a:fld>
            <a:endParaRPr lang="en-US" altLang="zh-CN"/>
          </a:p>
        </p:txBody>
      </p:sp>
      <p:sp>
        <p:nvSpPr>
          <p:cNvPr id="1775618" name="Text Box 1026"/>
          <p:cNvSpPr txBox="1">
            <a:spLocks noChangeArrowheads="1"/>
          </p:cNvSpPr>
          <p:nvPr/>
        </p:nvSpPr>
        <p:spPr bwMode="auto">
          <a:xfrm>
            <a:off x="1619672" y="315453"/>
            <a:ext cx="5952270" cy="523220"/>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2800" dirty="0">
                <a:solidFill>
                  <a:srgbClr val="CC0000"/>
                </a:solidFill>
                <a:effectLst>
                  <a:outerShdw blurRad="38100" dist="38100" dir="2700000" algn="tl">
                    <a:srgbClr val="C0C0C0"/>
                  </a:outerShdw>
                </a:effectLst>
                <a:latin typeface="Arial" charset="0"/>
              </a:rPr>
              <a:t>例：离子极化对</a:t>
            </a:r>
            <a:r>
              <a:rPr kumimoji="0" lang="en-US" altLang="zh-CN" sz="2800" dirty="0" err="1">
                <a:solidFill>
                  <a:srgbClr val="CC0000"/>
                </a:solidFill>
                <a:effectLst>
                  <a:outerShdw blurRad="38100" dist="38100" dir="2700000" algn="tl">
                    <a:srgbClr val="C0C0C0"/>
                  </a:outerShdw>
                </a:effectLst>
                <a:latin typeface="Arial" charset="0"/>
              </a:rPr>
              <a:t>AgX</a:t>
            </a:r>
            <a:r>
              <a:rPr kumimoji="0" lang="zh-CN" altLang="en-US" sz="2800" dirty="0">
                <a:solidFill>
                  <a:srgbClr val="CC0000"/>
                </a:solidFill>
                <a:effectLst>
                  <a:outerShdw blurRad="38100" dist="38100" dir="2700000" algn="tl">
                    <a:srgbClr val="C0C0C0"/>
                  </a:outerShdw>
                </a:effectLst>
                <a:latin typeface="Arial" charset="0"/>
              </a:rPr>
              <a:t>晶体结构的影响</a:t>
            </a:r>
          </a:p>
        </p:txBody>
      </p:sp>
      <p:graphicFrame>
        <p:nvGraphicFramePr>
          <p:cNvPr id="65634" name="Group 98"/>
          <p:cNvGraphicFramePr>
            <a:graphicFrameLocks noGrp="1"/>
          </p:cNvGraphicFramePr>
          <p:nvPr/>
        </p:nvGraphicFramePr>
        <p:xfrm>
          <a:off x="726831" y="1125539"/>
          <a:ext cx="6096000" cy="3794064"/>
        </p:xfrm>
        <a:graphic>
          <a:graphicData uri="http://schemas.openxmlformats.org/drawingml/2006/table">
            <a:tbl>
              <a:tblPr/>
              <a:tblGrid>
                <a:gridCol w="1524000">
                  <a:extLst>
                    <a:ext uri="{9D8B030D-6E8A-4147-A177-3AD203B41FA5}">
                      <a16:colId xmlns:a16="http://schemas.microsoft.com/office/drawing/2014/main" val="20000"/>
                    </a:ext>
                  </a:extLst>
                </a:gridCol>
                <a:gridCol w="1283677">
                  <a:extLst>
                    <a:ext uri="{9D8B030D-6E8A-4147-A177-3AD203B41FA5}">
                      <a16:colId xmlns:a16="http://schemas.microsoft.com/office/drawing/2014/main" val="20001"/>
                    </a:ext>
                  </a:extLst>
                </a:gridCol>
                <a:gridCol w="1764323">
                  <a:extLst>
                    <a:ext uri="{9D8B030D-6E8A-4147-A177-3AD203B41FA5}">
                      <a16:colId xmlns:a16="http://schemas.microsoft.com/office/drawing/2014/main" val="20002"/>
                    </a:ext>
                  </a:extLst>
                </a:gridCol>
                <a:gridCol w="1524000">
                  <a:extLst>
                    <a:ext uri="{9D8B030D-6E8A-4147-A177-3AD203B41FA5}">
                      <a16:colId xmlns:a16="http://schemas.microsoft.com/office/drawing/2014/main" val="20003"/>
                    </a:ext>
                  </a:extLst>
                </a:gridCol>
              </a:tblGrid>
              <a:tr h="67786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AgF</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AgCl        AgBr</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AgI</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7627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实验值</a:t>
                      </a: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r</a:t>
                      </a:r>
                      <a:r>
                        <a:rPr kumimoji="1" lang="en-US" altLang="zh-CN" sz="2000" b="0"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黑体" pitchFamily="2" charset="-122"/>
                        </a:rPr>
                        <a:t>0</a:t>
                      </a: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/pm</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246</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277            289</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281</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66198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a:t>
                      </a:r>
                      <a:r>
                        <a:rPr kumimoji="1" lang="en-US" altLang="zh-CN" sz="2000" b="0"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r</a:t>
                      </a:r>
                      <a:r>
                        <a:rPr kumimoji="1" lang="en-US" altLang="zh-CN" sz="2000" b="0"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rPr>
                        <a:t>+</a:t>
                      </a: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a:t>
                      </a:r>
                      <a:r>
                        <a:rPr kumimoji="1" lang="en-US" altLang="zh-CN" sz="2000" b="0"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r</a:t>
                      </a:r>
                      <a:r>
                        <a:rPr kumimoji="1" lang="en-US" altLang="zh-CN" sz="2000" b="0" i="0" u="none" strike="noStrike" cap="none" normalizeH="0" baseline="30000">
                          <a:ln>
                            <a:noFill/>
                          </a:ln>
                          <a:solidFill>
                            <a:schemeClr val="tx1"/>
                          </a:solidFill>
                          <a:effectLst>
                            <a:outerShdw blurRad="38100" dist="38100" dir="2700000" algn="tl">
                              <a:srgbClr val="C0C0C0"/>
                            </a:outerShdw>
                          </a:effectLst>
                          <a:latin typeface="Times New Roman" pitchFamily="18" charset="0"/>
                          <a:ea typeface="黑体" pitchFamily="2" charset="-122"/>
                        </a:rPr>
                        <a:t>-</a:t>
                      </a: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)*/pm</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246</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294            309</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333</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39846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67627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键型</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离子键</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过渡型键</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共价键</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677863">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晶体类型</a:t>
                      </a:r>
                    </a:p>
                  </a:txBody>
                  <a:tcPr marL="83077" marR="83077" marT="46800" marB="46800"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NaCl</a:t>
                      </a: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型</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NaCl</a:t>
                      </a:r>
                      <a:r>
                        <a:rPr kumimoji="1" lang="zh-CN" alt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型</a:t>
                      </a:r>
                    </a:p>
                  </a:txBody>
                  <a:tcPr marL="83077" marR="83077" marT="46800" marB="46800"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ZnS</a:t>
                      </a:r>
                      <a:r>
                        <a:rPr kumimoji="1" lang="zh-CN" altLang="en-US"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型</a:t>
                      </a:r>
                    </a:p>
                  </a:txBody>
                  <a:tcPr marL="83077" marR="83077" marT="46800" marB="46800"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5570" name="AutoShape 1070"/>
          <p:cNvSpPr>
            <a:spLocks/>
          </p:cNvSpPr>
          <p:nvPr/>
        </p:nvSpPr>
        <p:spPr bwMode="auto">
          <a:xfrm rot="-5400000">
            <a:off x="4239969" y="2600936"/>
            <a:ext cx="288925" cy="1081454"/>
          </a:xfrm>
          <a:prstGeom prst="leftBrace">
            <a:avLst>
              <a:gd name="adj1" fmla="val 33791"/>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75663" name="Text Box 1071"/>
          <p:cNvSpPr txBox="1">
            <a:spLocks noChangeArrowheads="1"/>
          </p:cNvSpPr>
          <p:nvPr/>
        </p:nvSpPr>
        <p:spPr bwMode="auto">
          <a:xfrm>
            <a:off x="395536" y="5013326"/>
            <a:ext cx="8352928" cy="1717393"/>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pPr>
            <a:r>
              <a:rPr kumimoji="0" lang="zh-CN" altLang="en-US" dirty="0"/>
              <a:t>离子极化显著影响晶体结构，它加强了正负离子间的作用力，使共价键成分增加。从</a:t>
            </a:r>
            <a:r>
              <a:rPr kumimoji="0" lang="en-US" altLang="zh-CN" dirty="0" err="1"/>
              <a:t>AgF</a:t>
            </a:r>
            <a:r>
              <a:rPr kumimoji="0" lang="zh-CN" altLang="en-US" dirty="0"/>
              <a:t>到</a:t>
            </a:r>
            <a:r>
              <a:rPr kumimoji="0" lang="en-US" altLang="zh-CN" dirty="0" err="1"/>
              <a:t>AgI</a:t>
            </a:r>
            <a:r>
              <a:rPr kumimoji="0" lang="zh-CN" altLang="en-US" dirty="0"/>
              <a:t>，其中正负离子间距离</a:t>
            </a:r>
            <a:r>
              <a:rPr kumimoji="0" lang="en-US" altLang="zh-CN" i="1" dirty="0" err="1"/>
              <a:t>r</a:t>
            </a:r>
            <a:r>
              <a:rPr kumimoji="0" lang="en-US" altLang="zh-CN" baseline="-25000" dirty="0" err="1"/>
              <a:t>o</a:t>
            </a:r>
            <a:r>
              <a:rPr kumimoji="0" lang="zh-CN" altLang="en-US" dirty="0"/>
              <a:t>越来越短于正、负离子半径之和，这是由于正、负离子极化逐渐加强，键型向共价键过渡的原因。</a:t>
            </a:r>
          </a:p>
        </p:txBody>
      </p:sp>
      <p:sp>
        <p:nvSpPr>
          <p:cNvPr id="1775665" name="AutoShape 1073"/>
          <p:cNvSpPr>
            <a:spLocks noChangeArrowheads="1"/>
          </p:cNvSpPr>
          <p:nvPr/>
        </p:nvSpPr>
        <p:spPr bwMode="auto">
          <a:xfrm>
            <a:off x="6660232" y="1340768"/>
            <a:ext cx="2457449" cy="3219217"/>
          </a:xfrm>
          <a:prstGeom prst="wedgeRoundRectCallout">
            <a:avLst>
              <a:gd name="adj1" fmla="val -58031"/>
              <a:gd name="adj2" fmla="val 35749"/>
              <a:gd name="adj3" fmla="val 16667"/>
            </a:avLst>
          </a:prstGeom>
          <a:gradFill rotWithShape="0">
            <a:gsLst>
              <a:gs pos="0">
                <a:srgbClr val="00FFFF"/>
              </a:gs>
              <a:gs pos="50000">
                <a:srgbClr val="00FFFF">
                  <a:gamma/>
                  <a:tint val="0"/>
                  <a:invGamma/>
                </a:srgbClr>
              </a:gs>
              <a:gs pos="100000">
                <a:srgbClr val="00FFFF"/>
              </a:gs>
            </a:gsLst>
            <a:lin ang="5400000" scaled="1"/>
          </a:gradFill>
          <a:ln w="9525" algn="ctr">
            <a:noFill/>
            <a:miter lim="800000"/>
            <a:headEnd/>
            <a:tailEnd/>
          </a:ln>
          <a:effectLst/>
        </p:spPr>
        <p:txBody>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5000"/>
              </a:lnSpc>
            </a:pPr>
            <a:r>
              <a:rPr kumimoji="0" lang="zh-CN" altLang="en-US" sz="2000" b="1" dirty="0">
                <a:solidFill>
                  <a:srgbClr val="FF0000"/>
                </a:solidFill>
              </a:rPr>
              <a:t>由于</a:t>
            </a:r>
            <a:r>
              <a:rPr kumimoji="0" lang="en-US" altLang="zh-CN" sz="2000" b="1" dirty="0">
                <a:solidFill>
                  <a:srgbClr val="FF0000"/>
                </a:solidFill>
              </a:rPr>
              <a:t>Ag</a:t>
            </a:r>
            <a:r>
              <a:rPr kumimoji="0" lang="en-US" altLang="zh-CN" sz="2000" b="1" baseline="30000" dirty="0">
                <a:solidFill>
                  <a:srgbClr val="FF0000"/>
                </a:solidFill>
              </a:rPr>
              <a:t>+</a:t>
            </a:r>
            <a:r>
              <a:rPr kumimoji="0" lang="zh-CN" altLang="en-US" sz="2000" b="1" dirty="0">
                <a:solidFill>
                  <a:srgbClr val="FF0000"/>
                </a:solidFill>
              </a:rPr>
              <a:t>为</a:t>
            </a:r>
            <a:r>
              <a:rPr kumimoji="0" lang="en-US" altLang="zh-CN" sz="2000" b="1" i="1" dirty="0">
                <a:solidFill>
                  <a:srgbClr val="FF0000"/>
                </a:solidFill>
              </a:rPr>
              <a:t>d</a:t>
            </a:r>
            <a:r>
              <a:rPr kumimoji="0" lang="en-US" altLang="zh-CN" sz="2000" b="1" baseline="30000" dirty="0">
                <a:solidFill>
                  <a:srgbClr val="FF0000"/>
                </a:solidFill>
              </a:rPr>
              <a:t>10</a:t>
            </a:r>
            <a:r>
              <a:rPr kumimoji="0" lang="zh-CN" altLang="en-US" sz="2000" b="1" dirty="0">
                <a:solidFill>
                  <a:srgbClr val="FF0000"/>
                </a:solidFill>
              </a:rPr>
              <a:t>电子结构，它与较大体积的</a:t>
            </a:r>
            <a:r>
              <a:rPr kumimoji="0" lang="en-US" altLang="zh-CN" sz="2000" b="1" dirty="0">
                <a:solidFill>
                  <a:srgbClr val="FF0000"/>
                </a:solidFill>
              </a:rPr>
              <a:t>I</a:t>
            </a:r>
            <a:r>
              <a:rPr kumimoji="0" lang="en-US" altLang="zh-CN" sz="2000" b="1" baseline="30000" dirty="0">
                <a:solidFill>
                  <a:srgbClr val="FF0000"/>
                </a:solidFill>
                <a:sym typeface="Symbol" pitchFamily="18" charset="2"/>
              </a:rPr>
              <a:t></a:t>
            </a:r>
            <a:r>
              <a:rPr kumimoji="0" lang="zh-CN" altLang="en-US" sz="2000" b="1" dirty="0">
                <a:solidFill>
                  <a:srgbClr val="FF0000"/>
                </a:solidFill>
              </a:rPr>
              <a:t>能相互产生特别强的极化作用，晶体构型可由配位数为</a:t>
            </a:r>
            <a:r>
              <a:rPr kumimoji="0" lang="en-US" altLang="zh-CN" sz="2000" b="1" dirty="0">
                <a:solidFill>
                  <a:srgbClr val="FF0000"/>
                </a:solidFill>
              </a:rPr>
              <a:t>6</a:t>
            </a:r>
            <a:r>
              <a:rPr kumimoji="0" lang="zh-CN" altLang="en-US" sz="2000" b="1" dirty="0">
                <a:solidFill>
                  <a:srgbClr val="FF0000"/>
                </a:solidFill>
              </a:rPr>
              <a:t>的</a:t>
            </a:r>
            <a:r>
              <a:rPr kumimoji="0" lang="en-US" altLang="zh-CN" sz="2000" b="1" dirty="0" err="1">
                <a:solidFill>
                  <a:srgbClr val="FF0000"/>
                </a:solidFill>
              </a:rPr>
              <a:t>NaCl</a:t>
            </a:r>
            <a:r>
              <a:rPr kumimoji="0" lang="zh-CN" altLang="en-US" sz="2000" b="1" dirty="0">
                <a:solidFill>
                  <a:srgbClr val="FF0000"/>
                </a:solidFill>
              </a:rPr>
              <a:t>型变为配位数为</a:t>
            </a:r>
            <a:r>
              <a:rPr kumimoji="0" lang="en-US" altLang="zh-CN" sz="2000" b="1" dirty="0">
                <a:solidFill>
                  <a:srgbClr val="FF0000"/>
                </a:solidFill>
              </a:rPr>
              <a:t>4</a:t>
            </a:r>
            <a:r>
              <a:rPr kumimoji="0" lang="zh-CN" altLang="en-US" sz="2000" b="1" dirty="0">
                <a:solidFill>
                  <a:srgbClr val="FF0000"/>
                </a:solidFill>
              </a:rPr>
              <a:t>的</a:t>
            </a:r>
            <a:r>
              <a:rPr kumimoji="0" lang="en-US" altLang="zh-CN" sz="2000" b="1" dirty="0" err="1">
                <a:solidFill>
                  <a:srgbClr val="FF0000"/>
                </a:solidFill>
              </a:rPr>
              <a:t>ZnS</a:t>
            </a:r>
            <a:r>
              <a:rPr kumimoji="0" lang="zh-CN" altLang="en-US" sz="2000" b="1" dirty="0">
                <a:solidFill>
                  <a:srgbClr val="FF0000"/>
                </a:solidFill>
              </a:rPr>
              <a:t>型。</a:t>
            </a:r>
            <a:endParaRPr kumimoji="0" lang="zh-CN" altLang="en-US" sz="1800" b="1" dirty="0">
              <a:solidFill>
                <a:srgbClr val="FF0000"/>
              </a:solidFill>
            </a:endParaRPr>
          </a:p>
        </p:txBody>
      </p:sp>
    </p:spTree>
    <p:extLst>
      <p:ext uri="{BB962C8B-B14F-4D97-AF65-F5344CB8AC3E}">
        <p14:creationId xmlns:p14="http://schemas.microsoft.com/office/powerpoint/2010/main" val="30567940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1E5E4627-390D-C16C-8773-71358D18CBF7}"/>
              </a:ext>
            </a:extLst>
          </p:cNvPr>
          <p:cNvSpPr>
            <a:spLocks noGrp="1" noChangeArrowheads="1"/>
          </p:cNvSpPr>
          <p:nvPr>
            <p:ph type="title"/>
          </p:nvPr>
        </p:nvSpPr>
        <p:spPr>
          <a:xfrm>
            <a:off x="971600" y="156767"/>
            <a:ext cx="7510090" cy="631389"/>
          </a:xfrm>
          <a:noFill/>
          <a:ln>
            <a:noFill/>
          </a:ln>
        </p:spPr>
        <p:txBody>
          <a:bodyPr/>
          <a:lstStyle/>
          <a:p>
            <a:r>
              <a:rPr lang="zh-CN" altLang="en-US" sz="3200" b="1" dirty="0">
                <a:solidFill>
                  <a:srgbClr val="C00000"/>
                </a:solidFill>
                <a:latin typeface="+mj-ea"/>
              </a:rPr>
              <a:t>离子极化学说在晶体化学中的应用实例</a:t>
            </a:r>
          </a:p>
        </p:txBody>
      </p:sp>
      <p:sp>
        <p:nvSpPr>
          <p:cNvPr id="37892" name="Text Box 4">
            <a:extLst>
              <a:ext uri="{FF2B5EF4-FFF2-40B4-BE49-F238E27FC236}">
                <a16:creationId xmlns:a16="http://schemas.microsoft.com/office/drawing/2014/main" id="{0CB5425D-70B6-1425-894B-4D3F5251F3E5}"/>
              </a:ext>
            </a:extLst>
          </p:cNvPr>
          <p:cNvSpPr txBox="1">
            <a:spLocks noChangeArrowheads="1"/>
          </p:cNvSpPr>
          <p:nvPr/>
        </p:nvSpPr>
        <p:spPr bwMode="auto">
          <a:xfrm>
            <a:off x="144016" y="1155985"/>
            <a:ext cx="7164288" cy="904863"/>
          </a:xfrm>
          <a:prstGeom prst="rect">
            <a:avLst/>
          </a:prstGeom>
          <a:noFill/>
          <a:ln w="9525">
            <a:solidFill>
              <a:schemeClr val="tx1"/>
            </a:solidFill>
            <a:miter lim="800000"/>
            <a:headEnd/>
            <a:tailEnd/>
          </a:ln>
          <a:effectLst/>
        </p:spPr>
        <p:txBody>
          <a:bodyPr wrap="square">
            <a:spAutoFit/>
          </a:bodyPr>
          <a:lstStyle/>
          <a:p>
            <a:pPr>
              <a:spcBef>
                <a:spcPct val="20000"/>
              </a:spcBef>
            </a:pPr>
            <a:r>
              <a:rPr lang="en-US" altLang="zh-CN" b="1" dirty="0">
                <a:solidFill>
                  <a:schemeClr val="accent2"/>
                </a:solidFill>
                <a:ea typeface="+mj-ea"/>
                <a:cs typeface="Times New Roman" panose="02020603050405020304" pitchFamily="18" charset="0"/>
              </a:rPr>
              <a:t>(</a:t>
            </a:r>
            <a:r>
              <a:rPr lang="en-US" altLang="zh-CN" b="1" i="1" dirty="0">
                <a:solidFill>
                  <a:schemeClr val="accent2"/>
                </a:solidFill>
                <a:ea typeface="+mj-ea"/>
                <a:cs typeface="Times New Roman" panose="02020603050405020304" pitchFamily="18" charset="0"/>
              </a:rPr>
              <a:t>a</a:t>
            </a:r>
            <a:r>
              <a:rPr lang="en-US" altLang="zh-CN" b="1" dirty="0">
                <a:solidFill>
                  <a:schemeClr val="accent2"/>
                </a:solidFill>
                <a:ea typeface="+mj-ea"/>
                <a:cs typeface="Times New Roman" panose="02020603050405020304" pitchFamily="18" charset="0"/>
              </a:rPr>
              <a:t>) </a:t>
            </a:r>
            <a:r>
              <a:rPr lang="zh-CN" altLang="zh-CN" b="1" dirty="0">
                <a:solidFill>
                  <a:schemeClr val="accent2"/>
                </a:solidFill>
                <a:ea typeface="+mj-ea"/>
                <a:cs typeface="Times New Roman" panose="02020603050405020304" pitchFamily="18" charset="0"/>
              </a:rPr>
              <a:t>对化学键型的影响</a:t>
            </a:r>
            <a:endParaRPr lang="zh-CN" altLang="en-US" b="1" dirty="0">
              <a:solidFill>
                <a:schemeClr val="accent2"/>
              </a:solidFill>
              <a:ea typeface="+mj-ea"/>
              <a:cs typeface="Times New Roman" panose="02020603050405020304" pitchFamily="18" charset="0"/>
            </a:endParaRPr>
          </a:p>
          <a:p>
            <a:pPr>
              <a:spcBef>
                <a:spcPct val="20000"/>
              </a:spcBef>
            </a:pPr>
            <a:r>
              <a:rPr lang="zh-CN" altLang="en-US" dirty="0">
                <a:ea typeface="+mj-ea"/>
                <a:cs typeface="Times New Roman" panose="02020603050405020304" pitchFamily="18" charset="0"/>
              </a:rPr>
              <a:t>     </a:t>
            </a:r>
            <a:r>
              <a:rPr lang="zh-CN" altLang="en-US" b="1" dirty="0">
                <a:ea typeface="+mj-ea"/>
                <a:cs typeface="Times New Roman" panose="02020603050405020304" pitchFamily="18" charset="0"/>
              </a:rPr>
              <a:t>比较：</a:t>
            </a:r>
            <a:r>
              <a:rPr lang="en-US" altLang="zh-CN" b="1" dirty="0" err="1">
                <a:ea typeface="+mj-ea"/>
                <a:cs typeface="Times New Roman" panose="02020603050405020304" pitchFamily="18" charset="0"/>
              </a:rPr>
              <a:t>AgF</a:t>
            </a:r>
            <a:r>
              <a:rPr lang="en-US" altLang="zh-CN" b="1" dirty="0">
                <a:ea typeface="+mj-ea"/>
                <a:cs typeface="Times New Roman" panose="02020603050405020304" pitchFamily="18" charset="0"/>
                <a:sym typeface="Symbol" pitchFamily="2" charset="2"/>
              </a:rPr>
              <a:t></a:t>
            </a:r>
            <a:r>
              <a:rPr lang="en-US" altLang="zh-CN" b="1" dirty="0">
                <a:ea typeface="+mj-ea"/>
                <a:cs typeface="Times New Roman" panose="02020603050405020304" pitchFamily="18" charset="0"/>
              </a:rPr>
              <a:t> </a:t>
            </a:r>
            <a:r>
              <a:rPr lang="en-US" altLang="zh-CN" b="1" dirty="0" err="1">
                <a:ea typeface="+mj-ea"/>
                <a:cs typeface="Times New Roman" panose="02020603050405020304" pitchFamily="18" charset="0"/>
              </a:rPr>
              <a:t>AgI</a:t>
            </a:r>
            <a:r>
              <a:rPr lang="en-US" altLang="zh-CN" b="1" dirty="0">
                <a:ea typeface="+mj-ea"/>
                <a:cs typeface="Times New Roman" panose="02020603050405020304" pitchFamily="18" charset="0"/>
              </a:rPr>
              <a:t>   </a:t>
            </a:r>
            <a:r>
              <a:rPr lang="zh-CN" altLang="en-US" b="1" dirty="0">
                <a:ea typeface="+mj-ea"/>
                <a:cs typeface="Times New Roman" panose="02020603050405020304" pitchFamily="18" charset="0"/>
              </a:rPr>
              <a:t>；  </a:t>
            </a:r>
            <a:r>
              <a:rPr lang="en-US" altLang="zh-CN" b="1" dirty="0">
                <a:ea typeface="+mj-ea"/>
                <a:cs typeface="Times New Roman" panose="02020603050405020304" pitchFamily="18" charset="0"/>
              </a:rPr>
              <a:t>NaCl  ~ </a:t>
            </a:r>
            <a:r>
              <a:rPr lang="en-US" altLang="zh-CN" b="1" dirty="0" err="1">
                <a:ea typeface="+mj-ea"/>
                <a:cs typeface="Times New Roman" panose="02020603050405020304" pitchFamily="18" charset="0"/>
              </a:rPr>
              <a:t>CuCl</a:t>
            </a:r>
            <a:endParaRPr lang="en-US" altLang="zh-CN" b="1" dirty="0">
              <a:ea typeface="+mj-ea"/>
              <a:cs typeface="Times New Roman" panose="02020603050405020304" pitchFamily="18" charset="0"/>
            </a:endParaRPr>
          </a:p>
        </p:txBody>
      </p:sp>
      <p:sp>
        <p:nvSpPr>
          <p:cNvPr id="37893" name="Text Box 5">
            <a:extLst>
              <a:ext uri="{FF2B5EF4-FFF2-40B4-BE49-F238E27FC236}">
                <a16:creationId xmlns:a16="http://schemas.microsoft.com/office/drawing/2014/main" id="{6AE00B29-705F-A51F-F23D-5E921B409714}"/>
              </a:ext>
            </a:extLst>
          </p:cNvPr>
          <p:cNvSpPr txBox="1">
            <a:spLocks noChangeArrowheads="1"/>
          </p:cNvSpPr>
          <p:nvPr/>
        </p:nvSpPr>
        <p:spPr bwMode="auto">
          <a:xfrm>
            <a:off x="288032" y="2655102"/>
            <a:ext cx="6588224" cy="461665"/>
          </a:xfrm>
          <a:prstGeom prst="rect">
            <a:avLst/>
          </a:prstGeom>
          <a:noFill/>
          <a:ln w="9525">
            <a:solidFill>
              <a:schemeClr val="tx1"/>
            </a:solidFill>
            <a:miter lim="800000"/>
            <a:headEnd/>
            <a:tailEnd/>
          </a:ln>
          <a:effectLst/>
        </p:spPr>
        <p:txBody>
          <a:bodyPr wrap="square">
            <a:spAutoFit/>
          </a:bodyPr>
          <a:lstStyle/>
          <a:p>
            <a:r>
              <a:rPr lang="zh-CN" altLang="en-US" dirty="0">
                <a:ea typeface="楷体_GB2312" pitchFamily="49" charset="-122"/>
              </a:rPr>
              <a:t>离子极化作用大的，化学键共价成分多</a:t>
            </a:r>
          </a:p>
        </p:txBody>
      </p:sp>
      <p:grpSp>
        <p:nvGrpSpPr>
          <p:cNvPr id="37897" name="Group 9">
            <a:extLst>
              <a:ext uri="{FF2B5EF4-FFF2-40B4-BE49-F238E27FC236}">
                <a16:creationId xmlns:a16="http://schemas.microsoft.com/office/drawing/2014/main" id="{F51E7869-C4EF-C7B0-AC88-6F480985C4D3}"/>
              </a:ext>
            </a:extLst>
          </p:cNvPr>
          <p:cNvGrpSpPr>
            <a:grpSpLocks/>
          </p:cNvGrpSpPr>
          <p:nvPr/>
        </p:nvGrpSpPr>
        <p:grpSpPr bwMode="auto">
          <a:xfrm>
            <a:off x="1476375" y="3357563"/>
            <a:ext cx="6192838" cy="2951162"/>
            <a:chOff x="1701" y="1933"/>
            <a:chExt cx="3901" cy="1905"/>
          </a:xfrm>
        </p:grpSpPr>
        <p:grpSp>
          <p:nvGrpSpPr>
            <p:cNvPr id="37898" name="Group 10">
              <a:extLst>
                <a:ext uri="{FF2B5EF4-FFF2-40B4-BE49-F238E27FC236}">
                  <a16:creationId xmlns:a16="http://schemas.microsoft.com/office/drawing/2014/main" id="{1C8A78CE-3EC3-8A22-CA78-04693A312544}"/>
                </a:ext>
              </a:extLst>
            </p:cNvPr>
            <p:cNvGrpSpPr>
              <a:grpSpLocks/>
            </p:cNvGrpSpPr>
            <p:nvPr/>
          </p:nvGrpSpPr>
          <p:grpSpPr bwMode="auto">
            <a:xfrm>
              <a:off x="1701" y="1933"/>
              <a:ext cx="3901" cy="1905"/>
              <a:chOff x="1202" y="1117"/>
              <a:chExt cx="3901" cy="1905"/>
            </a:xfrm>
          </p:grpSpPr>
          <p:sp>
            <p:nvSpPr>
              <p:cNvPr id="37899" name="Rectangle 11">
                <a:extLst>
                  <a:ext uri="{FF2B5EF4-FFF2-40B4-BE49-F238E27FC236}">
                    <a16:creationId xmlns:a16="http://schemas.microsoft.com/office/drawing/2014/main" id="{09B78535-739C-FECC-EFF2-FEBDC3DE24C7}"/>
                  </a:ext>
                </a:extLst>
              </p:cNvPr>
              <p:cNvSpPr>
                <a:spLocks noChangeArrowheads="1"/>
              </p:cNvSpPr>
              <p:nvPr/>
            </p:nvSpPr>
            <p:spPr bwMode="auto">
              <a:xfrm>
                <a:off x="1202" y="1117"/>
                <a:ext cx="3901" cy="1905"/>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900" name="Text Box 12">
                <a:extLst>
                  <a:ext uri="{FF2B5EF4-FFF2-40B4-BE49-F238E27FC236}">
                    <a16:creationId xmlns:a16="http://schemas.microsoft.com/office/drawing/2014/main" id="{FA1311C4-C5CB-0A41-47DC-6A3614FAA9F9}"/>
                  </a:ext>
                </a:extLst>
              </p:cNvPr>
              <p:cNvSpPr txBox="1">
                <a:spLocks noChangeArrowheads="1"/>
              </p:cNvSpPr>
              <p:nvPr/>
            </p:nvSpPr>
            <p:spPr bwMode="auto">
              <a:xfrm>
                <a:off x="2109" y="2296"/>
                <a:ext cx="2141"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a:solidFill>
                      <a:srgbClr val="FF3300"/>
                    </a:solidFill>
                    <a:latin typeface="楷体_GB2312" pitchFamily="49" charset="-122"/>
                    <a:ea typeface="楷体_GB2312" pitchFamily="49" charset="-122"/>
                  </a:rPr>
                  <a:t>  </a:t>
                </a:r>
                <a:r>
                  <a:rPr lang="zh-CN" altLang="en-US" sz="2800">
                    <a:solidFill>
                      <a:srgbClr val="0066FF"/>
                    </a:solidFill>
                    <a:ea typeface="楷体_GB2312" pitchFamily="49" charset="-122"/>
                  </a:rPr>
                  <a:t>键的极性的增大</a:t>
                </a:r>
                <a:r>
                  <a:rPr lang="zh-CN" altLang="en-US" sz="2800">
                    <a:solidFill>
                      <a:srgbClr val="FF3300"/>
                    </a:solidFill>
                    <a:ea typeface="楷体_GB2312" pitchFamily="49" charset="-122"/>
                  </a:rPr>
                  <a:t>    </a:t>
                </a:r>
              </a:p>
            </p:txBody>
          </p:sp>
          <p:grpSp>
            <p:nvGrpSpPr>
              <p:cNvPr id="37901" name="Group 13">
                <a:extLst>
                  <a:ext uri="{FF2B5EF4-FFF2-40B4-BE49-F238E27FC236}">
                    <a16:creationId xmlns:a16="http://schemas.microsoft.com/office/drawing/2014/main" id="{79C443F4-1787-71A1-4042-C5ACC7F8B9FB}"/>
                  </a:ext>
                </a:extLst>
              </p:cNvPr>
              <p:cNvGrpSpPr>
                <a:grpSpLocks/>
              </p:cNvGrpSpPr>
              <p:nvPr/>
            </p:nvGrpSpPr>
            <p:grpSpPr bwMode="auto">
              <a:xfrm>
                <a:off x="1338" y="1661"/>
                <a:ext cx="3628" cy="499"/>
                <a:chOff x="1338" y="1661"/>
                <a:chExt cx="3628" cy="499"/>
              </a:xfrm>
            </p:grpSpPr>
            <p:grpSp>
              <p:nvGrpSpPr>
                <p:cNvPr id="37902" name="Group 14">
                  <a:extLst>
                    <a:ext uri="{FF2B5EF4-FFF2-40B4-BE49-F238E27FC236}">
                      <a16:creationId xmlns:a16="http://schemas.microsoft.com/office/drawing/2014/main" id="{3FEE291C-4167-3C34-9E21-7DB53E41AAAD}"/>
                    </a:ext>
                  </a:extLst>
                </p:cNvPr>
                <p:cNvGrpSpPr>
                  <a:grpSpLocks/>
                </p:cNvGrpSpPr>
                <p:nvPr/>
              </p:nvGrpSpPr>
              <p:grpSpPr bwMode="auto">
                <a:xfrm>
                  <a:off x="2245" y="1661"/>
                  <a:ext cx="862" cy="454"/>
                  <a:chOff x="2245" y="1661"/>
                  <a:chExt cx="862" cy="454"/>
                </a:xfrm>
              </p:grpSpPr>
              <p:grpSp>
                <p:nvGrpSpPr>
                  <p:cNvPr id="37903" name="Group 15">
                    <a:extLst>
                      <a:ext uri="{FF2B5EF4-FFF2-40B4-BE49-F238E27FC236}">
                        <a16:creationId xmlns:a16="http://schemas.microsoft.com/office/drawing/2014/main" id="{4207AC6B-E65D-2E53-ACC4-1C297DE3FD92}"/>
                      </a:ext>
                    </a:extLst>
                  </p:cNvPr>
                  <p:cNvGrpSpPr>
                    <a:grpSpLocks/>
                  </p:cNvGrpSpPr>
                  <p:nvPr/>
                </p:nvGrpSpPr>
                <p:grpSpPr bwMode="auto">
                  <a:xfrm>
                    <a:off x="2517" y="1661"/>
                    <a:ext cx="590" cy="454"/>
                    <a:chOff x="2517" y="1661"/>
                    <a:chExt cx="590" cy="454"/>
                  </a:xfrm>
                </p:grpSpPr>
                <p:graphicFrame>
                  <p:nvGraphicFramePr>
                    <p:cNvPr id="37904" name="Object 16">
                      <a:extLst>
                        <a:ext uri="{FF2B5EF4-FFF2-40B4-BE49-F238E27FC236}">
                          <a16:creationId xmlns:a16="http://schemas.microsoft.com/office/drawing/2014/main" id="{A7E22404-DD45-0BCA-3D1C-29759A78F46F}"/>
                        </a:ext>
                      </a:extLst>
                    </p:cNvPr>
                    <p:cNvGraphicFramePr>
                      <a:graphicFrameLocks noChangeAspect="1"/>
                    </p:cNvGraphicFramePr>
                    <p:nvPr/>
                  </p:nvGraphicFramePr>
                  <p:xfrm>
                    <a:off x="2517" y="1661"/>
                    <a:ext cx="590" cy="454"/>
                  </p:xfrm>
                  <a:graphic>
                    <a:graphicData uri="http://schemas.openxmlformats.org/presentationml/2006/ole">
                      <mc:AlternateContent xmlns:mc="http://schemas.openxmlformats.org/markup-compatibility/2006">
                        <mc:Choice xmlns:v="urn:schemas-microsoft-com:vml" Requires="v">
                          <p:oleObj name="Document" r:id="rId2" imgW="4660900" imgH="3200400" progId="ChemWindow.Document">
                            <p:embed/>
                          </p:oleObj>
                        </mc:Choice>
                        <mc:Fallback>
                          <p:oleObj name="Document" r:id="rId2" imgW="4660900" imgH="3200400" progId="ChemWindow.Document">
                            <p:embed/>
                            <p:pic>
                              <p:nvPicPr>
                                <p:cNvPr id="37904" name="Object 16">
                                  <a:extLst>
                                    <a:ext uri="{FF2B5EF4-FFF2-40B4-BE49-F238E27FC236}">
                                      <a16:creationId xmlns:a16="http://schemas.microsoft.com/office/drawing/2014/main" id="{A7E22404-DD45-0BCA-3D1C-29759A78F4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7" y="1661"/>
                                  <a:ext cx="590"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905" name="Text Box 17">
                      <a:extLst>
                        <a:ext uri="{FF2B5EF4-FFF2-40B4-BE49-F238E27FC236}">
                          <a16:creationId xmlns:a16="http://schemas.microsoft.com/office/drawing/2014/main" id="{52B5C781-D455-B22E-F7B0-B4A7293F23EF}"/>
                        </a:ext>
                      </a:extLst>
                    </p:cNvPr>
                    <p:cNvSpPr txBox="1">
                      <a:spLocks noChangeArrowheads="1"/>
                    </p:cNvSpPr>
                    <p:nvPr/>
                  </p:nvSpPr>
                  <p:spPr bwMode="auto">
                    <a:xfrm>
                      <a:off x="2789" y="1706"/>
                      <a:ext cx="20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37906" name="Oval 18">
                    <a:extLst>
                      <a:ext uri="{FF2B5EF4-FFF2-40B4-BE49-F238E27FC236}">
                        <a16:creationId xmlns:a16="http://schemas.microsoft.com/office/drawing/2014/main" id="{98CA771B-914D-F769-6E7F-48387E868659}"/>
                      </a:ext>
                    </a:extLst>
                  </p:cNvPr>
                  <p:cNvSpPr>
                    <a:spLocks noChangeArrowheads="1"/>
                  </p:cNvSpPr>
                  <p:nvPr/>
                </p:nvSpPr>
                <p:spPr bwMode="auto">
                  <a:xfrm>
                    <a:off x="2245" y="1706"/>
                    <a:ext cx="408" cy="408"/>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pSp>
              <p:nvGrpSpPr>
                <p:cNvPr id="37907" name="Group 19">
                  <a:extLst>
                    <a:ext uri="{FF2B5EF4-FFF2-40B4-BE49-F238E27FC236}">
                      <a16:creationId xmlns:a16="http://schemas.microsoft.com/office/drawing/2014/main" id="{5F1828D9-752E-3312-CAB8-BC7B3AEA994D}"/>
                    </a:ext>
                  </a:extLst>
                </p:cNvPr>
                <p:cNvGrpSpPr>
                  <a:grpSpLocks/>
                </p:cNvGrpSpPr>
                <p:nvPr/>
              </p:nvGrpSpPr>
              <p:grpSpPr bwMode="auto">
                <a:xfrm>
                  <a:off x="1338" y="1706"/>
                  <a:ext cx="816" cy="408"/>
                  <a:chOff x="1338" y="1706"/>
                  <a:chExt cx="816" cy="408"/>
                </a:xfrm>
              </p:grpSpPr>
              <p:sp>
                <p:nvSpPr>
                  <p:cNvPr id="37908" name="Oval 20">
                    <a:extLst>
                      <a:ext uri="{FF2B5EF4-FFF2-40B4-BE49-F238E27FC236}">
                        <a16:creationId xmlns:a16="http://schemas.microsoft.com/office/drawing/2014/main" id="{34494D27-99C3-8008-7168-B66085787550}"/>
                      </a:ext>
                    </a:extLst>
                  </p:cNvPr>
                  <p:cNvSpPr>
                    <a:spLocks noChangeArrowheads="1"/>
                  </p:cNvSpPr>
                  <p:nvPr/>
                </p:nvSpPr>
                <p:spPr bwMode="auto">
                  <a:xfrm>
                    <a:off x="1746" y="1706"/>
                    <a:ext cx="408" cy="40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7909" name="Oval 21">
                    <a:extLst>
                      <a:ext uri="{FF2B5EF4-FFF2-40B4-BE49-F238E27FC236}">
                        <a16:creationId xmlns:a16="http://schemas.microsoft.com/office/drawing/2014/main" id="{FDC3A42C-A309-D64E-FB1C-BBF845C5F7EA}"/>
                      </a:ext>
                    </a:extLst>
                  </p:cNvPr>
                  <p:cNvSpPr>
                    <a:spLocks noChangeArrowheads="1"/>
                  </p:cNvSpPr>
                  <p:nvPr/>
                </p:nvSpPr>
                <p:spPr bwMode="auto">
                  <a:xfrm>
                    <a:off x="1338" y="1706"/>
                    <a:ext cx="408" cy="40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graphicFrame>
              <p:nvGraphicFramePr>
                <p:cNvPr id="37910" name="Object 22">
                  <a:extLst>
                    <a:ext uri="{FF2B5EF4-FFF2-40B4-BE49-F238E27FC236}">
                      <a16:creationId xmlns:a16="http://schemas.microsoft.com/office/drawing/2014/main" id="{3FA22FF1-9A09-9681-3CDF-DCEA05D59AA3}"/>
                    </a:ext>
                  </a:extLst>
                </p:cNvPr>
                <p:cNvGraphicFramePr>
                  <a:graphicFrameLocks noChangeAspect="1"/>
                </p:cNvGraphicFramePr>
                <p:nvPr/>
              </p:nvGraphicFramePr>
              <p:xfrm>
                <a:off x="3198" y="1706"/>
                <a:ext cx="952" cy="454"/>
              </p:xfrm>
              <a:graphic>
                <a:graphicData uri="http://schemas.openxmlformats.org/presentationml/2006/ole">
                  <mc:AlternateContent xmlns:mc="http://schemas.openxmlformats.org/markup-compatibility/2006">
                    <mc:Choice xmlns:v="urn:schemas-microsoft-com:vml" Requires="v">
                      <p:oleObj name="Document" r:id="rId4" imgW="5486400" imgH="2374900" progId="ChemWindow.Document">
                        <p:embed/>
                      </p:oleObj>
                    </mc:Choice>
                    <mc:Fallback>
                      <p:oleObj name="Document" r:id="rId4" imgW="5486400" imgH="2374900" progId="ChemWindow.Document">
                        <p:embed/>
                        <p:pic>
                          <p:nvPicPr>
                            <p:cNvPr id="37910" name="Object 22">
                              <a:extLst>
                                <a:ext uri="{FF2B5EF4-FFF2-40B4-BE49-F238E27FC236}">
                                  <a16:creationId xmlns:a16="http://schemas.microsoft.com/office/drawing/2014/main" id="{3FA22FF1-9A09-9681-3CDF-DCEA05D59AA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8" y="1706"/>
                              <a:ext cx="952" cy="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37911" name="Group 23">
                  <a:extLst>
                    <a:ext uri="{FF2B5EF4-FFF2-40B4-BE49-F238E27FC236}">
                      <a16:creationId xmlns:a16="http://schemas.microsoft.com/office/drawing/2014/main" id="{F6960398-108B-67BF-A157-0D8ECBCC76C5}"/>
                    </a:ext>
                  </a:extLst>
                </p:cNvPr>
                <p:cNvGrpSpPr>
                  <a:grpSpLocks/>
                </p:cNvGrpSpPr>
                <p:nvPr/>
              </p:nvGrpSpPr>
              <p:grpSpPr bwMode="auto">
                <a:xfrm>
                  <a:off x="4241" y="1706"/>
                  <a:ext cx="725" cy="408"/>
                  <a:chOff x="1338" y="1706"/>
                  <a:chExt cx="725" cy="408"/>
                </a:xfrm>
              </p:grpSpPr>
              <p:sp>
                <p:nvSpPr>
                  <p:cNvPr id="37912" name="Oval 24">
                    <a:extLst>
                      <a:ext uri="{FF2B5EF4-FFF2-40B4-BE49-F238E27FC236}">
                        <a16:creationId xmlns:a16="http://schemas.microsoft.com/office/drawing/2014/main" id="{731DE633-E175-E597-A9AB-CB28D3056031}"/>
                      </a:ext>
                    </a:extLst>
                  </p:cNvPr>
                  <p:cNvSpPr>
                    <a:spLocks noChangeArrowheads="1"/>
                  </p:cNvSpPr>
                  <p:nvPr/>
                </p:nvSpPr>
                <p:spPr bwMode="auto">
                  <a:xfrm>
                    <a:off x="1655" y="1706"/>
                    <a:ext cx="408" cy="40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7913" name="Oval 25">
                    <a:extLst>
                      <a:ext uri="{FF2B5EF4-FFF2-40B4-BE49-F238E27FC236}">
                        <a16:creationId xmlns:a16="http://schemas.microsoft.com/office/drawing/2014/main" id="{BD1D97A5-1FFC-2B50-9676-5B6901CD60E3}"/>
                      </a:ext>
                    </a:extLst>
                  </p:cNvPr>
                  <p:cNvSpPr>
                    <a:spLocks noChangeArrowheads="1"/>
                  </p:cNvSpPr>
                  <p:nvPr/>
                </p:nvSpPr>
                <p:spPr bwMode="auto">
                  <a:xfrm>
                    <a:off x="1338" y="1706"/>
                    <a:ext cx="408" cy="408"/>
                  </a:xfrm>
                  <a:prstGeom prst="ellipse">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7914" name="Oval 26">
                    <a:extLst>
                      <a:ext uri="{FF2B5EF4-FFF2-40B4-BE49-F238E27FC236}">
                        <a16:creationId xmlns:a16="http://schemas.microsoft.com/office/drawing/2014/main" id="{08442BFD-217B-7FF2-5C45-06D4FFC6BA29}"/>
                      </a:ext>
                    </a:extLst>
                  </p:cNvPr>
                  <p:cNvSpPr>
                    <a:spLocks noChangeArrowheads="1"/>
                  </p:cNvSpPr>
                  <p:nvPr/>
                </p:nvSpPr>
                <p:spPr bwMode="auto">
                  <a:xfrm>
                    <a:off x="1610" y="1752"/>
                    <a:ext cx="181" cy="317"/>
                  </a:xfrm>
                  <a:prstGeom prst="ellipse">
                    <a:avLst/>
                  </a:prstGeom>
                  <a:solidFill>
                    <a:schemeClr val="bg1"/>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7915" name="Text Box 27">
                <a:extLst>
                  <a:ext uri="{FF2B5EF4-FFF2-40B4-BE49-F238E27FC236}">
                    <a16:creationId xmlns:a16="http://schemas.microsoft.com/office/drawing/2014/main" id="{0259836E-7022-F6DD-C821-03B785F3FF41}"/>
                  </a:ext>
                </a:extLst>
              </p:cNvPr>
              <p:cNvSpPr txBox="1">
                <a:spLocks noChangeArrowheads="1"/>
              </p:cNvSpPr>
              <p:nvPr/>
            </p:nvSpPr>
            <p:spPr bwMode="auto">
              <a:xfrm>
                <a:off x="1837" y="1207"/>
                <a:ext cx="2535" cy="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800" dirty="0">
                    <a:solidFill>
                      <a:srgbClr val="FF3300"/>
                    </a:solidFill>
                    <a:latin typeface="楷体_GB2312" pitchFamily="49" charset="-122"/>
                    <a:ea typeface="楷体_GB2312" pitchFamily="49" charset="-122"/>
                  </a:rPr>
                  <a:t>  </a:t>
                </a:r>
                <a:r>
                  <a:rPr lang="zh-CN" altLang="en-US" sz="2800" dirty="0">
                    <a:solidFill>
                      <a:srgbClr val="FF3300"/>
                    </a:solidFill>
                    <a:ea typeface="楷体_GB2312" pitchFamily="49" charset="-122"/>
                  </a:rPr>
                  <a:t>离子相互极化的增强   </a:t>
                </a:r>
              </a:p>
            </p:txBody>
          </p:sp>
          <p:sp>
            <p:nvSpPr>
              <p:cNvPr id="37916" name="Text Box 28">
                <a:extLst>
                  <a:ext uri="{FF2B5EF4-FFF2-40B4-BE49-F238E27FC236}">
                    <a16:creationId xmlns:a16="http://schemas.microsoft.com/office/drawing/2014/main" id="{4C28463B-016E-0407-D82F-3D5311719755}"/>
                  </a:ext>
                </a:extLst>
              </p:cNvPr>
              <p:cNvSpPr txBox="1">
                <a:spLocks noChangeArrowheads="1"/>
              </p:cNvSpPr>
              <p:nvPr/>
            </p:nvSpPr>
            <p:spPr bwMode="auto">
              <a:xfrm>
                <a:off x="1768" y="2659"/>
                <a:ext cx="2604" cy="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800" dirty="0">
                    <a:ea typeface="楷体_GB2312" pitchFamily="49" charset="-122"/>
                  </a:rPr>
                  <a:t>由离子键向共价键的过渡</a:t>
                </a:r>
              </a:p>
            </p:txBody>
          </p:sp>
          <p:sp>
            <p:nvSpPr>
              <p:cNvPr id="37917" name="Line 29">
                <a:extLst>
                  <a:ext uri="{FF2B5EF4-FFF2-40B4-BE49-F238E27FC236}">
                    <a16:creationId xmlns:a16="http://schemas.microsoft.com/office/drawing/2014/main" id="{5D2231B6-BA21-8244-595F-027B926C7B7F}"/>
                  </a:ext>
                </a:extLst>
              </p:cNvPr>
              <p:cNvSpPr>
                <a:spLocks noChangeShapeType="1"/>
              </p:cNvSpPr>
              <p:nvPr/>
            </p:nvSpPr>
            <p:spPr bwMode="auto">
              <a:xfrm>
                <a:off x="1565" y="2251"/>
                <a:ext cx="3311" cy="0"/>
              </a:xfrm>
              <a:prstGeom prst="line">
                <a:avLst/>
              </a:prstGeom>
              <a:noFill/>
              <a:ln w="76200">
                <a:solidFill>
                  <a:srgbClr val="0000FF"/>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918" name="Line 30">
                <a:extLst>
                  <a:ext uri="{FF2B5EF4-FFF2-40B4-BE49-F238E27FC236}">
                    <a16:creationId xmlns:a16="http://schemas.microsoft.com/office/drawing/2014/main" id="{D641D24C-CD70-6996-57E5-0DB9F1657103}"/>
                  </a:ext>
                </a:extLst>
              </p:cNvPr>
              <p:cNvSpPr>
                <a:spLocks noChangeShapeType="1"/>
              </p:cNvSpPr>
              <p:nvPr/>
            </p:nvSpPr>
            <p:spPr bwMode="auto">
              <a:xfrm>
                <a:off x="1519" y="1570"/>
                <a:ext cx="3311" cy="0"/>
              </a:xfrm>
              <a:prstGeom prst="line">
                <a:avLst/>
              </a:prstGeom>
              <a:noFill/>
              <a:ln w="76200">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7919" name="Text Box 31">
              <a:extLst>
                <a:ext uri="{FF2B5EF4-FFF2-40B4-BE49-F238E27FC236}">
                  <a16:creationId xmlns:a16="http://schemas.microsoft.com/office/drawing/2014/main" id="{9741D752-0439-EDC7-1A53-1BE86876FDD3}"/>
                </a:ext>
              </a:extLst>
            </p:cNvPr>
            <p:cNvSpPr txBox="1">
              <a:spLocks noChangeArrowheads="1"/>
            </p:cNvSpPr>
            <p:nvPr/>
          </p:nvSpPr>
          <p:spPr bwMode="auto">
            <a:xfrm>
              <a:off x="3742" y="2568"/>
              <a:ext cx="20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sp>
          <p:nvSpPr>
            <p:cNvPr id="37920" name="Text Box 32">
              <a:extLst>
                <a:ext uri="{FF2B5EF4-FFF2-40B4-BE49-F238E27FC236}">
                  <a16:creationId xmlns:a16="http://schemas.microsoft.com/office/drawing/2014/main" id="{AC459687-7181-6A51-FF8B-6F2118B58563}"/>
                </a:ext>
              </a:extLst>
            </p:cNvPr>
            <p:cNvSpPr txBox="1">
              <a:spLocks noChangeArrowheads="1"/>
            </p:cNvSpPr>
            <p:nvPr/>
          </p:nvSpPr>
          <p:spPr bwMode="auto">
            <a:xfrm>
              <a:off x="4377" y="2568"/>
              <a:ext cx="206" cy="3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a typeface="Arial Unicode MS" panose="020B0604020202020204" pitchFamily="34" charset="-128"/>
                  <a:cs typeface="Arial Unicode MS" panose="020B0604020202020204" pitchFamily="34" charset="-128"/>
                </a:rPr>
                <a:t>•</a:t>
              </a:r>
              <a:endParaRPr lang="en-US" altLang="zh-CN">
                <a:latin typeface="Arial Unicode MS" panose="020B0604020202020204" pitchFamily="34" charset="-128"/>
                <a:ea typeface="Arial Unicode MS" panose="020B0604020202020204" pitchFamily="34" charset="-128"/>
                <a:cs typeface="Arial Unicode MS" panose="020B0604020202020204" pitchFamily="34" charset="-128"/>
              </a:endParaRPr>
            </a:p>
          </p:txBody>
        </p:sp>
      </p:grpSp>
      <p:sp>
        <p:nvSpPr>
          <p:cNvPr id="2" name="矩形 1">
            <a:extLst>
              <a:ext uri="{FF2B5EF4-FFF2-40B4-BE49-F238E27FC236}">
                <a16:creationId xmlns:a16="http://schemas.microsoft.com/office/drawing/2014/main" id="{9D3E02BE-D76D-5A4B-FA45-23508E2AD27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DFE48F72-2074-9F84-96A0-0EAAB907C53F}"/>
              </a:ext>
            </a:extLst>
          </p:cNvPr>
          <p:cNvSpPr>
            <a:spLocks noGrp="1" noChangeArrowheads="1"/>
          </p:cNvSpPr>
          <p:nvPr>
            <p:ph type="title"/>
          </p:nvPr>
        </p:nvSpPr>
        <p:spPr>
          <a:xfrm>
            <a:off x="39118" y="167874"/>
            <a:ext cx="4716016" cy="692696"/>
          </a:xfrm>
          <a:noFill/>
          <a:ln>
            <a:noFill/>
          </a:ln>
        </p:spPr>
        <p:txBody>
          <a:bodyPr/>
          <a:lstStyle/>
          <a:p>
            <a:pPr algn="l"/>
            <a:r>
              <a:rPr lang="en-US" altLang="zh-CN" sz="2800" b="1" dirty="0">
                <a:solidFill>
                  <a:schemeClr val="tx1"/>
                </a:solidFill>
                <a:latin typeface="+mj-ea"/>
              </a:rPr>
              <a:t> (</a:t>
            </a:r>
            <a:r>
              <a:rPr lang="en-US" altLang="zh-CN" sz="2800" b="1" i="1" dirty="0">
                <a:solidFill>
                  <a:schemeClr val="tx1"/>
                </a:solidFill>
                <a:latin typeface="+mj-ea"/>
              </a:rPr>
              <a:t>b</a:t>
            </a:r>
            <a:r>
              <a:rPr lang="en-US" altLang="zh-CN" sz="2800" b="1" dirty="0">
                <a:solidFill>
                  <a:schemeClr val="tx1"/>
                </a:solidFill>
                <a:latin typeface="+mj-ea"/>
              </a:rPr>
              <a:t>) </a:t>
            </a:r>
            <a:r>
              <a:rPr lang="zh-CN" altLang="en-US" sz="2800" b="1" dirty="0">
                <a:solidFill>
                  <a:schemeClr val="tx1"/>
                </a:solidFill>
                <a:latin typeface="+mj-ea"/>
              </a:rPr>
              <a:t>对晶体构型的影响</a:t>
            </a:r>
          </a:p>
        </p:txBody>
      </p:sp>
      <p:sp>
        <p:nvSpPr>
          <p:cNvPr id="60420" name="Text Box 4">
            <a:extLst>
              <a:ext uri="{FF2B5EF4-FFF2-40B4-BE49-F238E27FC236}">
                <a16:creationId xmlns:a16="http://schemas.microsoft.com/office/drawing/2014/main" id="{806D6F2E-32EC-33F1-8AC2-06F7A33856CC}"/>
              </a:ext>
            </a:extLst>
          </p:cNvPr>
          <p:cNvSpPr txBox="1">
            <a:spLocks noChangeArrowheads="1"/>
          </p:cNvSpPr>
          <p:nvPr/>
        </p:nvSpPr>
        <p:spPr bwMode="auto">
          <a:xfrm>
            <a:off x="215516" y="1322745"/>
            <a:ext cx="8712968" cy="1200329"/>
          </a:xfrm>
          <a:prstGeom prst="rect">
            <a:avLst/>
          </a:prstGeom>
          <a:noFill/>
          <a:ln w="9525">
            <a:noFill/>
            <a:miter lim="800000"/>
            <a:headEnd/>
            <a:tailEnd/>
          </a:ln>
          <a:effectLst/>
        </p:spPr>
        <p:txBody>
          <a:bodyPr wrap="square">
            <a:spAutoFit/>
          </a:bodyPr>
          <a:lstStyle/>
          <a:p>
            <a:pPr>
              <a:spcBef>
                <a:spcPct val="20000"/>
              </a:spcBef>
            </a:pPr>
            <a:r>
              <a:rPr lang="en-US" altLang="zh-CN" dirty="0">
                <a:latin typeface="+mn-lt"/>
                <a:ea typeface="+mj-ea"/>
              </a:rPr>
              <a:t>   </a:t>
            </a:r>
            <a:r>
              <a:rPr lang="en-US" altLang="zh-CN" dirty="0" err="1">
                <a:latin typeface="+mn-lt"/>
                <a:ea typeface="+mj-ea"/>
              </a:rPr>
              <a:t>AgI</a:t>
            </a:r>
            <a:r>
              <a:rPr lang="en-US" altLang="zh-CN" dirty="0">
                <a:latin typeface="+mn-lt"/>
                <a:ea typeface="+mj-ea"/>
              </a:rPr>
              <a:t> </a:t>
            </a:r>
            <a:r>
              <a:rPr lang="zh-CN" altLang="en-US" dirty="0">
                <a:latin typeface="+mn-lt"/>
                <a:ea typeface="+mj-ea"/>
              </a:rPr>
              <a:t>按 </a:t>
            </a:r>
            <a:r>
              <a:rPr lang="en-US" altLang="zh-CN" i="1" dirty="0">
                <a:latin typeface="+mn-lt"/>
                <a:ea typeface="+mj-ea"/>
              </a:rPr>
              <a:t>r</a:t>
            </a:r>
            <a:r>
              <a:rPr lang="en-US" altLang="zh-CN" i="1" baseline="30000" dirty="0">
                <a:latin typeface="+mn-lt"/>
                <a:ea typeface="+mj-ea"/>
              </a:rPr>
              <a:t>+</a:t>
            </a:r>
            <a:r>
              <a:rPr lang="en-US" altLang="zh-CN" i="1" dirty="0">
                <a:latin typeface="+mn-lt"/>
                <a:ea typeface="+mj-ea"/>
              </a:rPr>
              <a:t>/r </a:t>
            </a:r>
            <a:r>
              <a:rPr lang="en-US" altLang="zh-CN" i="1" baseline="30000" dirty="0">
                <a:latin typeface="+mn-lt"/>
                <a:ea typeface="+mj-ea"/>
              </a:rPr>
              <a:t>-</a:t>
            </a:r>
            <a:r>
              <a:rPr lang="en-US" altLang="zh-CN" dirty="0">
                <a:latin typeface="+mn-lt"/>
                <a:ea typeface="+mj-ea"/>
              </a:rPr>
              <a:t> = 0.573</a:t>
            </a:r>
            <a:r>
              <a:rPr lang="zh-CN" altLang="en-US" dirty="0">
                <a:latin typeface="+mn-lt"/>
                <a:ea typeface="+mj-ea"/>
              </a:rPr>
              <a:t>，本应属</a:t>
            </a:r>
            <a:r>
              <a:rPr lang="en-US" altLang="zh-CN" dirty="0">
                <a:latin typeface="+mn-lt"/>
                <a:ea typeface="+mj-ea"/>
              </a:rPr>
              <a:t>NaCl</a:t>
            </a:r>
            <a:r>
              <a:rPr lang="zh-CN" altLang="en-US" dirty="0">
                <a:latin typeface="+mn-lt"/>
                <a:ea typeface="+mj-ea"/>
              </a:rPr>
              <a:t>型，但实为</a:t>
            </a:r>
            <a:r>
              <a:rPr lang="en-US" altLang="zh-CN" dirty="0">
                <a:latin typeface="+mn-lt"/>
                <a:ea typeface="+mj-ea"/>
              </a:rPr>
              <a:t>ZnS</a:t>
            </a:r>
            <a:r>
              <a:rPr lang="zh-CN" altLang="en-US" dirty="0">
                <a:latin typeface="+mn-lt"/>
                <a:ea typeface="+mj-ea"/>
              </a:rPr>
              <a:t>型。原因是</a:t>
            </a:r>
            <a:r>
              <a:rPr lang="en-US" altLang="zh-CN" dirty="0" err="1">
                <a:latin typeface="+mn-lt"/>
                <a:ea typeface="+mj-ea"/>
              </a:rPr>
              <a:t>AgI</a:t>
            </a:r>
            <a:r>
              <a:rPr lang="zh-CN" altLang="en-US" dirty="0">
                <a:latin typeface="+mn-lt"/>
                <a:ea typeface="+mj-ea"/>
              </a:rPr>
              <a:t>中存在很强的离子间相互极化作用，电子云重叠较多，好似 </a:t>
            </a:r>
            <a:r>
              <a:rPr lang="en-US" altLang="zh-CN" dirty="0">
                <a:latin typeface="+mn-lt"/>
                <a:ea typeface="+mj-ea"/>
              </a:rPr>
              <a:t>Ag</a:t>
            </a:r>
            <a:r>
              <a:rPr lang="en-US" altLang="zh-CN" baseline="30000" dirty="0">
                <a:latin typeface="+mn-lt"/>
                <a:ea typeface="+mj-ea"/>
              </a:rPr>
              <a:t>+</a:t>
            </a:r>
            <a:r>
              <a:rPr lang="en-US" altLang="zh-CN" dirty="0">
                <a:latin typeface="+mn-lt"/>
                <a:ea typeface="+mj-ea"/>
              </a:rPr>
              <a:t> </a:t>
            </a:r>
            <a:r>
              <a:rPr lang="zh-CN" altLang="en-US" dirty="0">
                <a:latin typeface="+mn-lt"/>
                <a:ea typeface="+mj-ea"/>
              </a:rPr>
              <a:t>部分钻入 </a:t>
            </a:r>
            <a:r>
              <a:rPr lang="en-US" altLang="zh-CN" dirty="0">
                <a:latin typeface="+mn-lt"/>
                <a:ea typeface="+mj-ea"/>
              </a:rPr>
              <a:t>I</a:t>
            </a:r>
            <a:r>
              <a:rPr lang="en-US" altLang="zh-CN" baseline="30000" dirty="0">
                <a:latin typeface="+mn-lt"/>
                <a:ea typeface="+mj-ea"/>
              </a:rPr>
              <a:t>-</a:t>
            </a:r>
            <a:r>
              <a:rPr lang="en-US" altLang="zh-CN" dirty="0">
                <a:latin typeface="+mn-lt"/>
                <a:ea typeface="+mj-ea"/>
              </a:rPr>
              <a:t> </a:t>
            </a:r>
            <a:r>
              <a:rPr lang="zh-CN" altLang="en-US" dirty="0">
                <a:latin typeface="+mn-lt"/>
                <a:ea typeface="+mj-ea"/>
              </a:rPr>
              <a:t>中，犹如阳离子半径减小，降低了半径比。</a:t>
            </a:r>
          </a:p>
        </p:txBody>
      </p:sp>
      <p:sp>
        <p:nvSpPr>
          <p:cNvPr id="60421" name="Text Box 5">
            <a:extLst>
              <a:ext uri="{FF2B5EF4-FFF2-40B4-BE49-F238E27FC236}">
                <a16:creationId xmlns:a16="http://schemas.microsoft.com/office/drawing/2014/main" id="{989247A4-71A0-F7BC-6247-0845F3785C01}"/>
              </a:ext>
            </a:extLst>
          </p:cNvPr>
          <p:cNvSpPr txBox="1">
            <a:spLocks noChangeArrowheads="1"/>
          </p:cNvSpPr>
          <p:nvPr/>
        </p:nvSpPr>
        <p:spPr bwMode="auto">
          <a:xfrm>
            <a:off x="107293" y="5399033"/>
            <a:ext cx="8929414" cy="565283"/>
          </a:xfrm>
          <a:prstGeom prst="rect">
            <a:avLst/>
          </a:prstGeom>
          <a:solidFill>
            <a:srgbClr val="FFFF00"/>
          </a:solidFill>
          <a:ln w="9525">
            <a:solidFill>
              <a:schemeClr val="tx1"/>
            </a:solidFill>
            <a:miter lim="800000"/>
            <a:headEnd/>
            <a:tailEnd/>
          </a:ln>
          <a:effectLst/>
        </p:spPr>
        <p:txBody>
          <a:bodyPr wrap="square">
            <a:spAutoFit/>
          </a:bodyPr>
          <a:lstStyle/>
          <a:p>
            <a:pPr algn="ctr">
              <a:lnSpc>
                <a:spcPct val="120000"/>
              </a:lnSpc>
              <a:spcBef>
                <a:spcPct val="20000"/>
              </a:spcBef>
            </a:pPr>
            <a:r>
              <a:rPr lang="zh-CN" altLang="en-US" sz="2800" dirty="0">
                <a:ea typeface="楷体_GB2312" pitchFamily="49" charset="-122"/>
              </a:rPr>
              <a:t>结论：离子极化作用强的，晶体构型向配位数小的转化</a:t>
            </a:r>
          </a:p>
        </p:txBody>
      </p:sp>
      <p:grpSp>
        <p:nvGrpSpPr>
          <p:cNvPr id="60447" name="Group 31">
            <a:extLst>
              <a:ext uri="{FF2B5EF4-FFF2-40B4-BE49-F238E27FC236}">
                <a16:creationId xmlns:a16="http://schemas.microsoft.com/office/drawing/2014/main" id="{D26563CD-4B34-B1C2-C329-218FAB9D1565}"/>
              </a:ext>
            </a:extLst>
          </p:cNvPr>
          <p:cNvGrpSpPr>
            <a:grpSpLocks/>
          </p:cNvGrpSpPr>
          <p:nvPr/>
        </p:nvGrpSpPr>
        <p:grpSpPr bwMode="auto">
          <a:xfrm>
            <a:off x="1403350" y="2780928"/>
            <a:ext cx="6337300" cy="1873250"/>
            <a:chOff x="1292" y="2205"/>
            <a:chExt cx="3992" cy="1180"/>
          </a:xfrm>
        </p:grpSpPr>
        <p:sp>
          <p:nvSpPr>
            <p:cNvPr id="60448" name="Rectangle 32">
              <a:extLst>
                <a:ext uri="{FF2B5EF4-FFF2-40B4-BE49-F238E27FC236}">
                  <a16:creationId xmlns:a16="http://schemas.microsoft.com/office/drawing/2014/main" id="{90721CBD-B5DC-9089-0ACE-6E79B5E5725E}"/>
                </a:ext>
              </a:extLst>
            </p:cNvPr>
            <p:cNvSpPr>
              <a:spLocks noChangeArrowheads="1"/>
            </p:cNvSpPr>
            <p:nvPr/>
          </p:nvSpPr>
          <p:spPr bwMode="auto">
            <a:xfrm>
              <a:off x="1292" y="2205"/>
              <a:ext cx="3992" cy="118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0449" name="Group 33">
              <a:extLst>
                <a:ext uri="{FF2B5EF4-FFF2-40B4-BE49-F238E27FC236}">
                  <a16:creationId xmlns:a16="http://schemas.microsoft.com/office/drawing/2014/main" id="{205B0B43-0B25-A650-EB77-B39E1E191824}"/>
                </a:ext>
              </a:extLst>
            </p:cNvPr>
            <p:cNvGrpSpPr>
              <a:grpSpLocks/>
            </p:cNvGrpSpPr>
            <p:nvPr/>
          </p:nvGrpSpPr>
          <p:grpSpPr bwMode="auto">
            <a:xfrm>
              <a:off x="3696" y="2432"/>
              <a:ext cx="1497" cy="817"/>
              <a:chOff x="3969" y="2478"/>
              <a:chExt cx="1497" cy="817"/>
            </a:xfrm>
          </p:grpSpPr>
          <p:sp>
            <p:nvSpPr>
              <p:cNvPr id="60450" name="Oval 34">
                <a:extLst>
                  <a:ext uri="{FF2B5EF4-FFF2-40B4-BE49-F238E27FC236}">
                    <a16:creationId xmlns:a16="http://schemas.microsoft.com/office/drawing/2014/main" id="{B145AFB0-ADF9-73AA-917A-1A1A1B760060}"/>
                  </a:ext>
                </a:extLst>
              </p:cNvPr>
              <p:cNvSpPr>
                <a:spLocks noChangeArrowheads="1"/>
              </p:cNvSpPr>
              <p:nvPr/>
            </p:nvSpPr>
            <p:spPr bwMode="auto">
              <a:xfrm>
                <a:off x="4377" y="2478"/>
                <a:ext cx="1089" cy="817"/>
              </a:xfrm>
              <a:prstGeom prst="ellipse">
                <a:avLst/>
              </a:prstGeom>
              <a:gradFill rotWithShape="1">
                <a:gsLst>
                  <a:gs pos="0">
                    <a:srgbClr val="800000"/>
                  </a:gs>
                  <a:gs pos="100000">
                    <a:srgbClr val="CC3300"/>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FFFF00"/>
                    </a:solidFill>
                  </a:rPr>
                  <a:t>I</a:t>
                </a:r>
                <a:r>
                  <a:rPr lang="en-US" altLang="zh-CN" sz="2800" b="1" baseline="30000">
                    <a:solidFill>
                      <a:srgbClr val="FFFF00"/>
                    </a:solidFill>
                  </a:rPr>
                  <a:t>-</a:t>
                </a:r>
                <a:endParaRPr lang="en-US" altLang="zh-CN" sz="2800" b="1">
                  <a:solidFill>
                    <a:srgbClr val="FFFF00"/>
                  </a:solidFill>
                </a:endParaRPr>
              </a:p>
            </p:txBody>
          </p:sp>
          <p:sp>
            <p:nvSpPr>
              <p:cNvPr id="60451" name="Oval 35">
                <a:extLst>
                  <a:ext uri="{FF2B5EF4-FFF2-40B4-BE49-F238E27FC236}">
                    <a16:creationId xmlns:a16="http://schemas.microsoft.com/office/drawing/2014/main" id="{CAA18844-950E-B26A-36C5-FE2D5A4D9165}"/>
                  </a:ext>
                </a:extLst>
              </p:cNvPr>
              <p:cNvSpPr>
                <a:spLocks noChangeArrowheads="1"/>
              </p:cNvSpPr>
              <p:nvPr/>
            </p:nvSpPr>
            <p:spPr bwMode="auto">
              <a:xfrm>
                <a:off x="3969" y="2659"/>
                <a:ext cx="588" cy="499"/>
              </a:xfrm>
              <a:prstGeom prst="ellipse">
                <a:avLst/>
              </a:prstGeom>
              <a:gradFill rotWithShape="1">
                <a:gsLst>
                  <a:gs pos="0">
                    <a:schemeClr val="bg1"/>
                  </a:gs>
                  <a:gs pos="100000">
                    <a:schemeClr val="folHlink"/>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33CC"/>
                    </a:solidFill>
                  </a:rPr>
                  <a:t>Ag</a:t>
                </a:r>
                <a:r>
                  <a:rPr lang="en-US" altLang="zh-CN" sz="2400" b="1" baseline="30000">
                    <a:solidFill>
                      <a:srgbClr val="FF33CC"/>
                    </a:solidFill>
                  </a:rPr>
                  <a:t>+</a:t>
                </a:r>
                <a:endParaRPr lang="en-US" altLang="zh-CN" sz="2400" b="1">
                  <a:solidFill>
                    <a:srgbClr val="FF33CC"/>
                  </a:solidFill>
                </a:endParaRPr>
              </a:p>
            </p:txBody>
          </p:sp>
          <p:sp>
            <p:nvSpPr>
              <p:cNvPr id="60452" name="AutoShape 36">
                <a:extLst>
                  <a:ext uri="{FF2B5EF4-FFF2-40B4-BE49-F238E27FC236}">
                    <a16:creationId xmlns:a16="http://schemas.microsoft.com/office/drawing/2014/main" id="{1A1396D6-F437-6649-B54E-5E7AD5FEC36F}"/>
                  </a:ext>
                </a:extLst>
              </p:cNvPr>
              <p:cNvSpPr>
                <a:spLocks noChangeArrowheads="1"/>
              </p:cNvSpPr>
              <p:nvPr/>
            </p:nvSpPr>
            <p:spPr bwMode="auto">
              <a:xfrm flipH="1" flipV="1">
                <a:off x="4331" y="2704"/>
                <a:ext cx="227" cy="409"/>
              </a:xfrm>
              <a:prstGeom prst="moon">
                <a:avLst>
                  <a:gd name="adj" fmla="val 50000"/>
                </a:avLst>
              </a:prstGeom>
              <a:solidFill>
                <a:schemeClr val="folHlink"/>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60453" name="Group 37">
              <a:extLst>
                <a:ext uri="{FF2B5EF4-FFF2-40B4-BE49-F238E27FC236}">
                  <a16:creationId xmlns:a16="http://schemas.microsoft.com/office/drawing/2014/main" id="{7DEBCB04-15C0-A18C-ED7D-FDDE512D1230}"/>
                </a:ext>
              </a:extLst>
            </p:cNvPr>
            <p:cNvGrpSpPr>
              <a:grpSpLocks/>
            </p:cNvGrpSpPr>
            <p:nvPr/>
          </p:nvGrpSpPr>
          <p:grpSpPr bwMode="auto">
            <a:xfrm>
              <a:off x="1383" y="2432"/>
              <a:ext cx="1497" cy="907"/>
              <a:chOff x="1383" y="2432"/>
              <a:chExt cx="1497" cy="907"/>
            </a:xfrm>
          </p:grpSpPr>
          <p:sp>
            <p:nvSpPr>
              <p:cNvPr id="60454" name="Oval 38">
                <a:extLst>
                  <a:ext uri="{FF2B5EF4-FFF2-40B4-BE49-F238E27FC236}">
                    <a16:creationId xmlns:a16="http://schemas.microsoft.com/office/drawing/2014/main" id="{B4799574-EC90-8038-D1BA-BF794C19CD0D}"/>
                  </a:ext>
                </a:extLst>
              </p:cNvPr>
              <p:cNvSpPr>
                <a:spLocks noChangeArrowheads="1"/>
              </p:cNvSpPr>
              <p:nvPr/>
            </p:nvSpPr>
            <p:spPr bwMode="auto">
              <a:xfrm>
                <a:off x="1973" y="2432"/>
                <a:ext cx="907" cy="907"/>
              </a:xfrm>
              <a:prstGeom prst="ellipse">
                <a:avLst/>
              </a:prstGeom>
              <a:gradFill rotWithShape="1">
                <a:gsLst>
                  <a:gs pos="0">
                    <a:srgbClr val="800000"/>
                  </a:gs>
                  <a:gs pos="100000">
                    <a:srgbClr val="CC3300"/>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800" b="1">
                    <a:solidFill>
                      <a:srgbClr val="FFFF00"/>
                    </a:solidFill>
                  </a:rPr>
                  <a:t>I</a:t>
                </a:r>
                <a:r>
                  <a:rPr lang="en-US" altLang="zh-CN" sz="2800" b="1" baseline="30000">
                    <a:solidFill>
                      <a:srgbClr val="FFFF00"/>
                    </a:solidFill>
                  </a:rPr>
                  <a:t>-</a:t>
                </a:r>
                <a:endParaRPr lang="en-US" altLang="zh-CN" sz="2800" b="1">
                  <a:solidFill>
                    <a:srgbClr val="FFFF00"/>
                  </a:solidFill>
                </a:endParaRPr>
              </a:p>
            </p:txBody>
          </p:sp>
          <p:sp>
            <p:nvSpPr>
              <p:cNvPr id="60455" name="Oval 39">
                <a:extLst>
                  <a:ext uri="{FF2B5EF4-FFF2-40B4-BE49-F238E27FC236}">
                    <a16:creationId xmlns:a16="http://schemas.microsoft.com/office/drawing/2014/main" id="{EE00D382-E265-2964-7B4A-59DBC5446375}"/>
                  </a:ext>
                </a:extLst>
              </p:cNvPr>
              <p:cNvSpPr>
                <a:spLocks noChangeArrowheads="1"/>
              </p:cNvSpPr>
              <p:nvPr/>
            </p:nvSpPr>
            <p:spPr bwMode="auto">
              <a:xfrm>
                <a:off x="1383" y="2614"/>
                <a:ext cx="590" cy="589"/>
              </a:xfrm>
              <a:prstGeom prst="ellipse">
                <a:avLst/>
              </a:prstGeom>
              <a:gradFill rotWithShape="1">
                <a:gsLst>
                  <a:gs pos="0">
                    <a:schemeClr val="bg1"/>
                  </a:gs>
                  <a:gs pos="100000">
                    <a:srgbClr val="C0C0C0"/>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rgbClr val="FF33CC"/>
                    </a:solidFill>
                  </a:rPr>
                  <a:t>Ag</a:t>
                </a:r>
                <a:r>
                  <a:rPr lang="en-US" altLang="zh-CN" sz="2400" b="1" baseline="30000">
                    <a:solidFill>
                      <a:srgbClr val="FF33CC"/>
                    </a:solidFill>
                  </a:rPr>
                  <a:t>+</a:t>
                </a:r>
                <a:endParaRPr lang="en-US" altLang="zh-CN" sz="2400" b="1">
                  <a:solidFill>
                    <a:srgbClr val="FF33CC"/>
                  </a:solidFill>
                </a:endParaRPr>
              </a:p>
            </p:txBody>
          </p:sp>
        </p:grpSp>
        <p:sp>
          <p:nvSpPr>
            <p:cNvPr id="60456" name="Text Box 40">
              <a:extLst>
                <a:ext uri="{FF2B5EF4-FFF2-40B4-BE49-F238E27FC236}">
                  <a16:creationId xmlns:a16="http://schemas.microsoft.com/office/drawing/2014/main" id="{501787AB-4CFD-E8A1-FC79-1F771CBA5EE6}"/>
                </a:ext>
              </a:extLst>
            </p:cNvPr>
            <p:cNvSpPr txBox="1">
              <a:spLocks noChangeArrowheads="1"/>
            </p:cNvSpPr>
            <p:nvPr/>
          </p:nvSpPr>
          <p:spPr bwMode="auto">
            <a:xfrm>
              <a:off x="1338" y="2341"/>
              <a:ext cx="6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126pm</a:t>
              </a:r>
            </a:p>
          </p:txBody>
        </p:sp>
        <p:sp>
          <p:nvSpPr>
            <p:cNvPr id="60457" name="Text Box 41">
              <a:extLst>
                <a:ext uri="{FF2B5EF4-FFF2-40B4-BE49-F238E27FC236}">
                  <a16:creationId xmlns:a16="http://schemas.microsoft.com/office/drawing/2014/main" id="{C84CE34B-03EB-5549-6532-CF87C4F847F6}"/>
                </a:ext>
              </a:extLst>
            </p:cNvPr>
            <p:cNvSpPr txBox="1">
              <a:spLocks noChangeArrowheads="1"/>
            </p:cNvSpPr>
            <p:nvPr/>
          </p:nvSpPr>
          <p:spPr bwMode="auto">
            <a:xfrm>
              <a:off x="2109" y="2205"/>
              <a:ext cx="67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a:t>216pm</a:t>
              </a:r>
            </a:p>
          </p:txBody>
        </p:sp>
        <p:sp>
          <p:nvSpPr>
            <p:cNvPr id="60458" name="AutoShape 42">
              <a:extLst>
                <a:ext uri="{FF2B5EF4-FFF2-40B4-BE49-F238E27FC236}">
                  <a16:creationId xmlns:a16="http://schemas.microsoft.com/office/drawing/2014/main" id="{F37E7858-8E9B-97BD-F816-EC9398A129EE}"/>
                </a:ext>
              </a:extLst>
            </p:cNvPr>
            <p:cNvSpPr>
              <a:spLocks noChangeArrowheads="1"/>
            </p:cNvSpPr>
            <p:nvPr/>
          </p:nvSpPr>
          <p:spPr bwMode="auto">
            <a:xfrm>
              <a:off x="2971" y="2840"/>
              <a:ext cx="635" cy="91"/>
            </a:xfrm>
            <a:prstGeom prst="rightArrow">
              <a:avLst>
                <a:gd name="adj1" fmla="val 50000"/>
                <a:gd name="adj2" fmla="val 174451"/>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0A9DB3AB-A6B7-C5B2-1442-8432DE40821C}"/>
              </a:ext>
            </a:extLst>
          </p:cNvPr>
          <p:cNvSpPr>
            <a:spLocks noGrp="1" noChangeArrowheads="1"/>
          </p:cNvSpPr>
          <p:nvPr>
            <p:ph type="title"/>
          </p:nvPr>
        </p:nvSpPr>
        <p:spPr>
          <a:xfrm>
            <a:off x="179512" y="260648"/>
            <a:ext cx="4572000" cy="620688"/>
          </a:xfrm>
          <a:noFill/>
          <a:ln>
            <a:noFill/>
          </a:ln>
        </p:spPr>
        <p:txBody>
          <a:bodyPr/>
          <a:lstStyle/>
          <a:p>
            <a:pPr algn="l"/>
            <a:r>
              <a:rPr lang="en-US" altLang="zh-CN" sz="2800" b="1">
                <a:solidFill>
                  <a:schemeClr val="tx1"/>
                </a:solidFill>
                <a:latin typeface="+mn-lt"/>
              </a:rPr>
              <a:t> (</a:t>
            </a:r>
            <a:r>
              <a:rPr lang="en-US" altLang="zh-CN" sz="2800" b="1" i="1">
                <a:solidFill>
                  <a:schemeClr val="tx1"/>
                </a:solidFill>
                <a:latin typeface="+mn-lt"/>
              </a:rPr>
              <a:t>c</a:t>
            </a:r>
            <a:r>
              <a:rPr lang="en-US" altLang="zh-CN" sz="2800" b="1">
                <a:solidFill>
                  <a:schemeClr val="tx1"/>
                </a:solidFill>
                <a:latin typeface="+mn-lt"/>
              </a:rPr>
              <a:t>) </a:t>
            </a:r>
            <a:r>
              <a:rPr lang="zh-CN" altLang="zh-CN" sz="2800" b="1">
                <a:solidFill>
                  <a:schemeClr val="tx1"/>
                </a:solidFill>
                <a:latin typeface="+mn-lt"/>
              </a:rPr>
              <a:t>对溶解度的影响</a:t>
            </a:r>
            <a:endParaRPr lang="zh-CN" altLang="en-US" sz="2800" b="1">
              <a:solidFill>
                <a:schemeClr val="tx1"/>
              </a:solidFill>
              <a:latin typeface="+mn-lt"/>
            </a:endParaRPr>
          </a:p>
        </p:txBody>
      </p:sp>
      <p:sp>
        <p:nvSpPr>
          <p:cNvPr id="63492" name="Text Box 4">
            <a:extLst>
              <a:ext uri="{FF2B5EF4-FFF2-40B4-BE49-F238E27FC236}">
                <a16:creationId xmlns:a16="http://schemas.microsoft.com/office/drawing/2014/main" id="{AC84457B-651B-F76F-34A0-035D9E16D025}"/>
              </a:ext>
            </a:extLst>
          </p:cNvPr>
          <p:cNvSpPr txBox="1">
            <a:spLocks noChangeArrowheads="1"/>
          </p:cNvSpPr>
          <p:nvPr/>
        </p:nvSpPr>
        <p:spPr bwMode="auto">
          <a:xfrm>
            <a:off x="323528" y="1341438"/>
            <a:ext cx="8604448" cy="461665"/>
          </a:xfrm>
          <a:prstGeom prst="rect">
            <a:avLst/>
          </a:prstGeom>
          <a:solidFill>
            <a:schemeClr val="bg1">
              <a:lumMod val="95000"/>
            </a:schemeClr>
          </a:solidFill>
          <a:ln>
            <a:noFill/>
          </a:ln>
          <a:effectLst/>
        </p:spPr>
        <p:txBody>
          <a:bodyPr wrap="square">
            <a:spAutoFit/>
          </a:bodyPr>
          <a:lstStyle/>
          <a:p>
            <a:pPr>
              <a:spcBef>
                <a:spcPct val="20000"/>
              </a:spcBef>
            </a:pPr>
            <a:r>
              <a:rPr lang="zh-CN" altLang="zh-CN" dirty="0">
                <a:ea typeface="楷体_GB2312" pitchFamily="49" charset="-122"/>
              </a:rPr>
              <a:t>强的离子极化作用</a:t>
            </a:r>
            <a:r>
              <a:rPr lang="zh-CN" altLang="en-US" dirty="0">
                <a:ea typeface="楷体_GB2312" pitchFamily="49" charset="-122"/>
              </a:rPr>
              <a:t>使离子晶体</a:t>
            </a:r>
            <a:r>
              <a:rPr lang="zh-CN" altLang="zh-CN" dirty="0">
                <a:solidFill>
                  <a:srgbClr val="0066FF"/>
                </a:solidFill>
                <a:ea typeface="楷体_GB2312" pitchFamily="49" charset="-122"/>
              </a:rPr>
              <a:t>在极性溶剂</a:t>
            </a:r>
            <a:r>
              <a:rPr lang="en-US" altLang="zh-CN" dirty="0">
                <a:solidFill>
                  <a:srgbClr val="0066FF"/>
                </a:solidFill>
              </a:rPr>
              <a:t>H</a:t>
            </a:r>
            <a:r>
              <a:rPr lang="en-US" altLang="zh-CN" baseline="-25000" dirty="0">
                <a:solidFill>
                  <a:srgbClr val="0066FF"/>
                </a:solidFill>
              </a:rPr>
              <a:t>2</a:t>
            </a:r>
            <a:r>
              <a:rPr lang="en-US" altLang="zh-CN" dirty="0">
                <a:solidFill>
                  <a:srgbClr val="0066FF"/>
                </a:solidFill>
              </a:rPr>
              <a:t>O</a:t>
            </a:r>
            <a:r>
              <a:rPr lang="zh-CN" altLang="zh-CN" dirty="0">
                <a:solidFill>
                  <a:srgbClr val="0066FF"/>
                </a:solidFill>
                <a:ea typeface="楷体_GB2312" pitchFamily="49" charset="-122"/>
              </a:rPr>
              <a:t>中</a:t>
            </a:r>
            <a:r>
              <a:rPr lang="zh-CN" altLang="zh-CN" dirty="0">
                <a:ea typeface="楷体_GB2312" pitchFamily="49" charset="-122"/>
              </a:rPr>
              <a:t>，</a:t>
            </a:r>
            <a:r>
              <a:rPr lang="zh-CN" altLang="zh-CN" dirty="0">
                <a:solidFill>
                  <a:srgbClr val="FF66CC"/>
                </a:solidFill>
                <a:ea typeface="楷体_GB2312" pitchFamily="49" charset="-122"/>
              </a:rPr>
              <a:t>溶解度降低</a:t>
            </a:r>
            <a:r>
              <a:rPr lang="zh-CN" altLang="zh-CN" dirty="0">
                <a:ea typeface="楷体_GB2312" pitchFamily="49" charset="-122"/>
              </a:rPr>
              <a:t>。</a:t>
            </a:r>
            <a:endParaRPr lang="zh-CN" altLang="en-US" dirty="0">
              <a:ea typeface="楷体_GB2312" pitchFamily="49" charset="-122"/>
            </a:endParaRPr>
          </a:p>
        </p:txBody>
      </p:sp>
      <p:sp>
        <p:nvSpPr>
          <p:cNvPr id="63493" name="Text Box 5">
            <a:extLst>
              <a:ext uri="{FF2B5EF4-FFF2-40B4-BE49-F238E27FC236}">
                <a16:creationId xmlns:a16="http://schemas.microsoft.com/office/drawing/2014/main" id="{9B7C6AEE-70F4-8FF8-DCC6-CEEFA2820209}"/>
              </a:ext>
            </a:extLst>
          </p:cNvPr>
          <p:cNvSpPr txBox="1">
            <a:spLocks noChangeArrowheads="1"/>
          </p:cNvSpPr>
          <p:nvPr/>
        </p:nvSpPr>
        <p:spPr bwMode="auto">
          <a:xfrm>
            <a:off x="323528" y="2348880"/>
            <a:ext cx="8604448" cy="1311275"/>
          </a:xfrm>
          <a:prstGeom prst="rect">
            <a:avLst/>
          </a:prstGeom>
          <a:solidFill>
            <a:schemeClr val="bg1">
              <a:lumMod val="95000"/>
            </a:schemeClr>
          </a:solidFill>
          <a:ln>
            <a:noFill/>
          </a:ln>
          <a:effectLst/>
        </p:spPr>
        <p:txBody>
          <a:bodyPr wrap="square">
            <a:spAutoFit/>
          </a:bodyPr>
          <a:lstStyle/>
          <a:p>
            <a:r>
              <a:rPr lang="zh-CN" altLang="en-US" dirty="0">
                <a:ea typeface="楷体_GB2312" pitchFamily="49" charset="-122"/>
              </a:rPr>
              <a:t>如，</a:t>
            </a:r>
            <a:r>
              <a:rPr lang="en-US" altLang="zh-CN" dirty="0" err="1"/>
              <a:t>AgX</a:t>
            </a:r>
            <a:r>
              <a:rPr lang="zh-CN" altLang="en-US" dirty="0">
                <a:ea typeface="楷体_GB2312" pitchFamily="49" charset="-122"/>
              </a:rPr>
              <a:t>的溶解度：</a:t>
            </a:r>
            <a:r>
              <a:rPr lang="en-US" altLang="zh-CN" dirty="0"/>
              <a:t>AgCl </a:t>
            </a:r>
            <a:r>
              <a:rPr lang="en-US" altLang="zh-CN" sz="4000" dirty="0"/>
              <a:t>&gt;</a:t>
            </a:r>
            <a:r>
              <a:rPr lang="en-US" altLang="zh-CN" dirty="0"/>
              <a:t> </a:t>
            </a:r>
            <a:r>
              <a:rPr lang="en-US" altLang="zh-CN" dirty="0" err="1"/>
              <a:t>AgBr</a:t>
            </a:r>
            <a:r>
              <a:rPr lang="en-US" altLang="zh-CN" dirty="0"/>
              <a:t> </a:t>
            </a:r>
            <a:r>
              <a:rPr lang="en-US" altLang="zh-CN" sz="4000" dirty="0"/>
              <a:t>&gt;</a:t>
            </a:r>
            <a:r>
              <a:rPr lang="en-US" altLang="zh-CN" dirty="0"/>
              <a:t> </a:t>
            </a:r>
            <a:r>
              <a:rPr lang="en-US" altLang="zh-CN" dirty="0" err="1"/>
              <a:t>AgI</a:t>
            </a:r>
            <a:endParaRPr lang="en-US" altLang="zh-CN" dirty="0"/>
          </a:p>
          <a:p>
            <a:r>
              <a:rPr lang="zh-CN" altLang="en-US" dirty="0">
                <a:ea typeface="楷体_GB2312" pitchFamily="49" charset="-122"/>
              </a:rPr>
              <a:t>因为</a:t>
            </a:r>
            <a:r>
              <a:rPr lang="en-US" altLang="zh-CN" dirty="0">
                <a:solidFill>
                  <a:srgbClr val="FF0066"/>
                </a:solidFill>
                <a:ea typeface="楷体_GB2312" pitchFamily="49" charset="-122"/>
              </a:rPr>
              <a:t>X</a:t>
            </a:r>
            <a:r>
              <a:rPr lang="en-US" altLang="zh-CN" baseline="30000" dirty="0">
                <a:solidFill>
                  <a:srgbClr val="FF0066"/>
                </a:solidFill>
                <a:ea typeface="楷体_GB2312" pitchFamily="49" charset="-122"/>
              </a:rPr>
              <a:t>-</a:t>
            </a:r>
            <a:r>
              <a:rPr lang="en-US" altLang="zh-CN" dirty="0">
                <a:solidFill>
                  <a:srgbClr val="FF0066"/>
                </a:solidFill>
                <a:ea typeface="楷体_GB2312" pitchFamily="49" charset="-122"/>
              </a:rPr>
              <a:t> </a:t>
            </a:r>
            <a:r>
              <a:rPr lang="zh-CN" altLang="en-US" dirty="0">
                <a:solidFill>
                  <a:srgbClr val="FF0066"/>
                </a:solidFill>
                <a:ea typeface="楷体_GB2312" pitchFamily="49" charset="-122"/>
              </a:rPr>
              <a:t>的变形性</a:t>
            </a:r>
            <a:r>
              <a:rPr lang="zh-CN" altLang="en-US" dirty="0">
                <a:ea typeface="楷体_GB2312" pitchFamily="49" charset="-122"/>
              </a:rPr>
              <a:t>：</a:t>
            </a:r>
            <a:r>
              <a:rPr lang="en-US" altLang="zh-CN" dirty="0"/>
              <a:t>I</a:t>
            </a:r>
            <a:r>
              <a:rPr lang="en-US" altLang="zh-CN" baseline="30000" dirty="0"/>
              <a:t>-</a:t>
            </a:r>
            <a:r>
              <a:rPr lang="en-US" altLang="zh-CN" dirty="0"/>
              <a:t> </a:t>
            </a:r>
            <a:r>
              <a:rPr lang="en-US" altLang="zh-CN" sz="4000" dirty="0"/>
              <a:t>&gt;</a:t>
            </a:r>
            <a:r>
              <a:rPr lang="en-US" altLang="zh-CN" dirty="0"/>
              <a:t> Br</a:t>
            </a:r>
            <a:r>
              <a:rPr lang="en-US" altLang="zh-CN" baseline="30000" dirty="0"/>
              <a:t>-</a:t>
            </a:r>
            <a:r>
              <a:rPr lang="en-US" altLang="zh-CN" dirty="0"/>
              <a:t> </a:t>
            </a:r>
            <a:r>
              <a:rPr lang="en-US" altLang="zh-CN" sz="4000" dirty="0"/>
              <a:t>&gt;</a:t>
            </a:r>
            <a:r>
              <a:rPr lang="en-US" altLang="zh-CN" dirty="0"/>
              <a:t> Cl</a:t>
            </a:r>
            <a:r>
              <a:rPr lang="en-US" altLang="zh-CN" baseline="30000" dirty="0"/>
              <a:t>-</a:t>
            </a:r>
            <a:endParaRPr lang="en-US" altLang="zh-CN" dirty="0">
              <a:ea typeface="楷体_GB2312" pitchFamily="49" charset="-122"/>
            </a:endParaRPr>
          </a:p>
        </p:txBody>
      </p:sp>
      <p:sp>
        <p:nvSpPr>
          <p:cNvPr id="63496" name="Text Box 8">
            <a:extLst>
              <a:ext uri="{FF2B5EF4-FFF2-40B4-BE49-F238E27FC236}">
                <a16:creationId xmlns:a16="http://schemas.microsoft.com/office/drawing/2014/main" id="{5C0DB0FD-A8A3-187B-5EF9-0F6C1D69C2BE}"/>
              </a:ext>
            </a:extLst>
          </p:cNvPr>
          <p:cNvSpPr txBox="1">
            <a:spLocks noChangeArrowheads="1"/>
          </p:cNvSpPr>
          <p:nvPr/>
        </p:nvSpPr>
        <p:spPr bwMode="auto">
          <a:xfrm>
            <a:off x="323528" y="4005064"/>
            <a:ext cx="8604448" cy="1448795"/>
          </a:xfrm>
          <a:prstGeom prst="rect">
            <a:avLst/>
          </a:prstGeom>
          <a:solidFill>
            <a:schemeClr val="bg1">
              <a:lumMod val="95000"/>
            </a:schemeClr>
          </a:solidFill>
          <a:ln w="9525">
            <a:solidFill>
              <a:schemeClr val="tx1"/>
            </a:solidFill>
            <a:miter lim="800000"/>
            <a:headEnd/>
            <a:tailEnd/>
          </a:ln>
          <a:effectLst/>
        </p:spPr>
        <p:txBody>
          <a:bodyPr wrap="square">
            <a:spAutoFit/>
          </a:bodyPr>
          <a:lstStyle/>
          <a:p>
            <a:pPr>
              <a:lnSpc>
                <a:spcPct val="120000"/>
              </a:lnSpc>
              <a:spcBef>
                <a:spcPct val="20000"/>
              </a:spcBef>
            </a:pPr>
            <a:r>
              <a:rPr lang="zh-CN" altLang="en-US" dirty="0">
                <a:ea typeface="楷体_GB2312" pitchFamily="49" charset="-122"/>
              </a:rPr>
              <a:t>如：                               </a:t>
            </a:r>
            <a:r>
              <a:rPr lang="en-US" altLang="zh-CN" dirty="0">
                <a:ea typeface="楷体_GB2312" pitchFamily="49" charset="-122"/>
              </a:rPr>
              <a:t>ZnI</a:t>
            </a:r>
            <a:r>
              <a:rPr lang="en-US" altLang="zh-CN" baseline="-25000" dirty="0">
                <a:ea typeface="楷体_GB2312" pitchFamily="49" charset="-122"/>
              </a:rPr>
              <a:t>2</a:t>
            </a:r>
            <a:r>
              <a:rPr lang="en-US" altLang="zh-CN" dirty="0">
                <a:ea typeface="楷体_GB2312" pitchFamily="49" charset="-122"/>
              </a:rPr>
              <a:t>          CdI</a:t>
            </a:r>
            <a:r>
              <a:rPr lang="en-US" altLang="zh-CN" baseline="-25000" dirty="0">
                <a:ea typeface="楷体_GB2312" pitchFamily="49" charset="-122"/>
              </a:rPr>
              <a:t>2</a:t>
            </a:r>
            <a:r>
              <a:rPr lang="en-US" altLang="zh-CN" dirty="0">
                <a:ea typeface="楷体_GB2312" pitchFamily="49" charset="-122"/>
              </a:rPr>
              <a:t>         HgI</a:t>
            </a:r>
            <a:r>
              <a:rPr lang="en-US" altLang="zh-CN" baseline="-25000" dirty="0">
                <a:ea typeface="楷体_GB2312" pitchFamily="49" charset="-122"/>
              </a:rPr>
              <a:t>2</a:t>
            </a:r>
            <a:endParaRPr lang="en-US" altLang="zh-CN" dirty="0">
              <a:ea typeface="楷体_GB2312" pitchFamily="49" charset="-122"/>
            </a:endParaRPr>
          </a:p>
          <a:p>
            <a:pPr>
              <a:lnSpc>
                <a:spcPct val="120000"/>
              </a:lnSpc>
              <a:spcBef>
                <a:spcPct val="20000"/>
              </a:spcBef>
            </a:pPr>
            <a:r>
              <a:rPr lang="zh-CN" altLang="en-US" dirty="0">
                <a:ea typeface="楷体_GB2312" pitchFamily="49" charset="-122"/>
              </a:rPr>
              <a:t>溶解度</a:t>
            </a:r>
            <a:r>
              <a:rPr lang="en-US" altLang="zh-CN" dirty="0">
                <a:ea typeface="楷体_GB2312" pitchFamily="49" charset="-122"/>
              </a:rPr>
              <a:t>(g/100gH</a:t>
            </a:r>
            <a:r>
              <a:rPr lang="en-US" altLang="zh-CN" baseline="-25000" dirty="0">
                <a:ea typeface="楷体_GB2312" pitchFamily="49" charset="-122"/>
              </a:rPr>
              <a:t>2</a:t>
            </a:r>
            <a:r>
              <a:rPr lang="en-US" altLang="zh-CN" dirty="0">
                <a:ea typeface="楷体_GB2312" pitchFamily="49" charset="-122"/>
              </a:rPr>
              <a:t>O)</a:t>
            </a:r>
            <a:r>
              <a:rPr lang="zh-CN" altLang="en-US" dirty="0">
                <a:ea typeface="楷体_GB2312" pitchFamily="49" charset="-122"/>
              </a:rPr>
              <a:t>： </a:t>
            </a:r>
            <a:r>
              <a:rPr lang="en-US" altLang="zh-CN" dirty="0">
                <a:ea typeface="楷体_GB2312" pitchFamily="49" charset="-122"/>
              </a:rPr>
              <a:t>432             86.2         </a:t>
            </a:r>
            <a:r>
              <a:rPr lang="zh-CN" altLang="en-US" dirty="0">
                <a:ea typeface="楷体_GB2312" pitchFamily="49" charset="-122"/>
              </a:rPr>
              <a:t>难溶</a:t>
            </a:r>
          </a:p>
          <a:p>
            <a:pPr>
              <a:lnSpc>
                <a:spcPct val="120000"/>
              </a:lnSpc>
              <a:spcBef>
                <a:spcPct val="20000"/>
              </a:spcBef>
            </a:pPr>
            <a:r>
              <a:rPr lang="zh-CN" altLang="en-US" sz="2000" dirty="0">
                <a:ea typeface="楷体_GB2312" pitchFamily="49" charset="-122"/>
              </a:rPr>
              <a:t>因为</a:t>
            </a:r>
            <a:r>
              <a:rPr lang="en-US" altLang="zh-CN" sz="2000" dirty="0">
                <a:ea typeface="楷体_GB2312" pitchFamily="49" charset="-122"/>
              </a:rPr>
              <a:t>18</a:t>
            </a:r>
            <a:r>
              <a:rPr lang="en-US" altLang="zh-CN" sz="2000" i="1" dirty="0">
                <a:ea typeface="楷体_GB2312" pitchFamily="49" charset="-122"/>
              </a:rPr>
              <a:t>e</a:t>
            </a:r>
            <a:r>
              <a:rPr lang="en-US" altLang="zh-CN" sz="2000" dirty="0">
                <a:ea typeface="楷体_GB2312" pitchFamily="49" charset="-122"/>
              </a:rPr>
              <a:t> </a:t>
            </a:r>
            <a:r>
              <a:rPr lang="zh-CN" altLang="en-US" sz="2000" dirty="0">
                <a:ea typeface="楷体_GB2312" pitchFamily="49" charset="-122"/>
              </a:rPr>
              <a:t>构型的阳离子容易变形，变形性：</a:t>
            </a:r>
            <a:r>
              <a:rPr lang="en-US" altLang="zh-CN" sz="2000" dirty="0"/>
              <a:t>Hg</a:t>
            </a:r>
            <a:r>
              <a:rPr lang="en-US" altLang="zh-CN" sz="2000" baseline="30000" dirty="0"/>
              <a:t>2+</a:t>
            </a:r>
            <a:r>
              <a:rPr lang="en-US" altLang="zh-CN" sz="2000" dirty="0"/>
              <a:t> &gt; Cd</a:t>
            </a:r>
            <a:r>
              <a:rPr lang="en-US" altLang="zh-CN" sz="2000" baseline="30000" dirty="0"/>
              <a:t>2+</a:t>
            </a:r>
            <a:r>
              <a:rPr lang="en-US" altLang="zh-CN" sz="2000" dirty="0"/>
              <a:t> &gt; Zn</a:t>
            </a:r>
            <a:r>
              <a:rPr lang="en-US" altLang="zh-CN" sz="2000" baseline="30000" dirty="0"/>
              <a:t>2+</a:t>
            </a:r>
            <a:r>
              <a:rPr lang="en-US" altLang="zh-CN" sz="2000" dirty="0"/>
              <a:t> </a:t>
            </a:r>
            <a:r>
              <a:rPr lang="zh-CN" altLang="en-US" sz="2000" dirty="0"/>
              <a:t>。</a:t>
            </a:r>
            <a:endParaRPr lang="zh-CN" altLang="en-US" sz="2000" baseline="300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904C209D-624B-8723-1048-71A6722FE9E3}"/>
              </a:ext>
            </a:extLst>
          </p:cNvPr>
          <p:cNvSpPr>
            <a:spLocks noGrp="1" noChangeArrowheads="1"/>
          </p:cNvSpPr>
          <p:nvPr>
            <p:ph type="title"/>
          </p:nvPr>
        </p:nvSpPr>
        <p:spPr>
          <a:xfrm>
            <a:off x="395536" y="476672"/>
            <a:ext cx="5724128" cy="620688"/>
          </a:xfrm>
          <a:noFill/>
          <a:ln>
            <a:noFill/>
          </a:ln>
        </p:spPr>
        <p:txBody>
          <a:bodyPr/>
          <a:lstStyle/>
          <a:p>
            <a:pPr algn="l">
              <a:lnSpc>
                <a:spcPct val="130000"/>
              </a:lnSpc>
              <a:spcBef>
                <a:spcPct val="20000"/>
              </a:spcBef>
            </a:pPr>
            <a:r>
              <a:rPr lang="en-US" altLang="zh-CN" sz="2800" b="1" dirty="0">
                <a:solidFill>
                  <a:schemeClr val="tx1"/>
                </a:solidFill>
                <a:latin typeface="+mn-lt"/>
              </a:rPr>
              <a:t> (</a:t>
            </a:r>
            <a:r>
              <a:rPr lang="en-US" altLang="zh-CN" sz="2800" b="1" i="1" dirty="0">
                <a:solidFill>
                  <a:schemeClr val="tx1"/>
                </a:solidFill>
                <a:latin typeface="+mn-lt"/>
              </a:rPr>
              <a:t>d</a:t>
            </a:r>
            <a:r>
              <a:rPr lang="en-US" altLang="zh-CN" sz="2800" b="1" dirty="0">
                <a:solidFill>
                  <a:schemeClr val="tx1"/>
                </a:solidFill>
                <a:latin typeface="+mn-lt"/>
              </a:rPr>
              <a:t>) </a:t>
            </a:r>
            <a:r>
              <a:rPr lang="zh-CN" altLang="zh-CN" sz="2800" b="1" dirty="0">
                <a:solidFill>
                  <a:schemeClr val="tx1"/>
                </a:solidFill>
                <a:latin typeface="+mn-lt"/>
              </a:rPr>
              <a:t>对颜色的影响</a:t>
            </a:r>
            <a:endParaRPr lang="zh-CN" altLang="en-US" sz="2800" b="1" dirty="0">
              <a:solidFill>
                <a:schemeClr val="tx1"/>
              </a:solidFill>
              <a:latin typeface="+mn-lt"/>
            </a:endParaRPr>
          </a:p>
        </p:txBody>
      </p:sp>
      <p:sp>
        <p:nvSpPr>
          <p:cNvPr id="99332" name="Text Box 4">
            <a:extLst>
              <a:ext uri="{FF2B5EF4-FFF2-40B4-BE49-F238E27FC236}">
                <a16:creationId xmlns:a16="http://schemas.microsoft.com/office/drawing/2014/main" id="{509F7C1B-E11C-25E1-BFF1-248638E3D5A7}"/>
              </a:ext>
            </a:extLst>
          </p:cNvPr>
          <p:cNvSpPr txBox="1">
            <a:spLocks noChangeArrowheads="1"/>
          </p:cNvSpPr>
          <p:nvPr/>
        </p:nvSpPr>
        <p:spPr bwMode="auto">
          <a:xfrm>
            <a:off x="395536" y="1668233"/>
            <a:ext cx="8352928" cy="1751442"/>
          </a:xfrm>
          <a:prstGeom prst="rect">
            <a:avLst/>
          </a:prstGeom>
          <a:solidFill>
            <a:schemeClr val="bg1">
              <a:lumMod val="95000"/>
            </a:schemeClr>
          </a:solidFill>
          <a:ln>
            <a:noFill/>
          </a:ln>
          <a:effectLst/>
        </p:spPr>
        <p:txBody>
          <a:bodyPr wrap="square">
            <a:spAutoFit/>
          </a:bodyPr>
          <a:lstStyle/>
          <a:p>
            <a:pPr>
              <a:lnSpc>
                <a:spcPct val="120000"/>
              </a:lnSpc>
              <a:spcBef>
                <a:spcPct val="50000"/>
              </a:spcBef>
            </a:pPr>
            <a:r>
              <a:rPr lang="zh-CN" altLang="en-US" dirty="0">
                <a:ea typeface="楷体_GB2312" pitchFamily="49" charset="-122"/>
              </a:rPr>
              <a:t>如，大多数硫化物为黑色</a:t>
            </a:r>
          </a:p>
          <a:p>
            <a:pPr>
              <a:lnSpc>
                <a:spcPct val="120000"/>
              </a:lnSpc>
              <a:spcBef>
                <a:spcPct val="50000"/>
              </a:spcBef>
            </a:pPr>
            <a:r>
              <a:rPr lang="en-US" altLang="zh-CN" dirty="0">
                <a:ea typeface="楷体_GB2312" pitchFamily="49" charset="-122"/>
              </a:rPr>
              <a:t>AgCl </a:t>
            </a:r>
            <a:r>
              <a:rPr lang="en-US" altLang="zh-CN" dirty="0">
                <a:ea typeface="楷体_GB2312" pitchFamily="49" charset="-122"/>
                <a:sym typeface="Symbol" pitchFamily="2" charset="2"/>
              </a:rPr>
              <a:t></a:t>
            </a:r>
            <a:r>
              <a:rPr lang="en-US" altLang="zh-CN" dirty="0">
                <a:ea typeface="楷体_GB2312" pitchFamily="49" charset="-122"/>
              </a:rPr>
              <a:t> </a:t>
            </a:r>
            <a:r>
              <a:rPr lang="en-US" altLang="zh-CN" dirty="0" err="1">
                <a:ea typeface="楷体_GB2312" pitchFamily="49" charset="-122"/>
              </a:rPr>
              <a:t>AgBr</a:t>
            </a:r>
            <a:r>
              <a:rPr lang="en-US" altLang="zh-CN" dirty="0">
                <a:ea typeface="楷体_GB2312" pitchFamily="49" charset="-122"/>
              </a:rPr>
              <a:t> </a:t>
            </a:r>
            <a:r>
              <a:rPr lang="en-US" altLang="zh-CN" dirty="0">
                <a:ea typeface="楷体_GB2312" pitchFamily="49" charset="-122"/>
                <a:sym typeface="Symbol" pitchFamily="2" charset="2"/>
              </a:rPr>
              <a:t></a:t>
            </a:r>
            <a:r>
              <a:rPr lang="en-US" altLang="zh-CN" dirty="0">
                <a:ea typeface="楷体_GB2312" pitchFamily="49" charset="-122"/>
              </a:rPr>
              <a:t> </a:t>
            </a:r>
            <a:r>
              <a:rPr lang="en-US" altLang="zh-CN" dirty="0" err="1">
                <a:ea typeface="楷体_GB2312" pitchFamily="49" charset="-122"/>
              </a:rPr>
              <a:t>AgI</a:t>
            </a:r>
            <a:r>
              <a:rPr lang="en-US" altLang="zh-CN" dirty="0">
                <a:ea typeface="楷体_GB2312" pitchFamily="49" charset="-122"/>
              </a:rPr>
              <a:t>  </a:t>
            </a:r>
            <a:r>
              <a:rPr lang="zh-CN" altLang="en-US" dirty="0">
                <a:ea typeface="楷体_GB2312" pitchFamily="49" charset="-122"/>
              </a:rPr>
              <a:t>颜色加深；</a:t>
            </a:r>
          </a:p>
          <a:p>
            <a:pPr>
              <a:lnSpc>
                <a:spcPct val="120000"/>
              </a:lnSpc>
              <a:spcBef>
                <a:spcPct val="50000"/>
              </a:spcBef>
            </a:pPr>
            <a:r>
              <a:rPr lang="en-US" altLang="zh-CN" dirty="0">
                <a:ea typeface="楷体_GB2312" pitchFamily="49" charset="-122"/>
              </a:rPr>
              <a:t>CuF</a:t>
            </a:r>
            <a:r>
              <a:rPr lang="en-US" altLang="zh-CN" baseline="-25000" dirty="0">
                <a:ea typeface="楷体_GB2312" pitchFamily="49" charset="-122"/>
              </a:rPr>
              <a:t>2(</a:t>
            </a:r>
            <a:r>
              <a:rPr lang="zh-CN" altLang="en-US" baseline="-25000" dirty="0">
                <a:ea typeface="楷体_GB2312" pitchFamily="49" charset="-122"/>
              </a:rPr>
              <a:t>无色</a:t>
            </a:r>
            <a:r>
              <a:rPr lang="en-US" altLang="zh-CN" dirty="0">
                <a:ea typeface="楷体_GB2312" pitchFamily="49" charset="-122"/>
              </a:rPr>
              <a:t>) </a:t>
            </a:r>
            <a:r>
              <a:rPr lang="en-US" altLang="zh-CN" dirty="0">
                <a:ea typeface="楷体_GB2312" pitchFamily="49" charset="-122"/>
                <a:sym typeface="Symbol" pitchFamily="2" charset="2"/>
              </a:rPr>
              <a:t></a:t>
            </a:r>
            <a:r>
              <a:rPr lang="en-US" altLang="zh-CN" dirty="0">
                <a:ea typeface="楷体_GB2312" pitchFamily="49" charset="-122"/>
              </a:rPr>
              <a:t> CuCl</a:t>
            </a:r>
            <a:r>
              <a:rPr lang="en-US" altLang="zh-CN" baseline="-25000" dirty="0">
                <a:ea typeface="楷体_GB2312" pitchFamily="49" charset="-122"/>
              </a:rPr>
              <a:t>2(</a:t>
            </a:r>
            <a:r>
              <a:rPr lang="zh-CN" altLang="en-US" baseline="-25000" dirty="0">
                <a:ea typeface="楷体_GB2312" pitchFamily="49" charset="-122"/>
              </a:rPr>
              <a:t>黄棕色</a:t>
            </a:r>
            <a:r>
              <a:rPr lang="en-US" altLang="zh-CN" dirty="0">
                <a:ea typeface="楷体_GB2312" pitchFamily="49" charset="-122"/>
              </a:rPr>
              <a:t>) </a:t>
            </a:r>
            <a:r>
              <a:rPr lang="en-US" altLang="zh-CN" dirty="0">
                <a:ea typeface="楷体_GB2312" pitchFamily="49" charset="-122"/>
                <a:sym typeface="Symbol" pitchFamily="2" charset="2"/>
              </a:rPr>
              <a:t></a:t>
            </a:r>
            <a:r>
              <a:rPr lang="en-US" altLang="zh-CN" dirty="0">
                <a:ea typeface="楷体_GB2312" pitchFamily="49" charset="-122"/>
              </a:rPr>
              <a:t> CuBr</a:t>
            </a:r>
            <a:r>
              <a:rPr lang="en-US" altLang="zh-CN" baseline="-25000" dirty="0">
                <a:ea typeface="楷体_GB2312" pitchFamily="49" charset="-122"/>
              </a:rPr>
              <a:t>2(</a:t>
            </a:r>
            <a:r>
              <a:rPr lang="zh-CN" altLang="en-US" baseline="-25000" dirty="0">
                <a:ea typeface="楷体_GB2312" pitchFamily="49" charset="-122"/>
              </a:rPr>
              <a:t>棕黑</a:t>
            </a:r>
            <a:r>
              <a:rPr lang="en-US" altLang="zh-CN" dirty="0">
                <a:ea typeface="楷体_GB2312" pitchFamily="49" charset="-122"/>
              </a:rPr>
              <a:t>) </a:t>
            </a:r>
            <a:r>
              <a:rPr lang="en-US" altLang="zh-CN" dirty="0">
                <a:ea typeface="楷体_GB2312" pitchFamily="49" charset="-122"/>
                <a:sym typeface="Symbol" pitchFamily="2" charset="2"/>
              </a:rPr>
              <a:t></a:t>
            </a:r>
            <a:r>
              <a:rPr lang="en-US" altLang="zh-CN" dirty="0">
                <a:ea typeface="楷体_GB2312" pitchFamily="49" charset="-122"/>
              </a:rPr>
              <a:t> CuI</a:t>
            </a:r>
            <a:r>
              <a:rPr lang="en-US" altLang="zh-CN" baseline="-25000" dirty="0">
                <a:ea typeface="楷体_GB2312" pitchFamily="49" charset="-122"/>
              </a:rPr>
              <a:t>2(</a:t>
            </a:r>
            <a:r>
              <a:rPr lang="zh-CN" altLang="en-US" baseline="-25000" dirty="0">
                <a:ea typeface="楷体_GB2312" pitchFamily="49" charset="-122"/>
              </a:rPr>
              <a:t>不存在</a:t>
            </a:r>
            <a:r>
              <a:rPr lang="en-US" altLang="zh-CN" baseline="-25000" dirty="0">
                <a:ea typeface="楷体_GB2312" pitchFamily="49" charset="-122"/>
              </a:rPr>
              <a:t>)</a:t>
            </a:r>
            <a:endParaRPr lang="en-US" altLang="zh-CN" dirty="0">
              <a:ea typeface="楷体_GB2312" pitchFamily="49" charset="-122"/>
            </a:endParaRPr>
          </a:p>
        </p:txBody>
      </p:sp>
      <p:sp>
        <p:nvSpPr>
          <p:cNvPr id="3" name="文本框 2">
            <a:extLst>
              <a:ext uri="{FF2B5EF4-FFF2-40B4-BE49-F238E27FC236}">
                <a16:creationId xmlns:a16="http://schemas.microsoft.com/office/drawing/2014/main" id="{3A93692A-71D2-F3EB-8835-BA9401B0E28F}"/>
              </a:ext>
            </a:extLst>
          </p:cNvPr>
          <p:cNvSpPr txBox="1"/>
          <p:nvPr/>
        </p:nvSpPr>
        <p:spPr>
          <a:xfrm>
            <a:off x="899592" y="4149080"/>
            <a:ext cx="6984776" cy="523220"/>
          </a:xfrm>
          <a:prstGeom prst="rect">
            <a:avLst/>
          </a:prstGeom>
          <a:solidFill>
            <a:srgbClr val="FFFF00"/>
          </a:solidFill>
        </p:spPr>
        <p:txBody>
          <a:bodyPr wrap="square">
            <a:spAutoFit/>
          </a:bodyPr>
          <a:lstStyle/>
          <a:p>
            <a:pPr algn="ctr"/>
            <a:r>
              <a:rPr lang="zh-CN" altLang="zh-CN" sz="2800" dirty="0">
                <a:latin typeface="+mj-ea"/>
                <a:ea typeface="+mj-ea"/>
              </a:rPr>
              <a:t>强的离子极化作用使晶体颜色加深</a:t>
            </a:r>
            <a:endParaRPr lang="zh-CN" altLang="en-US" sz="2800" dirty="0">
              <a:latin typeface="+mj-ea"/>
              <a:ea typeface="+mj-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a:extLst>
              <a:ext uri="{FF2B5EF4-FFF2-40B4-BE49-F238E27FC236}">
                <a16:creationId xmlns:a16="http://schemas.microsoft.com/office/drawing/2014/main" id="{55A2F097-14CE-2181-B2D9-10A4D022BCCA}"/>
              </a:ext>
            </a:extLst>
          </p:cNvPr>
          <p:cNvSpPr>
            <a:spLocks noGrp="1" noChangeArrowheads="1"/>
          </p:cNvSpPr>
          <p:nvPr>
            <p:ph type="title"/>
          </p:nvPr>
        </p:nvSpPr>
        <p:spPr>
          <a:xfrm>
            <a:off x="317812" y="332656"/>
            <a:ext cx="4716016" cy="576064"/>
          </a:xfrm>
          <a:noFill/>
          <a:ln>
            <a:noFill/>
          </a:ln>
        </p:spPr>
        <p:txBody>
          <a:bodyPr/>
          <a:lstStyle/>
          <a:p>
            <a:pPr algn="l">
              <a:lnSpc>
                <a:spcPct val="130000"/>
              </a:lnSpc>
              <a:spcBef>
                <a:spcPct val="20000"/>
              </a:spcBef>
            </a:pPr>
            <a:r>
              <a:rPr lang="en-US" altLang="zh-CN" sz="4000" b="1" dirty="0">
                <a:solidFill>
                  <a:schemeClr val="bg1"/>
                </a:solidFill>
                <a:latin typeface="+mn-lt"/>
              </a:rPr>
              <a:t> </a:t>
            </a:r>
            <a:r>
              <a:rPr lang="en-US" altLang="zh-CN" sz="2800" b="0" dirty="0">
                <a:solidFill>
                  <a:schemeClr val="tx1"/>
                </a:solidFill>
                <a:latin typeface="+mn-lt"/>
              </a:rPr>
              <a:t>(</a:t>
            </a:r>
            <a:r>
              <a:rPr lang="en-US" altLang="zh-CN" sz="2800" b="0" i="1" dirty="0">
                <a:solidFill>
                  <a:schemeClr val="tx1"/>
                </a:solidFill>
                <a:latin typeface="+mn-lt"/>
              </a:rPr>
              <a:t>e</a:t>
            </a:r>
            <a:r>
              <a:rPr lang="en-US" altLang="zh-CN" sz="2800" b="0" dirty="0">
                <a:solidFill>
                  <a:schemeClr val="tx1"/>
                </a:solidFill>
                <a:latin typeface="+mn-lt"/>
              </a:rPr>
              <a:t>) </a:t>
            </a:r>
            <a:r>
              <a:rPr lang="zh-CN" altLang="zh-CN" sz="2800" b="0" dirty="0">
                <a:solidFill>
                  <a:schemeClr val="tx1"/>
                </a:solidFill>
                <a:latin typeface="+mn-lt"/>
              </a:rPr>
              <a:t>对熔、沸点的影响</a:t>
            </a:r>
            <a:endParaRPr lang="en-US" altLang="zh-CN" sz="2800" b="0" baseline="30000" dirty="0">
              <a:solidFill>
                <a:schemeClr val="tx1"/>
              </a:solidFill>
              <a:latin typeface="+mn-lt"/>
              <a:sym typeface="Wingdings 3" pitchFamily="2" charset="2"/>
            </a:endParaRPr>
          </a:p>
        </p:txBody>
      </p:sp>
      <p:sp>
        <p:nvSpPr>
          <p:cNvPr id="100356" name="Text Box 4">
            <a:extLst>
              <a:ext uri="{FF2B5EF4-FFF2-40B4-BE49-F238E27FC236}">
                <a16:creationId xmlns:a16="http://schemas.microsoft.com/office/drawing/2014/main" id="{40034EC1-3C5F-8186-3229-A46D6842EEF2}"/>
              </a:ext>
            </a:extLst>
          </p:cNvPr>
          <p:cNvSpPr txBox="1">
            <a:spLocks noChangeArrowheads="1"/>
          </p:cNvSpPr>
          <p:nvPr/>
        </p:nvSpPr>
        <p:spPr bwMode="auto">
          <a:xfrm>
            <a:off x="323528" y="1924958"/>
            <a:ext cx="8382046" cy="2751522"/>
          </a:xfrm>
          <a:prstGeom prst="rect">
            <a:avLst/>
          </a:prstGeom>
          <a:solidFill>
            <a:schemeClr val="bg1">
              <a:lumMod val="95000"/>
            </a:schemeClr>
          </a:solidFill>
          <a:ln>
            <a:noFill/>
          </a:ln>
          <a:effectLst/>
        </p:spPr>
        <p:txBody>
          <a:bodyPr wrap="square">
            <a:spAutoFit/>
          </a:bodyPr>
          <a:lstStyle/>
          <a:p>
            <a:pPr>
              <a:lnSpc>
                <a:spcPct val="120000"/>
              </a:lnSpc>
              <a:spcBef>
                <a:spcPct val="50000"/>
              </a:spcBef>
            </a:pPr>
            <a:r>
              <a:rPr lang="zh-CN" altLang="en-US" b="1" dirty="0">
                <a:ea typeface="楷体_GB2312" pitchFamily="49" charset="-122"/>
              </a:rPr>
              <a:t>如：          </a:t>
            </a:r>
            <a:r>
              <a:rPr lang="en-US" altLang="zh-CN" b="1" dirty="0">
                <a:ea typeface="楷体_GB2312" pitchFamily="49" charset="-122"/>
              </a:rPr>
              <a:t>NaCl  ~  AgCl  </a:t>
            </a:r>
            <a:r>
              <a:rPr lang="zh-CN" altLang="en-US" b="1" dirty="0">
                <a:ea typeface="楷体_GB2312" pitchFamily="49" charset="-122"/>
              </a:rPr>
              <a:t>；     </a:t>
            </a:r>
            <a:r>
              <a:rPr lang="en-US" altLang="zh-CN" b="1" dirty="0">
                <a:ea typeface="楷体_GB2312" pitchFamily="49" charset="-122"/>
              </a:rPr>
              <a:t>FeCl</a:t>
            </a:r>
            <a:r>
              <a:rPr lang="en-US" altLang="zh-CN" b="1" baseline="-25000" dirty="0">
                <a:ea typeface="楷体_GB2312" pitchFamily="49" charset="-122"/>
              </a:rPr>
              <a:t>2</a:t>
            </a:r>
            <a:r>
              <a:rPr lang="en-US" altLang="zh-CN" b="1" dirty="0">
                <a:ea typeface="楷体_GB2312" pitchFamily="49" charset="-122"/>
              </a:rPr>
              <a:t>  ~  FeCl</a:t>
            </a:r>
            <a:r>
              <a:rPr lang="en-US" altLang="zh-CN" b="1" baseline="-25000" dirty="0">
                <a:ea typeface="楷体_GB2312" pitchFamily="49" charset="-122"/>
              </a:rPr>
              <a:t>3</a:t>
            </a:r>
            <a:endParaRPr lang="en-US" altLang="zh-CN" b="1" dirty="0">
              <a:ea typeface="楷体_GB2312" pitchFamily="49" charset="-122"/>
            </a:endParaRPr>
          </a:p>
          <a:p>
            <a:pPr>
              <a:lnSpc>
                <a:spcPct val="120000"/>
              </a:lnSpc>
              <a:spcBef>
                <a:spcPct val="50000"/>
              </a:spcBef>
            </a:pPr>
            <a:r>
              <a:rPr lang="en-US" altLang="zh-CN" b="1" i="1" dirty="0" err="1">
                <a:ea typeface="楷体_GB2312" pitchFamily="49" charset="-122"/>
              </a:rPr>
              <a:t>T</a:t>
            </a:r>
            <a:r>
              <a:rPr lang="en-US" altLang="zh-CN" b="1" i="1" baseline="-25000" dirty="0" err="1">
                <a:ea typeface="楷体_GB2312" pitchFamily="49" charset="-122"/>
              </a:rPr>
              <a:t>m.p</a:t>
            </a:r>
            <a:r>
              <a:rPr lang="en-US" altLang="zh-CN" b="1" i="1" baseline="-25000" dirty="0">
                <a:ea typeface="楷体_GB2312" pitchFamily="49" charset="-122"/>
              </a:rPr>
              <a:t>.</a:t>
            </a:r>
            <a:r>
              <a:rPr lang="en-US" altLang="zh-CN" b="1" dirty="0">
                <a:ea typeface="楷体_GB2312" pitchFamily="49" charset="-122"/>
              </a:rPr>
              <a:t> /K      1074       723              943          555</a:t>
            </a:r>
          </a:p>
          <a:p>
            <a:pPr>
              <a:lnSpc>
                <a:spcPct val="120000"/>
              </a:lnSpc>
              <a:spcBef>
                <a:spcPct val="50000"/>
              </a:spcBef>
            </a:pPr>
            <a:r>
              <a:rPr lang="zh-CN" altLang="en-US" dirty="0">
                <a:ea typeface="楷体_GB2312" pitchFamily="49" charset="-122"/>
              </a:rPr>
              <a:t>因为</a:t>
            </a:r>
            <a:r>
              <a:rPr lang="en-US" altLang="zh-CN" dirty="0">
                <a:ea typeface="楷体_GB2312" pitchFamily="49" charset="-122"/>
              </a:rPr>
              <a:t>Ag</a:t>
            </a:r>
            <a:r>
              <a:rPr lang="en-US" altLang="zh-CN" baseline="30000" dirty="0">
                <a:ea typeface="楷体_GB2312" pitchFamily="49" charset="-122"/>
              </a:rPr>
              <a:t>+</a:t>
            </a:r>
            <a:r>
              <a:rPr lang="en-US" altLang="zh-CN" dirty="0">
                <a:ea typeface="楷体_GB2312" pitchFamily="49" charset="-122"/>
              </a:rPr>
              <a:t> </a:t>
            </a:r>
            <a:r>
              <a:rPr lang="zh-CN" altLang="en-US" dirty="0">
                <a:ea typeface="楷体_GB2312" pitchFamily="49" charset="-122"/>
              </a:rPr>
              <a:t>是</a:t>
            </a:r>
            <a:r>
              <a:rPr lang="en-US" altLang="zh-CN" dirty="0">
                <a:ea typeface="楷体_GB2312" pitchFamily="49" charset="-122"/>
              </a:rPr>
              <a:t>18</a:t>
            </a:r>
            <a:r>
              <a:rPr lang="en-US" altLang="zh-CN" i="1" dirty="0">
                <a:ea typeface="楷体_GB2312" pitchFamily="49" charset="-122"/>
              </a:rPr>
              <a:t>e</a:t>
            </a:r>
            <a:r>
              <a:rPr lang="en-US" altLang="zh-CN" dirty="0">
                <a:ea typeface="楷体_GB2312" pitchFamily="49" charset="-122"/>
              </a:rPr>
              <a:t> </a:t>
            </a:r>
            <a:r>
              <a:rPr lang="zh-CN" altLang="en-US" dirty="0">
                <a:ea typeface="楷体_GB2312" pitchFamily="49" charset="-122"/>
              </a:rPr>
              <a:t>构型的，而</a:t>
            </a:r>
            <a:r>
              <a:rPr lang="en-US" altLang="zh-CN" dirty="0">
                <a:ea typeface="楷体_GB2312" pitchFamily="49" charset="-122"/>
              </a:rPr>
              <a:t>Na</a:t>
            </a:r>
            <a:r>
              <a:rPr lang="en-US" altLang="zh-CN" baseline="30000" dirty="0">
                <a:ea typeface="楷体_GB2312" pitchFamily="49" charset="-122"/>
              </a:rPr>
              <a:t>+</a:t>
            </a:r>
            <a:r>
              <a:rPr lang="en-US" altLang="zh-CN" dirty="0">
                <a:ea typeface="楷体_GB2312" pitchFamily="49" charset="-122"/>
              </a:rPr>
              <a:t> </a:t>
            </a:r>
            <a:r>
              <a:rPr lang="zh-CN" altLang="en-US" dirty="0">
                <a:ea typeface="楷体_GB2312" pitchFamily="49" charset="-122"/>
              </a:rPr>
              <a:t>是 </a:t>
            </a:r>
            <a:r>
              <a:rPr lang="en-US" altLang="zh-CN" dirty="0">
                <a:ea typeface="楷体_GB2312" pitchFamily="49" charset="-122"/>
              </a:rPr>
              <a:t>8</a:t>
            </a:r>
            <a:r>
              <a:rPr lang="en-US" altLang="zh-CN" i="1" dirty="0">
                <a:ea typeface="楷体_GB2312" pitchFamily="49" charset="-122"/>
              </a:rPr>
              <a:t>e</a:t>
            </a:r>
            <a:r>
              <a:rPr lang="en-US" altLang="zh-CN" dirty="0">
                <a:ea typeface="楷体_GB2312" pitchFamily="49" charset="-122"/>
              </a:rPr>
              <a:t> </a:t>
            </a:r>
            <a:r>
              <a:rPr lang="zh-CN" altLang="en-US" dirty="0">
                <a:ea typeface="楷体_GB2312" pitchFamily="49" charset="-122"/>
              </a:rPr>
              <a:t>构型的。</a:t>
            </a:r>
          </a:p>
          <a:p>
            <a:pPr>
              <a:spcBef>
                <a:spcPct val="30000"/>
              </a:spcBef>
            </a:pPr>
            <a:r>
              <a:rPr lang="zh-CN" altLang="en-US" dirty="0">
                <a:ea typeface="楷体_GB2312" pitchFamily="49" charset="-122"/>
              </a:rPr>
              <a:t>        </a:t>
            </a:r>
            <a:r>
              <a:rPr lang="en-US" altLang="zh-CN" dirty="0">
                <a:ea typeface="楷体_GB2312" pitchFamily="49" charset="-122"/>
              </a:rPr>
              <a:t>Fe</a:t>
            </a:r>
            <a:r>
              <a:rPr lang="en-US" altLang="zh-CN" baseline="30000" dirty="0">
                <a:ea typeface="楷体_GB2312" pitchFamily="49" charset="-122"/>
              </a:rPr>
              <a:t>3+</a:t>
            </a:r>
            <a:r>
              <a:rPr lang="zh-CN" altLang="en-US" dirty="0">
                <a:ea typeface="楷体_GB2312" pitchFamily="49" charset="-122"/>
              </a:rPr>
              <a:t>、</a:t>
            </a:r>
            <a:r>
              <a:rPr lang="en-US" altLang="zh-CN" dirty="0">
                <a:ea typeface="楷体_GB2312" pitchFamily="49" charset="-122"/>
              </a:rPr>
              <a:t>Fe</a:t>
            </a:r>
            <a:r>
              <a:rPr lang="en-US" altLang="zh-CN" baseline="30000" dirty="0">
                <a:ea typeface="楷体_GB2312" pitchFamily="49" charset="-122"/>
              </a:rPr>
              <a:t>2+</a:t>
            </a:r>
            <a:r>
              <a:rPr lang="en-US" altLang="zh-CN" dirty="0">
                <a:ea typeface="楷体_GB2312" pitchFamily="49" charset="-122"/>
              </a:rPr>
              <a:t> </a:t>
            </a:r>
            <a:r>
              <a:rPr lang="zh-CN" altLang="en-US" dirty="0">
                <a:ea typeface="楷体_GB2312" pitchFamily="49" charset="-122"/>
              </a:rPr>
              <a:t>均为</a:t>
            </a:r>
            <a:r>
              <a:rPr lang="en-US" altLang="zh-CN" dirty="0">
                <a:ea typeface="楷体_GB2312" pitchFamily="49" charset="-122"/>
              </a:rPr>
              <a:t>9~17</a:t>
            </a:r>
            <a:r>
              <a:rPr lang="en-US" altLang="zh-CN" i="1" dirty="0">
                <a:ea typeface="楷体_GB2312" pitchFamily="49" charset="-122"/>
              </a:rPr>
              <a:t>e </a:t>
            </a:r>
            <a:r>
              <a:rPr lang="zh-CN" altLang="en-US" dirty="0">
                <a:ea typeface="楷体_GB2312" pitchFamily="49" charset="-122"/>
              </a:rPr>
              <a:t>构型的，</a:t>
            </a:r>
          </a:p>
          <a:p>
            <a:pPr>
              <a:spcBef>
                <a:spcPct val="30000"/>
              </a:spcBef>
            </a:pPr>
            <a:r>
              <a:rPr lang="zh-CN" altLang="en-US" dirty="0">
                <a:ea typeface="楷体_GB2312" pitchFamily="49" charset="-122"/>
              </a:rPr>
              <a:t>        但</a:t>
            </a:r>
            <a:r>
              <a:rPr lang="en-US" altLang="zh-CN" dirty="0">
                <a:ea typeface="楷体_GB2312" pitchFamily="49" charset="-122"/>
              </a:rPr>
              <a:t>Fe</a:t>
            </a:r>
            <a:r>
              <a:rPr lang="en-US" altLang="zh-CN" baseline="30000" dirty="0">
                <a:ea typeface="楷体_GB2312" pitchFamily="49" charset="-122"/>
              </a:rPr>
              <a:t>3+</a:t>
            </a:r>
            <a:r>
              <a:rPr lang="zh-CN" altLang="en-US" dirty="0">
                <a:ea typeface="楷体_GB2312" pitchFamily="49" charset="-122"/>
              </a:rPr>
              <a:t>比</a:t>
            </a:r>
            <a:r>
              <a:rPr lang="en-US" altLang="zh-CN" dirty="0">
                <a:ea typeface="楷体_GB2312" pitchFamily="49" charset="-122"/>
              </a:rPr>
              <a:t>Fe</a:t>
            </a:r>
            <a:r>
              <a:rPr lang="en-US" altLang="zh-CN" baseline="30000" dirty="0">
                <a:ea typeface="楷体_GB2312" pitchFamily="49" charset="-122"/>
              </a:rPr>
              <a:t>2+</a:t>
            </a:r>
            <a:r>
              <a:rPr lang="zh-CN" altLang="en-US" dirty="0">
                <a:ea typeface="楷体_GB2312" pitchFamily="49" charset="-122"/>
              </a:rPr>
              <a:t>的电荷高、半径小。</a:t>
            </a:r>
          </a:p>
        </p:txBody>
      </p:sp>
      <p:sp>
        <p:nvSpPr>
          <p:cNvPr id="3" name="文本框 2">
            <a:extLst>
              <a:ext uri="{FF2B5EF4-FFF2-40B4-BE49-F238E27FC236}">
                <a16:creationId xmlns:a16="http://schemas.microsoft.com/office/drawing/2014/main" id="{5C2754AF-EDCE-EFB9-5DBB-A9C1437C16FF}"/>
              </a:ext>
            </a:extLst>
          </p:cNvPr>
          <p:cNvSpPr txBox="1"/>
          <p:nvPr/>
        </p:nvSpPr>
        <p:spPr>
          <a:xfrm>
            <a:off x="1403648" y="5205865"/>
            <a:ext cx="5976664" cy="461665"/>
          </a:xfrm>
          <a:prstGeom prst="rect">
            <a:avLst/>
          </a:prstGeom>
          <a:solidFill>
            <a:srgbClr val="FFFF00"/>
          </a:solidFill>
        </p:spPr>
        <p:txBody>
          <a:bodyPr wrap="square">
            <a:spAutoFit/>
          </a:bodyPr>
          <a:lstStyle/>
          <a:p>
            <a:pPr algn="ctr"/>
            <a:r>
              <a:rPr lang="zh-CN" altLang="zh-CN" sz="2400" b="0" dirty="0">
                <a:solidFill>
                  <a:schemeClr val="tx1"/>
                </a:solidFill>
                <a:latin typeface="楷体_GB2312" pitchFamily="49" charset="-122"/>
                <a:ea typeface="楷体_GB2312" pitchFamily="49" charset="-122"/>
              </a:rPr>
              <a:t>强的离子极化作用使</a:t>
            </a:r>
            <a:r>
              <a:rPr lang="zh-CN" altLang="en-US" sz="2400" b="0" dirty="0">
                <a:solidFill>
                  <a:schemeClr val="tx1"/>
                </a:solidFill>
                <a:latin typeface="楷体_GB2312" pitchFamily="49" charset="-122"/>
                <a:ea typeface="楷体_GB2312" pitchFamily="49" charset="-122"/>
              </a:rPr>
              <a:t>离子</a:t>
            </a:r>
            <a:r>
              <a:rPr lang="zh-CN" altLang="zh-CN" sz="2400" b="0" dirty="0">
                <a:solidFill>
                  <a:schemeClr val="tx1"/>
                </a:solidFill>
                <a:latin typeface="楷体_GB2312" pitchFamily="49" charset="-122"/>
                <a:ea typeface="楷体_GB2312" pitchFamily="49" charset="-122"/>
              </a:rPr>
              <a:t>晶体</a:t>
            </a:r>
            <a:r>
              <a:rPr lang="zh-CN" altLang="en-US" sz="2400" b="0" dirty="0">
                <a:solidFill>
                  <a:schemeClr val="tx1"/>
                </a:solidFill>
                <a:latin typeface="楷体_GB2312" pitchFamily="49" charset="-122"/>
                <a:ea typeface="楷体_GB2312" pitchFamily="49" charset="-122"/>
              </a:rPr>
              <a:t>的</a:t>
            </a:r>
            <a:r>
              <a:rPr lang="en-US" altLang="zh-CN" sz="2400" b="0" i="1" dirty="0" err="1">
                <a:solidFill>
                  <a:schemeClr val="tx1"/>
                </a:solidFill>
              </a:rPr>
              <a:t>T</a:t>
            </a:r>
            <a:r>
              <a:rPr lang="en-US" altLang="zh-CN" sz="2400" b="0" i="1" baseline="-25000" dirty="0" err="1">
                <a:solidFill>
                  <a:schemeClr val="tx1"/>
                </a:solidFill>
              </a:rPr>
              <a:t>m.p</a:t>
            </a:r>
            <a:r>
              <a:rPr lang="en-US" altLang="zh-CN" sz="2400" b="0" i="1" baseline="-25000" dirty="0">
                <a:solidFill>
                  <a:schemeClr val="tx1"/>
                </a:solidFill>
              </a:rPr>
              <a:t>.</a:t>
            </a:r>
            <a:r>
              <a:rPr lang="zh-CN" altLang="en-US" dirty="0">
                <a:sym typeface="Wingdings 3" pitchFamily="2" charset="2"/>
              </a:rPr>
              <a:t>下降</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Text Box 4">
            <a:extLst>
              <a:ext uri="{FF2B5EF4-FFF2-40B4-BE49-F238E27FC236}">
                <a16:creationId xmlns:a16="http://schemas.microsoft.com/office/drawing/2014/main" id="{A42DCB88-C03F-FCB9-2096-A42E7684333D}"/>
              </a:ext>
            </a:extLst>
          </p:cNvPr>
          <p:cNvSpPr txBox="1">
            <a:spLocks noChangeArrowheads="1"/>
          </p:cNvSpPr>
          <p:nvPr/>
        </p:nvSpPr>
        <p:spPr bwMode="auto">
          <a:xfrm>
            <a:off x="395536" y="332656"/>
            <a:ext cx="4954006" cy="560923"/>
          </a:xfrm>
          <a:prstGeom prst="rect">
            <a:avLst/>
          </a:prstGeom>
          <a:solidFill>
            <a:schemeClr val="bg1"/>
          </a:solidFill>
          <a:ln>
            <a:noFill/>
          </a:ln>
          <a:effectLst/>
        </p:spPr>
        <p:txBody>
          <a:bodyPr wrap="square">
            <a:spAutoFit/>
          </a:bodyPr>
          <a:lstStyle/>
          <a:p>
            <a:pPr>
              <a:lnSpc>
                <a:spcPct val="120000"/>
              </a:lnSpc>
              <a:spcBef>
                <a:spcPct val="20000"/>
              </a:spcBef>
            </a:pPr>
            <a:r>
              <a:rPr lang="en-US" altLang="zh-CN" sz="2800" b="1" dirty="0">
                <a:latin typeface="+mn-lt"/>
                <a:ea typeface="+mj-ea"/>
              </a:rPr>
              <a:t> ( </a:t>
            </a:r>
            <a:r>
              <a:rPr lang="en-US" altLang="zh-CN" sz="2800" b="1" i="1" dirty="0">
                <a:latin typeface="+mn-lt"/>
                <a:ea typeface="+mj-ea"/>
              </a:rPr>
              <a:t>f  </a:t>
            </a:r>
            <a:r>
              <a:rPr lang="en-US" altLang="zh-CN" sz="2800" b="1" dirty="0">
                <a:latin typeface="+mn-lt"/>
                <a:ea typeface="+mj-ea"/>
              </a:rPr>
              <a:t>) </a:t>
            </a:r>
            <a:r>
              <a:rPr lang="zh-CN" altLang="zh-CN" sz="2800" b="1" dirty="0">
                <a:latin typeface="+mn-lt"/>
                <a:ea typeface="+mj-ea"/>
              </a:rPr>
              <a:t>对分解</a:t>
            </a:r>
            <a:r>
              <a:rPr lang="zh-CN" altLang="zh-CN" sz="2800" dirty="0">
                <a:latin typeface="+mn-lt"/>
                <a:ea typeface="+mj-ea"/>
              </a:rPr>
              <a:t>温度</a:t>
            </a:r>
            <a:r>
              <a:rPr lang="zh-CN" altLang="zh-CN" sz="2800" b="1" dirty="0">
                <a:latin typeface="+mn-lt"/>
                <a:ea typeface="+mj-ea"/>
              </a:rPr>
              <a:t>的影响</a:t>
            </a:r>
            <a:endParaRPr lang="zh-CN" altLang="en-US" sz="2800" b="1" dirty="0">
              <a:latin typeface="+mn-lt"/>
              <a:ea typeface="+mj-ea"/>
            </a:endParaRPr>
          </a:p>
        </p:txBody>
      </p:sp>
      <p:sp>
        <p:nvSpPr>
          <p:cNvPr id="40967" name="Text Box 7">
            <a:extLst>
              <a:ext uri="{FF2B5EF4-FFF2-40B4-BE49-F238E27FC236}">
                <a16:creationId xmlns:a16="http://schemas.microsoft.com/office/drawing/2014/main" id="{514AD723-AA49-C6AC-3FB3-FD98AE45AB4E}"/>
              </a:ext>
            </a:extLst>
          </p:cNvPr>
          <p:cNvSpPr txBox="1">
            <a:spLocks noChangeArrowheads="1"/>
          </p:cNvSpPr>
          <p:nvPr/>
        </p:nvSpPr>
        <p:spPr bwMode="auto">
          <a:xfrm>
            <a:off x="395536" y="3933056"/>
            <a:ext cx="8352928" cy="1014830"/>
          </a:xfrm>
          <a:prstGeom prst="rect">
            <a:avLst/>
          </a:prstGeom>
          <a:solidFill>
            <a:schemeClr val="bg1">
              <a:lumMod val="95000"/>
            </a:schemeClr>
          </a:solidFill>
          <a:ln>
            <a:noFill/>
          </a:ln>
          <a:effectLst/>
        </p:spPr>
        <p:txBody>
          <a:bodyPr wrap="square">
            <a:spAutoFit/>
          </a:bodyPr>
          <a:lstStyle/>
          <a:p>
            <a:pPr>
              <a:lnSpc>
                <a:spcPct val="120000"/>
              </a:lnSpc>
              <a:spcBef>
                <a:spcPct val="20000"/>
              </a:spcBef>
            </a:pPr>
            <a:r>
              <a:rPr lang="zh-CN" altLang="en-US" dirty="0">
                <a:ea typeface="楷体_GB2312" pitchFamily="49" charset="-122"/>
              </a:rPr>
              <a:t>如：               </a:t>
            </a:r>
            <a:r>
              <a:rPr lang="en-US" altLang="zh-CN" dirty="0">
                <a:ea typeface="楷体_GB2312" pitchFamily="49" charset="-122"/>
              </a:rPr>
              <a:t>   BeCO</a:t>
            </a:r>
            <a:r>
              <a:rPr lang="en-US" altLang="zh-CN" baseline="-25000" dirty="0">
                <a:ea typeface="楷体_GB2312" pitchFamily="49" charset="-122"/>
              </a:rPr>
              <a:t>3     </a:t>
            </a:r>
            <a:r>
              <a:rPr lang="en-US" altLang="zh-CN" dirty="0">
                <a:ea typeface="楷体_GB2312" pitchFamily="49" charset="-122"/>
              </a:rPr>
              <a:t>MgCO</a:t>
            </a:r>
            <a:r>
              <a:rPr lang="en-US" altLang="zh-CN" baseline="-25000" dirty="0">
                <a:ea typeface="楷体_GB2312" pitchFamily="49" charset="-122"/>
              </a:rPr>
              <a:t>3     </a:t>
            </a:r>
            <a:r>
              <a:rPr lang="en-US" altLang="zh-CN" dirty="0">
                <a:ea typeface="楷体_GB2312" pitchFamily="49" charset="-122"/>
              </a:rPr>
              <a:t>CaCO</a:t>
            </a:r>
            <a:r>
              <a:rPr lang="en-US" altLang="zh-CN" baseline="-25000" dirty="0">
                <a:ea typeface="楷体_GB2312" pitchFamily="49" charset="-122"/>
              </a:rPr>
              <a:t>3      </a:t>
            </a:r>
            <a:r>
              <a:rPr lang="en-US" altLang="zh-CN" dirty="0">
                <a:ea typeface="楷体_GB2312" pitchFamily="49" charset="-122"/>
              </a:rPr>
              <a:t>SrCO</a:t>
            </a:r>
            <a:r>
              <a:rPr lang="en-US" altLang="zh-CN" baseline="-25000" dirty="0">
                <a:ea typeface="楷体_GB2312" pitchFamily="49" charset="-122"/>
              </a:rPr>
              <a:t>3       </a:t>
            </a:r>
            <a:r>
              <a:rPr lang="en-US" altLang="zh-CN" dirty="0">
                <a:ea typeface="楷体_GB2312" pitchFamily="49" charset="-122"/>
              </a:rPr>
              <a:t>BaCO</a:t>
            </a:r>
            <a:r>
              <a:rPr lang="en-US" altLang="zh-CN" baseline="-25000" dirty="0">
                <a:ea typeface="楷体_GB2312" pitchFamily="49" charset="-122"/>
              </a:rPr>
              <a:t>3</a:t>
            </a:r>
            <a:endParaRPr lang="en-US" altLang="zh-CN" dirty="0">
              <a:ea typeface="楷体_GB2312" pitchFamily="49" charset="-122"/>
            </a:endParaRPr>
          </a:p>
          <a:p>
            <a:pPr>
              <a:lnSpc>
                <a:spcPct val="120000"/>
              </a:lnSpc>
              <a:spcBef>
                <a:spcPct val="20000"/>
              </a:spcBef>
            </a:pPr>
            <a:r>
              <a:rPr lang="zh-CN" altLang="en-US" dirty="0">
                <a:solidFill>
                  <a:srgbClr val="FF3300"/>
                </a:solidFill>
                <a:ea typeface="楷体_GB2312" pitchFamily="49" charset="-122"/>
              </a:rPr>
              <a:t>分解温度</a:t>
            </a:r>
            <a:r>
              <a:rPr lang="en-US" altLang="zh-CN" i="1" dirty="0">
                <a:solidFill>
                  <a:srgbClr val="FF3300"/>
                </a:solidFill>
                <a:ea typeface="楷体_GB2312" pitchFamily="49" charset="-122"/>
              </a:rPr>
              <a:t>T</a:t>
            </a:r>
            <a:r>
              <a:rPr lang="en-US" altLang="zh-CN" i="1" dirty="0">
                <a:ea typeface="楷体_GB2312" pitchFamily="49" charset="-122"/>
              </a:rPr>
              <a:t> </a:t>
            </a:r>
            <a:r>
              <a:rPr lang="en-US" altLang="zh-CN" dirty="0">
                <a:ea typeface="楷体_GB2312" pitchFamily="49" charset="-122"/>
              </a:rPr>
              <a:t>/ K    /            813         1173        1553        1633</a:t>
            </a:r>
          </a:p>
        </p:txBody>
      </p:sp>
      <p:sp>
        <p:nvSpPr>
          <p:cNvPr id="40987" name="Text Box 27">
            <a:extLst>
              <a:ext uri="{FF2B5EF4-FFF2-40B4-BE49-F238E27FC236}">
                <a16:creationId xmlns:a16="http://schemas.microsoft.com/office/drawing/2014/main" id="{3011107D-AFCB-0C2C-965B-0E8E1C67A41A}"/>
              </a:ext>
            </a:extLst>
          </p:cNvPr>
          <p:cNvSpPr txBox="1">
            <a:spLocks noChangeArrowheads="1"/>
          </p:cNvSpPr>
          <p:nvPr/>
        </p:nvSpPr>
        <p:spPr bwMode="auto">
          <a:xfrm>
            <a:off x="3939169" y="1927054"/>
            <a:ext cx="4954006" cy="1000980"/>
          </a:xfrm>
          <a:prstGeom prst="rect">
            <a:avLst/>
          </a:prstGeom>
          <a:solidFill>
            <a:schemeClr val="bg1">
              <a:lumMod val="95000"/>
            </a:schemeClr>
          </a:solidFill>
          <a:ln w="12700">
            <a:solidFill>
              <a:schemeClr val="tx1"/>
            </a:solidFill>
            <a:miter lim="800000"/>
            <a:headEnd/>
            <a:tailEnd/>
          </a:ln>
          <a:effectLst/>
        </p:spPr>
        <p:txBody>
          <a:bodyPr wrap="square">
            <a:spAutoFit/>
          </a:bodyPr>
          <a:lstStyle/>
          <a:p>
            <a:pPr>
              <a:lnSpc>
                <a:spcPct val="130000"/>
              </a:lnSpc>
              <a:spcBef>
                <a:spcPct val="20000"/>
              </a:spcBef>
            </a:pPr>
            <a:r>
              <a:rPr lang="en-US" altLang="zh-CN" dirty="0">
                <a:latin typeface="+mn-lt"/>
                <a:ea typeface="+mj-ea"/>
              </a:rPr>
              <a:t>M</a:t>
            </a:r>
            <a:r>
              <a:rPr lang="en-US" altLang="zh-CN" baseline="30000" dirty="0">
                <a:latin typeface="+mn-lt"/>
                <a:ea typeface="+mj-ea"/>
              </a:rPr>
              <a:t>2+</a:t>
            </a:r>
            <a:r>
              <a:rPr lang="zh-CN" altLang="en-US" dirty="0">
                <a:latin typeface="+mn-lt"/>
                <a:ea typeface="+mj-ea"/>
              </a:rPr>
              <a:t>的半径越小，极化作用越强，越易争夺到</a:t>
            </a:r>
            <a:r>
              <a:rPr lang="en-US" altLang="zh-CN" dirty="0">
                <a:latin typeface="+mn-lt"/>
                <a:ea typeface="+mj-ea"/>
              </a:rPr>
              <a:t>CO</a:t>
            </a:r>
            <a:r>
              <a:rPr lang="en-US" altLang="zh-CN" baseline="-25000" dirty="0">
                <a:latin typeface="+mn-lt"/>
                <a:ea typeface="+mj-ea"/>
              </a:rPr>
              <a:t>3</a:t>
            </a:r>
            <a:r>
              <a:rPr lang="en-US" altLang="zh-CN" baseline="30000" dirty="0">
                <a:latin typeface="+mn-lt"/>
                <a:ea typeface="+mj-ea"/>
              </a:rPr>
              <a:t>2-</a:t>
            </a:r>
            <a:r>
              <a:rPr lang="en-US" altLang="zh-CN" dirty="0">
                <a:latin typeface="+mn-lt"/>
                <a:ea typeface="+mj-ea"/>
              </a:rPr>
              <a:t> </a:t>
            </a:r>
            <a:r>
              <a:rPr lang="zh-CN" altLang="en-US" dirty="0">
                <a:latin typeface="+mn-lt"/>
                <a:ea typeface="+mj-ea"/>
              </a:rPr>
              <a:t>中的氧原子。</a:t>
            </a:r>
          </a:p>
        </p:txBody>
      </p:sp>
      <p:grpSp>
        <p:nvGrpSpPr>
          <p:cNvPr id="40988" name="Group 28">
            <a:extLst>
              <a:ext uri="{FF2B5EF4-FFF2-40B4-BE49-F238E27FC236}">
                <a16:creationId xmlns:a16="http://schemas.microsoft.com/office/drawing/2014/main" id="{6156CF5A-B6F9-8FD9-736B-945B90A639D9}"/>
              </a:ext>
            </a:extLst>
          </p:cNvPr>
          <p:cNvGrpSpPr>
            <a:grpSpLocks/>
          </p:cNvGrpSpPr>
          <p:nvPr/>
        </p:nvGrpSpPr>
        <p:grpSpPr bwMode="auto">
          <a:xfrm>
            <a:off x="250825" y="1340768"/>
            <a:ext cx="3672086" cy="2303760"/>
            <a:chOff x="567" y="1570"/>
            <a:chExt cx="2404" cy="1633"/>
          </a:xfrm>
        </p:grpSpPr>
        <p:sp>
          <p:nvSpPr>
            <p:cNvPr id="40989" name="Rectangle 29">
              <a:extLst>
                <a:ext uri="{FF2B5EF4-FFF2-40B4-BE49-F238E27FC236}">
                  <a16:creationId xmlns:a16="http://schemas.microsoft.com/office/drawing/2014/main" id="{BB2CC350-37BA-23D3-28CC-36F3D7703080}"/>
                </a:ext>
              </a:extLst>
            </p:cNvPr>
            <p:cNvSpPr>
              <a:spLocks noChangeArrowheads="1"/>
            </p:cNvSpPr>
            <p:nvPr/>
          </p:nvSpPr>
          <p:spPr bwMode="auto">
            <a:xfrm>
              <a:off x="567" y="1570"/>
              <a:ext cx="2404" cy="1633"/>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0" name="AutoShape 30">
              <a:extLst>
                <a:ext uri="{FF2B5EF4-FFF2-40B4-BE49-F238E27FC236}">
                  <a16:creationId xmlns:a16="http://schemas.microsoft.com/office/drawing/2014/main" id="{2D583153-C686-88E5-2E91-CFB3702E39BC}"/>
                </a:ext>
              </a:extLst>
            </p:cNvPr>
            <p:cNvSpPr>
              <a:spLocks/>
            </p:cNvSpPr>
            <p:nvPr/>
          </p:nvSpPr>
          <p:spPr bwMode="auto">
            <a:xfrm>
              <a:off x="748" y="1706"/>
              <a:ext cx="182" cy="1407"/>
            </a:xfrm>
            <a:prstGeom prst="leftBracket">
              <a:avLst>
                <a:gd name="adj" fmla="val 64423"/>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1" name="AutoShape 31">
              <a:extLst>
                <a:ext uri="{FF2B5EF4-FFF2-40B4-BE49-F238E27FC236}">
                  <a16:creationId xmlns:a16="http://schemas.microsoft.com/office/drawing/2014/main" id="{CE455D02-25A3-A643-0A5A-6E68D36D377F}"/>
                </a:ext>
              </a:extLst>
            </p:cNvPr>
            <p:cNvSpPr>
              <a:spLocks/>
            </p:cNvSpPr>
            <p:nvPr/>
          </p:nvSpPr>
          <p:spPr bwMode="auto">
            <a:xfrm>
              <a:off x="2381" y="1706"/>
              <a:ext cx="227" cy="1407"/>
            </a:xfrm>
            <a:prstGeom prst="rightBracket">
              <a:avLst>
                <a:gd name="adj" fmla="val 51652"/>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992" name="Text Box 32">
              <a:extLst>
                <a:ext uri="{FF2B5EF4-FFF2-40B4-BE49-F238E27FC236}">
                  <a16:creationId xmlns:a16="http://schemas.microsoft.com/office/drawing/2014/main" id="{BE65D7F2-1136-414C-B364-3E99CC6334C5}"/>
                </a:ext>
              </a:extLst>
            </p:cNvPr>
            <p:cNvSpPr txBox="1">
              <a:spLocks noChangeArrowheads="1"/>
            </p:cNvSpPr>
            <p:nvPr/>
          </p:nvSpPr>
          <p:spPr bwMode="auto">
            <a:xfrm>
              <a:off x="2608" y="1616"/>
              <a:ext cx="329"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t>2-</a:t>
              </a:r>
            </a:p>
          </p:txBody>
        </p:sp>
        <p:sp>
          <p:nvSpPr>
            <p:cNvPr id="40993" name="Text Box 33">
              <a:extLst>
                <a:ext uri="{FF2B5EF4-FFF2-40B4-BE49-F238E27FC236}">
                  <a16:creationId xmlns:a16="http://schemas.microsoft.com/office/drawing/2014/main" id="{0B5D96D6-A3DB-4555-C06D-F8CA123D9092}"/>
                </a:ext>
              </a:extLst>
            </p:cNvPr>
            <p:cNvSpPr txBox="1">
              <a:spLocks noChangeArrowheads="1"/>
            </p:cNvSpPr>
            <p:nvPr/>
          </p:nvSpPr>
          <p:spPr bwMode="auto">
            <a:xfrm>
              <a:off x="1701" y="2160"/>
              <a:ext cx="39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0066"/>
                  </a:solidFill>
                </a:rPr>
                <a:t>4+</a:t>
              </a:r>
            </a:p>
          </p:txBody>
        </p:sp>
        <p:sp>
          <p:nvSpPr>
            <p:cNvPr id="40994" name="AutoShape 34">
              <a:extLst>
                <a:ext uri="{FF2B5EF4-FFF2-40B4-BE49-F238E27FC236}">
                  <a16:creationId xmlns:a16="http://schemas.microsoft.com/office/drawing/2014/main" id="{9D79D436-A01B-0144-CEB5-DF4EB2A021E1}"/>
                </a:ext>
              </a:extLst>
            </p:cNvPr>
            <p:cNvSpPr>
              <a:spLocks noChangeArrowheads="1"/>
            </p:cNvSpPr>
            <p:nvPr/>
          </p:nvSpPr>
          <p:spPr bwMode="auto">
            <a:xfrm rot="16200000">
              <a:off x="1292" y="2160"/>
              <a:ext cx="681" cy="45"/>
            </a:xfrm>
            <a:prstGeom prst="flowChartTerminator">
              <a:avLst/>
            </a:prstGeom>
            <a:solidFill>
              <a:schemeClr val="folHlink"/>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995" name="AutoShape 35">
              <a:extLst>
                <a:ext uri="{FF2B5EF4-FFF2-40B4-BE49-F238E27FC236}">
                  <a16:creationId xmlns:a16="http://schemas.microsoft.com/office/drawing/2014/main" id="{FF3265BC-5CA2-3DEE-4754-F9E1B6CD3B92}"/>
                </a:ext>
              </a:extLst>
            </p:cNvPr>
            <p:cNvSpPr>
              <a:spLocks noChangeArrowheads="1"/>
            </p:cNvSpPr>
            <p:nvPr/>
          </p:nvSpPr>
          <p:spPr bwMode="auto">
            <a:xfrm rot="1808132">
              <a:off x="1655" y="2659"/>
              <a:ext cx="681" cy="46"/>
            </a:xfrm>
            <a:prstGeom prst="flowChartTerminator">
              <a:avLst/>
            </a:prstGeom>
            <a:solidFill>
              <a:schemeClr val="folHlink"/>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nchor="ctr">
              <a:spAutoFit/>
            </a:bodyPr>
            <a:lstStyle/>
            <a:p>
              <a:endParaRPr lang="zh-CN" altLang="en-US"/>
            </a:p>
          </p:txBody>
        </p:sp>
        <p:sp>
          <p:nvSpPr>
            <p:cNvPr id="40996" name="AutoShape 36">
              <a:extLst>
                <a:ext uri="{FF2B5EF4-FFF2-40B4-BE49-F238E27FC236}">
                  <a16:creationId xmlns:a16="http://schemas.microsoft.com/office/drawing/2014/main" id="{40CCCD8B-7DF3-F5A7-8942-934F81E67879}"/>
                </a:ext>
              </a:extLst>
            </p:cNvPr>
            <p:cNvSpPr>
              <a:spLocks noChangeArrowheads="1"/>
            </p:cNvSpPr>
            <p:nvPr/>
          </p:nvSpPr>
          <p:spPr bwMode="auto">
            <a:xfrm rot="-1991162">
              <a:off x="1020" y="2659"/>
              <a:ext cx="681" cy="45"/>
            </a:xfrm>
            <a:prstGeom prst="flowChartTerminator">
              <a:avLst/>
            </a:prstGeom>
            <a:solidFill>
              <a:schemeClr val="folHlink"/>
            </a:solidFill>
            <a:ln w="12700">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000" tIns="46800" rIns="90000" bIns="46800" anchor="ctr">
              <a:spAutoFit/>
            </a:bodyPr>
            <a:lstStyle/>
            <a:p>
              <a:endParaRPr lang="zh-CN" altLang="en-US"/>
            </a:p>
          </p:txBody>
        </p:sp>
        <p:sp>
          <p:nvSpPr>
            <p:cNvPr id="40997" name="Oval 37">
              <a:extLst>
                <a:ext uri="{FF2B5EF4-FFF2-40B4-BE49-F238E27FC236}">
                  <a16:creationId xmlns:a16="http://schemas.microsoft.com/office/drawing/2014/main" id="{857E6B2C-BD15-BCFE-0FA8-951D7DECD1F7}"/>
                </a:ext>
              </a:extLst>
            </p:cNvPr>
            <p:cNvSpPr>
              <a:spLocks noChangeArrowheads="1"/>
            </p:cNvSpPr>
            <p:nvPr/>
          </p:nvSpPr>
          <p:spPr bwMode="auto">
            <a:xfrm>
              <a:off x="1429" y="1706"/>
              <a:ext cx="408" cy="409"/>
            </a:xfrm>
            <a:prstGeom prst="ellipse">
              <a:avLst/>
            </a:prstGeom>
            <a:gradFill rotWithShape="1">
              <a:gsLst>
                <a:gs pos="0">
                  <a:srgbClr val="6699FF"/>
                </a:gs>
                <a:gs pos="100000">
                  <a:srgbClr val="3333FF"/>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rPr>
                <a:t>O</a:t>
              </a:r>
            </a:p>
          </p:txBody>
        </p:sp>
        <p:sp>
          <p:nvSpPr>
            <p:cNvPr id="40998" name="Oval 38">
              <a:extLst>
                <a:ext uri="{FF2B5EF4-FFF2-40B4-BE49-F238E27FC236}">
                  <a16:creationId xmlns:a16="http://schemas.microsoft.com/office/drawing/2014/main" id="{11D6BACC-284A-179A-51D5-7E6FD8C1AA41}"/>
                </a:ext>
              </a:extLst>
            </p:cNvPr>
            <p:cNvSpPr>
              <a:spLocks noChangeArrowheads="1"/>
            </p:cNvSpPr>
            <p:nvPr/>
          </p:nvSpPr>
          <p:spPr bwMode="auto">
            <a:xfrm>
              <a:off x="2109" y="2614"/>
              <a:ext cx="408" cy="409"/>
            </a:xfrm>
            <a:prstGeom prst="ellipse">
              <a:avLst/>
            </a:prstGeom>
            <a:gradFill rotWithShape="1">
              <a:gsLst>
                <a:gs pos="0">
                  <a:srgbClr val="6699FF"/>
                </a:gs>
                <a:gs pos="100000">
                  <a:srgbClr val="3333FF"/>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rPr>
                <a:t>O</a:t>
              </a:r>
            </a:p>
          </p:txBody>
        </p:sp>
        <p:sp>
          <p:nvSpPr>
            <p:cNvPr id="40999" name="Oval 39">
              <a:extLst>
                <a:ext uri="{FF2B5EF4-FFF2-40B4-BE49-F238E27FC236}">
                  <a16:creationId xmlns:a16="http://schemas.microsoft.com/office/drawing/2014/main" id="{735625B5-583C-1D15-66A9-724861E98BCD}"/>
                </a:ext>
              </a:extLst>
            </p:cNvPr>
            <p:cNvSpPr>
              <a:spLocks noChangeArrowheads="1"/>
            </p:cNvSpPr>
            <p:nvPr/>
          </p:nvSpPr>
          <p:spPr bwMode="auto">
            <a:xfrm>
              <a:off x="839" y="2614"/>
              <a:ext cx="408" cy="409"/>
            </a:xfrm>
            <a:prstGeom prst="ellipse">
              <a:avLst/>
            </a:prstGeom>
            <a:gradFill rotWithShape="1">
              <a:gsLst>
                <a:gs pos="0">
                  <a:srgbClr val="6699FF"/>
                </a:gs>
                <a:gs pos="100000">
                  <a:srgbClr val="3333FF"/>
                </a:gs>
              </a:gsLst>
              <a:path path="shape">
                <a:fillToRect l="50000" t="50000" r="50000" b="50000"/>
              </a:path>
            </a:gra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rPr>
                <a:t>O</a:t>
              </a:r>
            </a:p>
          </p:txBody>
        </p:sp>
        <p:sp>
          <p:nvSpPr>
            <p:cNvPr id="41000" name="Oval 40">
              <a:extLst>
                <a:ext uri="{FF2B5EF4-FFF2-40B4-BE49-F238E27FC236}">
                  <a16:creationId xmlns:a16="http://schemas.microsoft.com/office/drawing/2014/main" id="{34A9E586-1807-0C02-DBDC-14330F3C4D61}"/>
                </a:ext>
              </a:extLst>
            </p:cNvPr>
            <p:cNvSpPr>
              <a:spLocks noChangeArrowheads="1"/>
            </p:cNvSpPr>
            <p:nvPr/>
          </p:nvSpPr>
          <p:spPr bwMode="auto">
            <a:xfrm>
              <a:off x="1519" y="2387"/>
              <a:ext cx="273" cy="272"/>
            </a:xfrm>
            <a:prstGeom prst="ellipse">
              <a:avLst/>
            </a:prstGeom>
            <a:solidFill>
              <a:srgbClr val="000000"/>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400" b="1">
                  <a:solidFill>
                    <a:schemeClr val="bg1"/>
                  </a:solidFill>
                </a:rPr>
                <a:t>C</a:t>
              </a:r>
            </a:p>
          </p:txBody>
        </p:sp>
      </p:grpSp>
      <p:grpSp>
        <p:nvGrpSpPr>
          <p:cNvPr id="40984" name="Group 24">
            <a:extLst>
              <a:ext uri="{FF2B5EF4-FFF2-40B4-BE49-F238E27FC236}">
                <a16:creationId xmlns:a16="http://schemas.microsoft.com/office/drawing/2014/main" id="{C4CF5C4A-7C6E-D719-724A-85C3FC43ACEF}"/>
              </a:ext>
            </a:extLst>
          </p:cNvPr>
          <p:cNvGrpSpPr>
            <a:grpSpLocks/>
          </p:cNvGrpSpPr>
          <p:nvPr/>
        </p:nvGrpSpPr>
        <p:grpSpPr bwMode="auto">
          <a:xfrm>
            <a:off x="742987" y="1341819"/>
            <a:ext cx="995492" cy="677162"/>
            <a:chOff x="2789" y="1637"/>
            <a:chExt cx="1388" cy="480"/>
          </a:xfrm>
        </p:grpSpPr>
        <p:sp>
          <p:nvSpPr>
            <p:cNvPr id="40985" name="Text Box 25">
              <a:extLst>
                <a:ext uri="{FF2B5EF4-FFF2-40B4-BE49-F238E27FC236}">
                  <a16:creationId xmlns:a16="http://schemas.microsoft.com/office/drawing/2014/main" id="{04098EB9-3D7F-E117-FB90-A841ADE8E8A4}"/>
                </a:ext>
              </a:extLst>
            </p:cNvPr>
            <p:cNvSpPr txBox="1">
              <a:spLocks noChangeArrowheads="1"/>
            </p:cNvSpPr>
            <p:nvPr/>
          </p:nvSpPr>
          <p:spPr bwMode="auto">
            <a:xfrm>
              <a:off x="2789" y="1752"/>
              <a:ext cx="602"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b="1">
                  <a:solidFill>
                    <a:srgbClr val="FF3300"/>
                  </a:solidFill>
                </a:rPr>
                <a:t>M</a:t>
              </a:r>
              <a:r>
                <a:rPr lang="en-US" altLang="zh-CN" b="1" baseline="30000">
                  <a:solidFill>
                    <a:srgbClr val="FF3300"/>
                  </a:solidFill>
                </a:rPr>
                <a:t>2+</a:t>
              </a:r>
              <a:r>
                <a:rPr lang="en-US" altLang="zh-CN"/>
                <a:t> </a:t>
              </a:r>
            </a:p>
          </p:txBody>
        </p:sp>
        <p:graphicFrame>
          <p:nvGraphicFramePr>
            <p:cNvPr id="40986" name="Object 26">
              <a:extLst>
                <a:ext uri="{FF2B5EF4-FFF2-40B4-BE49-F238E27FC236}">
                  <a16:creationId xmlns:a16="http://schemas.microsoft.com/office/drawing/2014/main" id="{ED5B75FE-4B9B-B77A-59A0-EDF9EC9201FA}"/>
                </a:ext>
              </a:extLst>
            </p:cNvPr>
            <p:cNvGraphicFramePr>
              <a:graphicFrameLocks noChangeAspect="1"/>
            </p:cNvGraphicFramePr>
            <p:nvPr>
              <p:extLst>
                <p:ext uri="{D42A27DB-BD31-4B8C-83A1-F6EECF244321}">
                  <p14:modId xmlns:p14="http://schemas.microsoft.com/office/powerpoint/2010/main" val="981071863"/>
                </p:ext>
              </p:extLst>
            </p:nvPr>
          </p:nvGraphicFramePr>
          <p:xfrm>
            <a:off x="3132" y="1637"/>
            <a:ext cx="1045" cy="191"/>
          </p:xfrm>
          <a:graphic>
            <a:graphicData uri="http://schemas.openxmlformats.org/presentationml/2006/ole">
              <mc:AlternateContent xmlns:mc="http://schemas.openxmlformats.org/markup-compatibility/2006">
                <mc:Choice xmlns:v="urn:schemas-microsoft-com:vml" Requires="v">
                  <p:oleObj name="Document" r:id="rId2" imgW="4749800" imgH="2374900" progId="ChemWindow.Document">
                    <p:embed/>
                  </p:oleObj>
                </mc:Choice>
                <mc:Fallback>
                  <p:oleObj name="Document" r:id="rId2" imgW="4749800" imgH="2374900" progId="ChemWindow.Document">
                    <p:embed/>
                    <p:pic>
                      <p:nvPicPr>
                        <p:cNvPr id="40986" name="Object 26">
                          <a:extLst>
                            <a:ext uri="{FF2B5EF4-FFF2-40B4-BE49-F238E27FC236}">
                              <a16:creationId xmlns:a16="http://schemas.microsoft.com/office/drawing/2014/main" id="{ED5B75FE-4B9B-B77A-59A0-EDF9EC9201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 y="1637"/>
                          <a:ext cx="1045" cy="191"/>
                        </a:xfrm>
                        <a:prstGeom prst="rect">
                          <a:avLst/>
                        </a:prstGeom>
                        <a:noFill/>
                        <a:ln>
                          <a:noFill/>
                        </a:ln>
                        <a:effectLst/>
                      </p:spPr>
                    </p:pic>
                  </p:oleObj>
                </mc:Fallback>
              </mc:AlternateContent>
            </a:graphicData>
          </a:graphic>
        </p:graphicFrame>
      </p:grpSp>
      <p:graphicFrame>
        <p:nvGraphicFramePr>
          <p:cNvPr id="40983" name="Object 23">
            <a:extLst>
              <a:ext uri="{FF2B5EF4-FFF2-40B4-BE49-F238E27FC236}">
                <a16:creationId xmlns:a16="http://schemas.microsoft.com/office/drawing/2014/main" id="{093FC1B0-A855-5D1F-D6E0-81932EE32018}"/>
              </a:ext>
            </a:extLst>
          </p:cNvPr>
          <p:cNvGraphicFramePr>
            <a:graphicFrameLocks noChangeAspect="1"/>
          </p:cNvGraphicFramePr>
          <p:nvPr>
            <p:extLst>
              <p:ext uri="{D42A27DB-BD31-4B8C-83A1-F6EECF244321}">
                <p14:modId xmlns:p14="http://schemas.microsoft.com/office/powerpoint/2010/main" val="1435223859"/>
              </p:ext>
            </p:extLst>
          </p:nvPr>
        </p:nvGraphicFramePr>
        <p:xfrm>
          <a:off x="1390689" y="1896585"/>
          <a:ext cx="258914" cy="992868"/>
        </p:xfrm>
        <a:graphic>
          <a:graphicData uri="http://schemas.openxmlformats.org/presentationml/2006/ole">
            <mc:AlternateContent xmlns:mc="http://schemas.openxmlformats.org/markup-compatibility/2006">
              <mc:Choice xmlns:v="urn:schemas-microsoft-com:vml" Requires="v">
                <p:oleObj name="Document" r:id="rId4" imgW="2374900" imgH="4572000" progId="ChemWindow.Document">
                  <p:embed/>
                </p:oleObj>
              </mc:Choice>
              <mc:Fallback>
                <p:oleObj name="Document" r:id="rId4" imgW="2374900" imgH="4572000" progId="ChemWindow.Document">
                  <p:embed/>
                  <p:pic>
                    <p:nvPicPr>
                      <p:cNvPr id="40983" name="Object 23">
                        <a:extLst>
                          <a:ext uri="{FF2B5EF4-FFF2-40B4-BE49-F238E27FC236}">
                            <a16:creationId xmlns:a16="http://schemas.microsoft.com/office/drawing/2014/main" id="{093FC1B0-A855-5D1F-D6E0-81932EE320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0689" y="1896585"/>
                        <a:ext cx="258914" cy="992868"/>
                      </a:xfrm>
                      <a:prstGeom prst="rect">
                        <a:avLst/>
                      </a:prstGeom>
                      <a:noFill/>
                      <a:ln>
                        <a:noFill/>
                      </a:ln>
                      <a:effectLst/>
                    </p:spPr>
                  </p:pic>
                </p:oleObj>
              </mc:Fallback>
            </mc:AlternateContent>
          </a:graphicData>
        </a:graphic>
      </p:graphicFrame>
      <p:sp>
        <p:nvSpPr>
          <p:cNvPr id="3" name="文本框 2">
            <a:extLst>
              <a:ext uri="{FF2B5EF4-FFF2-40B4-BE49-F238E27FC236}">
                <a16:creationId xmlns:a16="http://schemas.microsoft.com/office/drawing/2014/main" id="{4756E4E3-A0E2-DC74-CEF0-C39F4079DA27}"/>
              </a:ext>
            </a:extLst>
          </p:cNvPr>
          <p:cNvSpPr txBox="1"/>
          <p:nvPr/>
        </p:nvSpPr>
        <p:spPr>
          <a:xfrm>
            <a:off x="250130" y="5589240"/>
            <a:ext cx="8642350" cy="497765"/>
          </a:xfrm>
          <a:prstGeom prst="rect">
            <a:avLst/>
          </a:prstGeom>
          <a:solidFill>
            <a:srgbClr val="FFFF00"/>
          </a:solidFill>
        </p:spPr>
        <p:txBody>
          <a:bodyPr wrap="square">
            <a:spAutoFit/>
          </a:bodyPr>
          <a:lstStyle/>
          <a:p>
            <a:pPr algn="ctr">
              <a:lnSpc>
                <a:spcPct val="120000"/>
              </a:lnSpc>
              <a:spcBef>
                <a:spcPct val="20000"/>
              </a:spcBef>
            </a:pPr>
            <a:r>
              <a:rPr lang="zh-CN" altLang="zh-CN" dirty="0">
                <a:latin typeface="楷体_GB2312" pitchFamily="49" charset="-122"/>
                <a:ea typeface="楷体_GB2312" pitchFamily="49" charset="-122"/>
              </a:rPr>
              <a:t>离子极化作用</a:t>
            </a:r>
            <a:r>
              <a:rPr lang="zh-CN" altLang="en-US" dirty="0">
                <a:latin typeface="楷体_GB2312" pitchFamily="49" charset="-122"/>
                <a:ea typeface="楷体_GB2312" pitchFamily="49" charset="-122"/>
              </a:rPr>
              <a:t>越强，</a:t>
            </a:r>
            <a:r>
              <a:rPr lang="zh-CN" altLang="zh-CN" dirty="0">
                <a:ea typeface="楷体_GB2312" pitchFamily="49" charset="-122"/>
              </a:rPr>
              <a:t>离子晶体的热稳定性</a:t>
            </a:r>
            <a:r>
              <a:rPr lang="zh-CN" altLang="en-US" dirty="0">
                <a:ea typeface="楷体_GB2312" pitchFamily="49" charset="-122"/>
              </a:rPr>
              <a:t>越差，分解温度越低</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ED4DDE41-6664-4CD3-9B78-593E3D7D5DCA}" type="slidenum">
              <a:rPr lang="en-US" altLang="zh-CN"/>
              <a:pPr/>
              <a:t>57</a:t>
            </a:fld>
            <a:endParaRPr lang="en-US" altLang="zh-CN"/>
          </a:p>
        </p:txBody>
      </p:sp>
      <p:sp>
        <p:nvSpPr>
          <p:cNvPr id="68610" name="Text Box 2"/>
          <p:cNvSpPr txBox="1">
            <a:spLocks noChangeArrowheads="1"/>
          </p:cNvSpPr>
          <p:nvPr/>
        </p:nvSpPr>
        <p:spPr bwMode="auto">
          <a:xfrm>
            <a:off x="4427984" y="1052736"/>
            <a:ext cx="4188069" cy="4480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just" eaLnBrk="1" hangingPunct="1">
              <a:lnSpc>
                <a:spcPct val="120000"/>
              </a:lnSpc>
            </a:pPr>
            <a:r>
              <a:rPr kumimoji="0" lang="en-US" altLang="zh-CN" dirty="0">
                <a:latin typeface="Arial" charset="0"/>
              </a:rPr>
              <a:t>        </a:t>
            </a:r>
            <a:r>
              <a:rPr kumimoji="0" lang="zh-CN" altLang="en-US" dirty="0">
                <a:latin typeface="Arial" charset="0"/>
              </a:rPr>
              <a:t>根据各个原子结构和性质的特征以及它们相互之间不同的作用，原子间除了能产生</a:t>
            </a:r>
            <a:r>
              <a:rPr kumimoji="0" lang="en-US" altLang="zh-CN" dirty="0">
                <a:latin typeface="Arial" charset="0"/>
              </a:rPr>
              <a:t>3</a:t>
            </a:r>
            <a:r>
              <a:rPr kumimoji="0" lang="zh-CN" altLang="en-US" dirty="0">
                <a:latin typeface="Arial" charset="0"/>
              </a:rPr>
              <a:t>种典型的化学键以外，还能形成各种形式的</a:t>
            </a:r>
            <a:r>
              <a:rPr kumimoji="0" lang="zh-CN" altLang="en-US" dirty="0">
                <a:solidFill>
                  <a:schemeClr val="accent2"/>
                </a:solidFill>
                <a:latin typeface="Arial" charset="0"/>
              </a:rPr>
              <a:t>过渡键型</a:t>
            </a:r>
            <a:r>
              <a:rPr kumimoji="0" lang="zh-CN" altLang="en-US" dirty="0">
                <a:latin typeface="Arial" charset="0"/>
              </a:rPr>
              <a:t>，组成了多种多样键型</a:t>
            </a:r>
            <a:r>
              <a:rPr kumimoji="0" lang="en-US" altLang="zh-CN" dirty="0">
                <a:latin typeface="Arial" charset="0"/>
              </a:rPr>
              <a:t>(</a:t>
            </a:r>
            <a:r>
              <a:rPr kumimoji="0" lang="zh-CN" altLang="en-US" dirty="0">
                <a:latin typeface="Arial" charset="0"/>
              </a:rPr>
              <a:t>或晶型</a:t>
            </a:r>
            <a:r>
              <a:rPr kumimoji="0" lang="en-US" altLang="zh-CN" dirty="0">
                <a:latin typeface="Arial" charset="0"/>
              </a:rPr>
              <a:t>)</a:t>
            </a:r>
            <a:r>
              <a:rPr kumimoji="0" lang="zh-CN" altLang="en-US" dirty="0">
                <a:latin typeface="Arial" charset="0"/>
              </a:rPr>
              <a:t>变异的化合物。再由</a:t>
            </a:r>
            <a:r>
              <a:rPr kumimoji="0" lang="zh-CN" altLang="en-US" dirty="0">
                <a:solidFill>
                  <a:schemeClr val="accent2"/>
                </a:solidFill>
                <a:latin typeface="Arial" charset="0"/>
              </a:rPr>
              <a:t>缺陷、掺杂</a:t>
            </a:r>
            <a:r>
              <a:rPr kumimoji="0" lang="zh-CN" altLang="en-US" dirty="0">
                <a:latin typeface="Arial" charset="0"/>
              </a:rPr>
              <a:t>等因素调节，各种物质具有千差万别的性质，构成了内容极其丰富的大自然。</a:t>
            </a:r>
          </a:p>
        </p:txBody>
      </p:sp>
      <p:pic>
        <p:nvPicPr>
          <p:cNvPr id="68612" name="Picture 4"/>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83568" y="870744"/>
            <a:ext cx="3463217" cy="511651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817971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0"/>
          </p:nvPr>
        </p:nvSpPr>
        <p:spPr/>
        <p:txBody>
          <a:bodyPr/>
          <a:lstStyle/>
          <a:p>
            <a:fld id="{284BAD59-70A9-4EBD-BB1E-7CFDC851B8F3}" type="slidenum">
              <a:rPr lang="en-US" altLang="zh-CN"/>
              <a:pPr/>
              <a:t>58</a:t>
            </a:fld>
            <a:endParaRPr lang="en-US" altLang="zh-CN"/>
          </a:p>
        </p:txBody>
      </p:sp>
      <p:pic>
        <p:nvPicPr>
          <p:cNvPr id="69642" name="Picture 10"/>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6433039" y="4076700"/>
            <a:ext cx="2116015" cy="27368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41" name="Picture 9"/>
          <p:cNvPicPr>
            <a:picLocks noChangeAspect="1" noChangeArrowheads="1"/>
          </p:cNvPicPr>
          <p:nvPr/>
        </p:nvPicPr>
        <p:blipFill>
          <a:blip r:embed="rId3" cstate="hqprint">
            <a:extLst>
              <a:ext uri="{28A0092B-C50C-407E-A947-70E740481C1C}">
                <a14:useLocalDpi xmlns:a14="http://schemas.microsoft.com/office/drawing/2010/main"/>
              </a:ext>
            </a:extLst>
          </a:blip>
          <a:srcRect r="14917"/>
          <a:stretch>
            <a:fillRect/>
          </a:stretch>
        </p:blipFill>
        <p:spPr bwMode="auto">
          <a:xfrm>
            <a:off x="5369170" y="1484313"/>
            <a:ext cx="2992315" cy="27813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40" name="Picture 8"/>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07424" y="4437064"/>
            <a:ext cx="2841381" cy="233362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779714" name="Text Box 2"/>
          <p:cNvSpPr txBox="1">
            <a:spLocks noChangeArrowheads="1"/>
          </p:cNvSpPr>
          <p:nvPr/>
        </p:nvSpPr>
        <p:spPr bwMode="auto">
          <a:xfrm>
            <a:off x="1835696" y="435372"/>
            <a:ext cx="5472608" cy="579438"/>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kumimoji="0" lang="en-US" altLang="zh-CN" sz="3200" dirty="0">
                <a:solidFill>
                  <a:srgbClr val="CC0000"/>
                </a:solidFill>
                <a:effectLst>
                  <a:outerShdw blurRad="38100" dist="38100" dir="2700000" algn="tl">
                    <a:srgbClr val="C0C0C0"/>
                  </a:outerShdw>
                </a:effectLst>
              </a:rPr>
              <a:t>4    </a:t>
            </a:r>
            <a:r>
              <a:rPr kumimoji="0" lang="zh-CN" altLang="en-US" sz="3200" dirty="0">
                <a:solidFill>
                  <a:srgbClr val="CC0000"/>
                </a:solidFill>
                <a:effectLst>
                  <a:outerShdw blurRad="38100" dist="38100" dir="2700000" algn="tl">
                    <a:srgbClr val="C0C0C0"/>
                  </a:outerShdw>
                </a:effectLst>
              </a:rPr>
              <a:t>晶体的缺陷 </a:t>
            </a:r>
            <a:r>
              <a:rPr kumimoji="0" lang="zh-CN" altLang="en-US" sz="3200" dirty="0">
                <a:solidFill>
                  <a:srgbClr val="CC0000"/>
                </a:solidFill>
                <a:effectLst>
                  <a:outerShdw blurRad="38100" dist="38100" dir="2700000" algn="tl">
                    <a:srgbClr val="C0C0C0"/>
                  </a:outerShdw>
                </a:effectLst>
                <a:sym typeface="Symbol" pitchFamily="18" charset="2"/>
              </a:rPr>
              <a:t> 非晶体</a:t>
            </a:r>
            <a:endParaRPr kumimoji="0" lang="zh-CN" altLang="en-US" sz="3200" dirty="0">
              <a:solidFill>
                <a:srgbClr val="CC0000"/>
              </a:solidFill>
              <a:effectLst>
                <a:outerShdw blurRad="38100" dist="38100" dir="2700000" algn="tl">
                  <a:srgbClr val="C0C0C0"/>
                </a:outerShdw>
              </a:effectLst>
            </a:endParaRPr>
          </a:p>
        </p:txBody>
      </p:sp>
      <p:pic>
        <p:nvPicPr>
          <p:cNvPr id="69636" name="Picture 4"/>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583223" y="3644901"/>
            <a:ext cx="2233246" cy="30003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7" name="Picture 5"/>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710962" y="3500439"/>
            <a:ext cx="2126274" cy="1501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8" name="Picture 6"/>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52046" y="1557338"/>
            <a:ext cx="2637692" cy="213360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9639" name="Picture 7"/>
          <p:cNvPicPr>
            <a:picLocks noChangeAspect="1" noChangeArrowheads="1"/>
          </p:cNvPicPr>
          <p:nvPr/>
        </p:nvPicPr>
        <p:blipFill>
          <a:blip r:embed="rId8" cstate="hqprint">
            <a:extLst>
              <a:ext uri="{28A0092B-C50C-407E-A947-70E740481C1C}">
                <a14:useLocalDpi xmlns:a14="http://schemas.microsoft.com/office/drawing/2010/main"/>
              </a:ext>
            </a:extLst>
          </a:blip>
          <a:srcRect/>
          <a:stretch>
            <a:fillRect/>
          </a:stretch>
        </p:blipFill>
        <p:spPr bwMode="auto">
          <a:xfrm>
            <a:off x="3508131" y="1484313"/>
            <a:ext cx="2327031" cy="216535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 name="矩形 2">
            <a:extLst>
              <a:ext uri="{FF2B5EF4-FFF2-40B4-BE49-F238E27FC236}">
                <a16:creationId xmlns:a16="http://schemas.microsoft.com/office/drawing/2014/main" id="{DACF5C07-4607-4546-BB29-59F8014928E7}"/>
              </a:ext>
            </a:extLst>
          </p:cNvPr>
          <p:cNvSpPr/>
          <p:nvPr/>
        </p:nvSpPr>
        <p:spPr>
          <a:xfrm>
            <a:off x="7298366" y="408912"/>
            <a:ext cx="1008609" cy="584775"/>
          </a:xfrm>
          <a:prstGeom prst="rect">
            <a:avLst/>
          </a:prstGeom>
        </p:spPr>
        <p:txBody>
          <a:bodyPr wrap="none">
            <a:spAutoFit/>
          </a:bodyPr>
          <a:lstStyle/>
          <a:p>
            <a:r>
              <a:rPr kumimoji="0" lang="zh-CN" altLang="en-US" sz="3200" b="1" dirty="0">
                <a:highlight>
                  <a:srgbClr val="FFFF00"/>
                </a:highlight>
              </a:rPr>
              <a:t>了解</a:t>
            </a:r>
            <a:endParaRPr lang="zh-CN" altLang="en-US" sz="3200" dirty="0">
              <a:highlight>
                <a:srgbClr val="FFFF00"/>
              </a:highlight>
            </a:endParaRPr>
          </a:p>
        </p:txBody>
      </p:sp>
    </p:spTree>
    <p:extLst>
      <p:ext uri="{BB962C8B-B14F-4D97-AF65-F5344CB8AC3E}">
        <p14:creationId xmlns:p14="http://schemas.microsoft.com/office/powerpoint/2010/main" val="4586639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
          <p:cNvSpPr>
            <a:spLocks noGrp="1"/>
          </p:cNvSpPr>
          <p:nvPr>
            <p:ph type="sldNum" sz="quarter" idx="10"/>
          </p:nvPr>
        </p:nvSpPr>
        <p:spPr/>
        <p:txBody>
          <a:bodyPr/>
          <a:lstStyle/>
          <a:p>
            <a:fld id="{A3F430D8-FEF8-4FBA-B242-E97E58948C1F}" type="slidenum">
              <a:rPr lang="en-US" altLang="zh-CN"/>
              <a:pPr/>
              <a:t>59</a:t>
            </a:fld>
            <a:endParaRPr lang="en-US" altLang="zh-CN"/>
          </a:p>
        </p:txBody>
      </p:sp>
      <p:sp>
        <p:nvSpPr>
          <p:cNvPr id="1780738" name="Text Box 2"/>
          <p:cNvSpPr txBox="1">
            <a:spLocks noChangeArrowheads="1"/>
          </p:cNvSpPr>
          <p:nvPr/>
        </p:nvSpPr>
        <p:spPr bwMode="auto">
          <a:xfrm>
            <a:off x="616928" y="1341438"/>
            <a:ext cx="8209085" cy="45720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spcAft>
                <a:spcPct val="50000"/>
              </a:spcAft>
            </a:pPr>
            <a:r>
              <a:rPr kumimoji="0" lang="en-US" altLang="zh-CN" b="1"/>
              <a:t>(1) </a:t>
            </a:r>
            <a:r>
              <a:rPr kumimoji="0" lang="zh-CN" altLang="en-US" b="1"/>
              <a:t>由于粒子离开正常位置去占领一个间隙位置而产生。</a:t>
            </a:r>
          </a:p>
        </p:txBody>
      </p:sp>
      <p:grpSp>
        <p:nvGrpSpPr>
          <p:cNvPr id="70659" name="Group 9"/>
          <p:cNvGrpSpPr>
            <a:grpSpLocks/>
          </p:cNvGrpSpPr>
          <p:nvPr/>
        </p:nvGrpSpPr>
        <p:grpSpPr bwMode="auto">
          <a:xfrm>
            <a:off x="716573" y="1989139"/>
            <a:ext cx="7712319" cy="4541838"/>
            <a:chOff x="738" y="1246"/>
            <a:chExt cx="5262" cy="2861"/>
          </a:xfrm>
        </p:grpSpPr>
        <p:pic>
          <p:nvPicPr>
            <p:cNvPr id="70660" name="Picture 4"/>
            <p:cNvPicPr>
              <a:picLocks noChangeAspect="1" noChangeArrowheads="1"/>
            </p:cNvPicPr>
            <p:nvPr/>
          </p:nvPicPr>
          <p:blipFill>
            <a:blip r:embed="rId2" cstate="print">
              <a:lum bright="-6000"/>
              <a:extLst>
                <a:ext uri="{28A0092B-C50C-407E-A947-70E740481C1C}">
                  <a14:useLocalDpi xmlns:a14="http://schemas.microsoft.com/office/drawing/2010/main"/>
                </a:ext>
              </a:extLst>
            </a:blip>
            <a:srcRect l="3543"/>
            <a:stretch>
              <a:fillRect/>
            </a:stretch>
          </p:blipFill>
          <p:spPr bwMode="auto">
            <a:xfrm>
              <a:off x="738" y="1246"/>
              <a:ext cx="5262" cy="2858"/>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70661" name="Line 5"/>
            <p:cNvSpPr>
              <a:spLocks noChangeShapeType="1"/>
            </p:cNvSpPr>
            <p:nvPr/>
          </p:nvSpPr>
          <p:spPr bwMode="auto">
            <a:xfrm flipV="1">
              <a:off x="3500" y="2870"/>
              <a:ext cx="1247" cy="48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2" name="Line 6"/>
            <p:cNvSpPr>
              <a:spLocks noChangeShapeType="1"/>
            </p:cNvSpPr>
            <p:nvPr/>
          </p:nvSpPr>
          <p:spPr bwMode="auto">
            <a:xfrm flipH="1" flipV="1">
              <a:off x="1652" y="2870"/>
              <a:ext cx="1848" cy="486"/>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70663" name="Oval 7"/>
            <p:cNvSpPr>
              <a:spLocks noChangeArrowheads="1"/>
            </p:cNvSpPr>
            <p:nvPr/>
          </p:nvSpPr>
          <p:spPr bwMode="auto">
            <a:xfrm>
              <a:off x="4931" y="2122"/>
              <a:ext cx="785" cy="599"/>
            </a:xfrm>
            <a:prstGeom prst="ellipse">
              <a:avLst/>
            </a:prstGeom>
            <a:solidFill>
              <a:srgbClr val="66FFFF"/>
            </a:solidFill>
            <a:ln w="28575" algn="ctr">
              <a:solidFill>
                <a:srgbClr val="FF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780744" name="Text Box 8"/>
            <p:cNvSpPr txBox="1">
              <a:spLocks noChangeArrowheads="1"/>
            </p:cNvSpPr>
            <p:nvPr/>
          </p:nvSpPr>
          <p:spPr bwMode="auto">
            <a:xfrm>
              <a:off x="744" y="3599"/>
              <a:ext cx="5232" cy="508"/>
            </a:xfrm>
            <a:prstGeom prst="rect">
              <a:avLst/>
            </a:prstGeom>
            <a:solidFill>
              <a:srgbClr val="66FFFF"/>
            </a:solidFill>
            <a:ln w="9525">
              <a:noFill/>
              <a:miter lim="800000"/>
              <a:headEnd/>
              <a:tailEnd/>
            </a:ln>
            <a:effectLst/>
          </p:spPr>
          <p:txBody>
            <a:bodyPr lIns="91425" tIns="45712" rIns="91425" bIns="45712">
              <a:spAutoFit/>
            </a:bodyPr>
            <a:lstStyle/>
            <a:p>
              <a:pPr>
                <a:spcBef>
                  <a:spcPct val="10000"/>
                </a:spcBef>
                <a:defRPr/>
              </a:pPr>
              <a:r>
                <a:rPr lang="en-US" altLang="zh-CN" sz="2000" b="1" dirty="0">
                  <a:solidFill>
                    <a:srgbClr val="0000FF"/>
                  </a:solidFill>
                </a:rPr>
                <a:t>              (a) </a:t>
              </a:r>
              <a:r>
                <a:rPr lang="zh-CN" altLang="en-US" sz="2000" b="1" dirty="0">
                  <a:solidFill>
                    <a:srgbClr val="0000FF"/>
                  </a:solidFill>
                </a:rPr>
                <a:t>完美晶体                                                   </a:t>
              </a:r>
              <a:r>
                <a:rPr lang="en-US" altLang="zh-CN" sz="2000" b="1" dirty="0">
                  <a:solidFill>
                    <a:srgbClr val="0000FF"/>
                  </a:solidFill>
                </a:rPr>
                <a:t>(b) </a:t>
              </a:r>
              <a:r>
                <a:rPr lang="zh-CN" altLang="en-US" sz="2000" b="1" dirty="0">
                  <a:solidFill>
                    <a:srgbClr val="0000FF"/>
                  </a:solidFill>
                </a:rPr>
                <a:t>间隙的银原子</a:t>
              </a:r>
            </a:p>
            <a:p>
              <a:pPr algn="ctr">
                <a:spcBef>
                  <a:spcPct val="10000"/>
                </a:spcBef>
                <a:defRPr/>
              </a:pPr>
              <a:r>
                <a:rPr lang="en-US" altLang="zh-CN" b="1" dirty="0" err="1">
                  <a:solidFill>
                    <a:srgbClr val="0000FF"/>
                  </a:solidFill>
                </a:rPr>
                <a:t>AgBr</a:t>
              </a:r>
              <a:r>
                <a:rPr lang="zh-CN" altLang="en-US" b="1" dirty="0">
                  <a:solidFill>
                    <a:srgbClr val="0000FF"/>
                  </a:solidFill>
                </a:rPr>
                <a:t>晶体的缺陷示意图</a:t>
              </a:r>
            </a:p>
          </p:txBody>
        </p:sp>
      </p:grpSp>
      <p:sp>
        <p:nvSpPr>
          <p:cNvPr id="70666" name="Rectangle 10"/>
          <p:cNvSpPr>
            <a:spLocks noChangeArrowheads="1"/>
          </p:cNvSpPr>
          <p:nvPr/>
        </p:nvSpPr>
        <p:spPr bwMode="auto">
          <a:xfrm>
            <a:off x="2910254" y="188640"/>
            <a:ext cx="3921369"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en-US" altLang="zh-CN" sz="3200" b="1" dirty="0">
                <a:solidFill>
                  <a:srgbClr val="CC0000"/>
                </a:solidFill>
                <a:effectLst>
                  <a:outerShdw blurRad="38100" dist="38100" dir="2700000" algn="tl">
                    <a:srgbClr val="C0C0C0"/>
                  </a:outerShdw>
                </a:effectLst>
                <a:sym typeface="Symbol" pitchFamily="18" charset="2"/>
              </a:rPr>
              <a:t>I  </a:t>
            </a:r>
            <a:r>
              <a:rPr kumimoji="0" lang="zh-CN" altLang="en-US" sz="3200" b="1" dirty="0">
                <a:solidFill>
                  <a:srgbClr val="CC0000"/>
                </a:solidFill>
                <a:effectLst>
                  <a:outerShdw blurRad="38100" dist="38100" dir="2700000" algn="tl">
                    <a:srgbClr val="C0C0C0"/>
                  </a:outerShdw>
                </a:effectLst>
              </a:rPr>
              <a:t>晶体缺陷的产生</a:t>
            </a: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85898931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17D9928-2F99-FB40-BCE2-AD3F3CB4D907}"/>
              </a:ext>
            </a:extLst>
          </p:cNvPr>
          <p:cNvSpPr>
            <a:spLocks noGrp="1"/>
          </p:cNvSpPr>
          <p:nvPr>
            <p:ph type="sldNum" sz="quarter" idx="10"/>
          </p:nvPr>
        </p:nvSpPr>
        <p:spPr/>
        <p:txBody>
          <a:bodyPr/>
          <a:lstStyle/>
          <a:p>
            <a:fld id="{45B8A701-AFD2-43CB-A356-4D0DCF8AAF5F}" type="slidenum">
              <a:rPr lang="zh-CN" altLang="en-US" smtClean="0"/>
              <a:pPr/>
              <a:t>6</a:t>
            </a:fld>
            <a:endParaRPr lang="en-US" altLang="zh-CN"/>
          </a:p>
        </p:txBody>
      </p:sp>
      <p:pic>
        <p:nvPicPr>
          <p:cNvPr id="3" name="图片 2">
            <a:extLst>
              <a:ext uri="{FF2B5EF4-FFF2-40B4-BE49-F238E27FC236}">
                <a16:creationId xmlns:a16="http://schemas.microsoft.com/office/drawing/2014/main" id="{B869AF97-EC4A-314B-9E31-6148472A6163}"/>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043608" y="1196752"/>
            <a:ext cx="6918764" cy="4032448"/>
          </a:xfrm>
          <a:prstGeom prst="rect">
            <a:avLst/>
          </a:prstGeom>
        </p:spPr>
      </p:pic>
      <p:sp>
        <p:nvSpPr>
          <p:cNvPr id="4" name="文本框 3">
            <a:extLst>
              <a:ext uri="{FF2B5EF4-FFF2-40B4-BE49-F238E27FC236}">
                <a16:creationId xmlns:a16="http://schemas.microsoft.com/office/drawing/2014/main" id="{0FBC64B2-ADBC-DB4C-A246-35C80A21FE8C}"/>
              </a:ext>
            </a:extLst>
          </p:cNvPr>
          <p:cNvSpPr txBox="1"/>
          <p:nvPr/>
        </p:nvSpPr>
        <p:spPr>
          <a:xfrm>
            <a:off x="2555776" y="5373216"/>
            <a:ext cx="3658374" cy="461665"/>
          </a:xfrm>
          <a:prstGeom prst="rect">
            <a:avLst/>
          </a:prstGeom>
          <a:noFill/>
        </p:spPr>
        <p:txBody>
          <a:bodyPr wrap="none" rtlCol="0">
            <a:spAutoFit/>
          </a:bodyPr>
          <a:lstStyle/>
          <a:p>
            <a:r>
              <a:rPr kumimoji="1" lang="zh-CN" altLang="en-US" dirty="0"/>
              <a:t>大部分金属形成金属晶体</a:t>
            </a:r>
          </a:p>
        </p:txBody>
      </p:sp>
      <p:pic>
        <p:nvPicPr>
          <p:cNvPr id="5" name="Picture 27">
            <a:extLst>
              <a:ext uri="{FF2B5EF4-FFF2-40B4-BE49-F238E27FC236}">
                <a16:creationId xmlns:a16="http://schemas.microsoft.com/office/drawing/2014/main" id="{A2B99662-3091-4D4F-9A0E-2A2B1DAF5330}"/>
              </a:ext>
            </a:extLst>
          </p:cNvPr>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539552" y="5229200"/>
            <a:ext cx="1373580" cy="1448619"/>
          </a:xfrm>
          <a:prstGeom prst="rect">
            <a:avLst/>
          </a:prstGeom>
          <a:noFill/>
          <a:ln w="9525" algn="ctr">
            <a:solidFill>
              <a:schemeClr val="accent1"/>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18857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A7B43385-D3F1-442E-AB5C-2467B9E6AE06}" type="slidenum">
              <a:rPr lang="en-US" altLang="zh-CN"/>
              <a:pPr/>
              <a:t>60</a:t>
            </a:fld>
            <a:endParaRPr lang="en-US" altLang="zh-CN"/>
          </a:p>
        </p:txBody>
      </p:sp>
      <p:sp>
        <p:nvSpPr>
          <p:cNvPr id="1781762" name="Text Box 2"/>
          <p:cNvSpPr txBox="1">
            <a:spLocks noChangeArrowheads="1"/>
          </p:cNvSpPr>
          <p:nvPr/>
        </p:nvSpPr>
        <p:spPr bwMode="auto">
          <a:xfrm>
            <a:off x="539552" y="1315616"/>
            <a:ext cx="8209085" cy="45720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t>(2) </a:t>
            </a:r>
            <a:r>
              <a:rPr kumimoji="0" lang="zh-CN" altLang="en-US" b="1" dirty="0"/>
              <a:t>由于少量其它原子或离子掺入晶格而产生。</a:t>
            </a:r>
          </a:p>
        </p:txBody>
      </p:sp>
      <p:grpSp>
        <p:nvGrpSpPr>
          <p:cNvPr id="71683" name="Group 6"/>
          <p:cNvGrpSpPr>
            <a:grpSpLocks/>
          </p:cNvGrpSpPr>
          <p:nvPr/>
        </p:nvGrpSpPr>
        <p:grpSpPr bwMode="auto">
          <a:xfrm>
            <a:off x="750277" y="2057400"/>
            <a:ext cx="8182708" cy="3519488"/>
            <a:chOff x="512" y="1296"/>
            <a:chExt cx="5584" cy="2217"/>
          </a:xfrm>
        </p:grpSpPr>
        <p:pic>
          <p:nvPicPr>
            <p:cNvPr id="71684" name="Picture 3"/>
            <p:cNvPicPr>
              <a:picLocks noChangeAspect="1" noChangeArrowheads="1"/>
            </p:cNvPicPr>
            <p:nvPr/>
          </p:nvPicPr>
          <p:blipFill>
            <a:blip r:embed="rId2" cstate="print">
              <a:lum bright="-6000"/>
              <a:extLst>
                <a:ext uri="{28A0092B-C50C-407E-A947-70E740481C1C}">
                  <a14:useLocalDpi xmlns:a14="http://schemas.microsoft.com/office/drawing/2010/main"/>
                </a:ext>
              </a:extLst>
            </a:blip>
            <a:srcRect/>
            <a:stretch>
              <a:fillRect/>
            </a:stretch>
          </p:blipFill>
          <p:spPr bwMode="auto">
            <a:xfrm>
              <a:off x="512" y="1296"/>
              <a:ext cx="5584" cy="2217"/>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81764" name="Text Box 4"/>
            <p:cNvSpPr txBox="1">
              <a:spLocks noChangeArrowheads="1"/>
            </p:cNvSpPr>
            <p:nvPr/>
          </p:nvSpPr>
          <p:spPr bwMode="auto">
            <a:xfrm>
              <a:off x="528" y="2909"/>
              <a:ext cx="5520" cy="601"/>
            </a:xfrm>
            <a:prstGeom prst="rect">
              <a:avLst/>
            </a:prstGeom>
            <a:solidFill>
              <a:srgbClr val="66FFFF"/>
            </a:solidFill>
            <a:ln w="9525">
              <a:noFill/>
              <a:miter lim="800000"/>
              <a:headEnd/>
              <a:tailEnd/>
            </a:ln>
            <a:effectLst/>
          </p:spPr>
          <p:txBody>
            <a:bodyPr lIns="91425" tIns="45712" rIns="91425" bIns="45712">
              <a:spAutoFit/>
            </a:bodyPr>
            <a:lstStyle/>
            <a:p>
              <a:pPr>
                <a:spcBef>
                  <a:spcPct val="50000"/>
                </a:spcBef>
                <a:defRPr/>
              </a:pPr>
              <a:r>
                <a:rPr lang="en-US" altLang="zh-CN" sz="2000" b="1" dirty="0">
                  <a:solidFill>
                    <a:srgbClr val="0000FF"/>
                  </a:solidFill>
                </a:rPr>
                <a:t>    (a) </a:t>
              </a:r>
              <a:r>
                <a:rPr lang="zh-CN" altLang="en-US" sz="2000" b="1" dirty="0">
                  <a:solidFill>
                    <a:srgbClr val="0000FF"/>
                  </a:solidFill>
                </a:rPr>
                <a:t>理想晶体                          </a:t>
              </a:r>
              <a:r>
                <a:rPr lang="en-US" altLang="zh-CN" sz="2000" b="1" dirty="0">
                  <a:solidFill>
                    <a:srgbClr val="0000FF"/>
                  </a:solidFill>
                </a:rPr>
                <a:t>(b) </a:t>
              </a:r>
              <a:r>
                <a:rPr lang="zh-CN" altLang="en-US" sz="2000" b="1" dirty="0">
                  <a:solidFill>
                    <a:srgbClr val="0000FF"/>
                  </a:solidFill>
                </a:rPr>
                <a:t>多电子                           </a:t>
              </a:r>
              <a:r>
                <a:rPr lang="en-US" altLang="zh-CN" sz="2000" b="1" dirty="0">
                  <a:solidFill>
                    <a:srgbClr val="0000FF"/>
                  </a:solidFill>
                </a:rPr>
                <a:t>(c) </a:t>
              </a:r>
              <a:r>
                <a:rPr lang="zh-CN" altLang="en-US" sz="2000" b="1" dirty="0">
                  <a:solidFill>
                    <a:srgbClr val="0000FF"/>
                  </a:solidFill>
                </a:rPr>
                <a:t>缺电子</a:t>
              </a:r>
            </a:p>
            <a:p>
              <a:pPr algn="ctr">
                <a:spcBef>
                  <a:spcPct val="50000"/>
                </a:spcBef>
                <a:defRPr/>
              </a:pPr>
              <a:r>
                <a:rPr lang="zh-CN" altLang="en-US" b="1" dirty="0">
                  <a:solidFill>
                    <a:srgbClr val="0000FF"/>
                  </a:solidFill>
                </a:rPr>
                <a:t>晶体硅的多电子和缺电子状况示意图</a:t>
              </a:r>
            </a:p>
          </p:txBody>
        </p:sp>
        <p:sp>
          <p:nvSpPr>
            <p:cNvPr id="1781765" name="Text Box 5"/>
            <p:cNvSpPr txBox="1">
              <a:spLocks noChangeArrowheads="1"/>
            </p:cNvSpPr>
            <p:nvPr/>
          </p:nvSpPr>
          <p:spPr bwMode="auto">
            <a:xfrm>
              <a:off x="3264" y="1334"/>
              <a:ext cx="2688" cy="446"/>
            </a:xfrm>
            <a:prstGeom prst="rect">
              <a:avLst/>
            </a:prstGeom>
            <a:solidFill>
              <a:srgbClr val="66FFFF"/>
            </a:solidFill>
            <a:ln w="9525">
              <a:noFill/>
              <a:miter lim="800000"/>
              <a:headEnd/>
              <a:tailEnd/>
            </a:ln>
            <a:effectLst/>
          </p:spPr>
          <p:txBody>
            <a:bodyPr lIns="91425" tIns="45712" rIns="91425" bIns="45712">
              <a:spAutoFit/>
            </a:bodyPr>
            <a:lstStyle/>
            <a:p>
              <a:pPr algn="r">
                <a:spcBef>
                  <a:spcPct val="50000"/>
                </a:spcBef>
                <a:defRPr/>
              </a:pPr>
              <a:r>
                <a:rPr lang="zh-CN" altLang="en-US" sz="2000" b="1">
                  <a:solidFill>
                    <a:srgbClr val="FF0000"/>
                  </a:solidFill>
                </a:rPr>
                <a:t>可活动电子                            正电空穴</a:t>
              </a:r>
              <a:endParaRPr lang="zh-CN" altLang="en-US" b="1">
                <a:solidFill>
                  <a:srgbClr val="FF0000"/>
                </a:solidFill>
              </a:endParaRPr>
            </a:p>
          </p:txBody>
        </p:sp>
      </p:grpSp>
      <p:sp>
        <p:nvSpPr>
          <p:cNvPr id="8" name="Rectangle 10"/>
          <p:cNvSpPr>
            <a:spLocks noChangeArrowheads="1"/>
          </p:cNvSpPr>
          <p:nvPr/>
        </p:nvSpPr>
        <p:spPr bwMode="auto">
          <a:xfrm>
            <a:off x="2910254" y="188640"/>
            <a:ext cx="3921369"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kumimoji="0" lang="zh-CN" altLang="en-US" sz="3200" b="1" dirty="0">
                <a:solidFill>
                  <a:srgbClr val="CC0000"/>
                </a:solidFill>
                <a:effectLst>
                  <a:outerShdw blurRad="38100" dist="38100" dir="2700000" algn="tl">
                    <a:srgbClr val="C0C0C0"/>
                  </a:outerShdw>
                </a:effectLst>
              </a:rPr>
              <a:t>晶体缺陷的产生</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09376650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C7E6E994-D49C-463B-A3F4-A47991A21668}" type="slidenum">
              <a:rPr lang="en-US" altLang="zh-CN"/>
              <a:pPr/>
              <a:t>61</a:t>
            </a:fld>
            <a:endParaRPr lang="en-US" altLang="zh-CN"/>
          </a:p>
        </p:txBody>
      </p:sp>
      <p:sp>
        <p:nvSpPr>
          <p:cNvPr id="1782786" name="Text Box 2"/>
          <p:cNvSpPr txBox="1">
            <a:spLocks noChangeArrowheads="1"/>
          </p:cNvSpPr>
          <p:nvPr/>
        </p:nvSpPr>
        <p:spPr bwMode="auto">
          <a:xfrm>
            <a:off x="2853979" y="188640"/>
            <a:ext cx="4094285" cy="519112"/>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spcAft>
                <a:spcPct val="50000"/>
              </a:spcAft>
            </a:pPr>
            <a:r>
              <a:rPr kumimoji="0" lang="en-US" altLang="zh-CN" sz="2800" b="1" dirty="0">
                <a:solidFill>
                  <a:srgbClr val="CC0000"/>
                </a:solidFill>
                <a:effectLst>
                  <a:outerShdw blurRad="38100" dist="38100" dir="2700000" algn="tl">
                    <a:srgbClr val="C0C0C0"/>
                  </a:outerShdw>
                </a:effectLst>
                <a:sym typeface="Symbol" pitchFamily="18" charset="2"/>
              </a:rPr>
              <a:t>II  </a:t>
            </a:r>
            <a:r>
              <a:rPr kumimoji="0" lang="zh-CN" altLang="en-US" sz="2800" b="1" dirty="0">
                <a:solidFill>
                  <a:srgbClr val="CC0000"/>
                </a:solidFill>
                <a:effectLst>
                  <a:outerShdw blurRad="38100" dist="38100" dir="2700000" algn="tl">
                    <a:srgbClr val="C0C0C0"/>
                  </a:outerShdw>
                </a:effectLst>
                <a:sym typeface="Symbol" pitchFamily="18" charset="2"/>
              </a:rPr>
              <a:t>非晶体</a:t>
            </a:r>
            <a:r>
              <a:rPr kumimoji="0" lang="en-US" altLang="zh-CN" sz="2800" b="1" dirty="0">
                <a:solidFill>
                  <a:srgbClr val="CC0000"/>
                </a:solidFill>
                <a:effectLst>
                  <a:outerShdw blurRad="38100" dist="38100" dir="2700000" algn="tl">
                    <a:srgbClr val="C0C0C0"/>
                  </a:outerShdw>
                </a:effectLst>
                <a:sym typeface="Symbol" pitchFamily="18" charset="2"/>
              </a:rPr>
              <a:t>(</a:t>
            </a:r>
            <a:r>
              <a:rPr kumimoji="0" lang="zh-CN" altLang="en-US" sz="2800" b="1" dirty="0">
                <a:solidFill>
                  <a:srgbClr val="CC0000"/>
                </a:solidFill>
                <a:effectLst>
                  <a:outerShdw blurRad="38100" dist="38100" dir="2700000" algn="tl">
                    <a:srgbClr val="C0C0C0"/>
                  </a:outerShdw>
                </a:effectLst>
                <a:sym typeface="Symbol" pitchFamily="18" charset="2"/>
              </a:rPr>
              <a:t>无定形固体</a:t>
            </a:r>
            <a:r>
              <a:rPr kumimoji="0" lang="en-US" altLang="zh-CN" sz="2800" b="1" dirty="0">
                <a:solidFill>
                  <a:srgbClr val="CC0000"/>
                </a:solidFill>
                <a:effectLst>
                  <a:outerShdw blurRad="38100" dist="38100" dir="2700000" algn="tl">
                    <a:srgbClr val="C0C0C0"/>
                  </a:outerShdw>
                </a:effectLst>
                <a:sym typeface="Symbol" pitchFamily="18" charset="2"/>
              </a:rPr>
              <a:t>)</a:t>
            </a:r>
            <a:endParaRPr kumimoji="0" lang="en-US" altLang="zh-CN" sz="2800" b="1" dirty="0">
              <a:solidFill>
                <a:srgbClr val="CC0000"/>
              </a:solidFill>
              <a:effectLst>
                <a:outerShdw blurRad="38100" dist="38100" dir="2700000" algn="tl">
                  <a:srgbClr val="C0C0C0"/>
                </a:outerShdw>
              </a:effectLst>
            </a:endParaRPr>
          </a:p>
        </p:txBody>
      </p:sp>
      <p:sp>
        <p:nvSpPr>
          <p:cNvPr id="1782787" name="Text Box 3"/>
          <p:cNvSpPr txBox="1">
            <a:spLocks noChangeArrowheads="1"/>
          </p:cNvSpPr>
          <p:nvPr/>
        </p:nvSpPr>
        <p:spPr bwMode="auto">
          <a:xfrm>
            <a:off x="395536" y="980728"/>
            <a:ext cx="8568952" cy="5743111"/>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spcBef>
                <a:spcPct val="50000"/>
              </a:spcBef>
            </a:pPr>
            <a:r>
              <a:rPr kumimoji="0" lang="en-US" altLang="zh-CN" b="1" dirty="0">
                <a:solidFill>
                  <a:srgbClr val="FFFF00"/>
                </a:solidFill>
              </a:rPr>
              <a:t>        </a:t>
            </a:r>
            <a:r>
              <a:rPr kumimoji="0" lang="zh-CN" altLang="en-US" b="1" dirty="0"/>
              <a:t>组成非晶体的微粒的空间排列杂乱无章，因此不能像晶体那样产生特定的晶面，而显得无一定的形状。就此而言，非晶体颇像液体，所以也可以把非晶体看作“</a:t>
            </a:r>
            <a:r>
              <a:rPr kumimoji="0" lang="zh-CN" altLang="en-US" b="1" dirty="0">
                <a:solidFill>
                  <a:schemeClr val="accent2"/>
                </a:solidFill>
              </a:rPr>
              <a:t>过冷的液体</a:t>
            </a:r>
            <a:r>
              <a:rPr kumimoji="0" lang="zh-CN" altLang="en-US" b="1" dirty="0"/>
              <a:t>”。</a:t>
            </a:r>
          </a:p>
          <a:p>
            <a:pPr eaLnBrk="1" hangingPunct="1">
              <a:lnSpc>
                <a:spcPct val="130000"/>
              </a:lnSpc>
              <a:spcBef>
                <a:spcPct val="50000"/>
              </a:spcBef>
            </a:pPr>
            <a:r>
              <a:rPr kumimoji="0" lang="zh-CN" altLang="en-US" b="1" dirty="0"/>
              <a:t>        玻璃是典型的非晶体。金属和合金在某些特定条件下，也可以变成非晶态，称为金属玻璃。实验室常见的物质，如活性炭、硅胶以及</a:t>
            </a:r>
            <a:r>
              <a:rPr kumimoji="0" lang="zh-CN" altLang="en-US" b="1" dirty="0">
                <a:sym typeface="Symbol" pitchFamily="18" charset="2"/>
              </a:rPr>
              <a:t></a:t>
            </a:r>
            <a:r>
              <a:rPr kumimoji="0" lang="en-US" altLang="zh-CN" b="1" dirty="0">
                <a:sym typeface="Symbol" pitchFamily="18" charset="2"/>
              </a:rPr>
              <a:t>-</a:t>
            </a:r>
            <a:r>
              <a:rPr kumimoji="0" lang="en-US" altLang="zh-CN" b="1" dirty="0"/>
              <a:t>Al</a:t>
            </a:r>
            <a:r>
              <a:rPr kumimoji="0" lang="en-US" altLang="zh-CN" b="1" baseline="-25000" dirty="0"/>
              <a:t>2</a:t>
            </a:r>
            <a:r>
              <a:rPr kumimoji="0" lang="en-US" altLang="zh-CN" b="1" dirty="0"/>
              <a:t>O</a:t>
            </a:r>
            <a:r>
              <a:rPr kumimoji="0" lang="en-US" altLang="zh-CN" b="1" baseline="-25000" dirty="0"/>
              <a:t>3</a:t>
            </a:r>
            <a:r>
              <a:rPr kumimoji="0" lang="zh-CN" altLang="en-US" b="1" dirty="0"/>
              <a:t>等也是无定形构体，它们只是在若干纳米的微小尺度内有序，由这些极小微粒堆砌而成的多孔结构具有很高的比表面，在工业上或实验室中广泛用作吸附剂和催化剂的载体。</a:t>
            </a:r>
          </a:p>
          <a:p>
            <a:pPr eaLnBrk="1" hangingPunct="1">
              <a:lnSpc>
                <a:spcPct val="130000"/>
              </a:lnSpc>
              <a:spcBef>
                <a:spcPct val="50000"/>
              </a:spcBef>
            </a:pPr>
            <a:r>
              <a:rPr kumimoji="0" lang="zh-CN" altLang="en-US" b="1" dirty="0"/>
              <a:t>        一些有机化合物，如橡胶、塑料、沥青、石蜡、高分子聚苯乙烯等聚合固体也都是非晶态。</a:t>
            </a:r>
            <a:endParaRPr kumimoji="0" lang="zh-CN" altLang="en-US" sz="2000" b="1" dirty="0"/>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9553339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灯片编号占位符 1"/>
          <p:cNvSpPr>
            <a:spLocks noGrp="1"/>
          </p:cNvSpPr>
          <p:nvPr>
            <p:ph type="sldNum" sz="quarter" idx="10"/>
          </p:nvPr>
        </p:nvSpPr>
        <p:spPr/>
        <p:txBody>
          <a:bodyPr/>
          <a:lstStyle/>
          <a:p>
            <a:fld id="{4DA1999D-7AF1-48AD-B0AB-A94948CDA4B1}" type="slidenum">
              <a:rPr lang="en-US" altLang="zh-CN"/>
              <a:pPr/>
              <a:t>62</a:t>
            </a:fld>
            <a:endParaRPr lang="en-US" altLang="zh-CN"/>
          </a:p>
        </p:txBody>
      </p:sp>
      <p:sp>
        <p:nvSpPr>
          <p:cNvPr id="1783810" name="Text Box 2"/>
          <p:cNvSpPr txBox="1">
            <a:spLocks noChangeArrowheads="1"/>
          </p:cNvSpPr>
          <p:nvPr/>
        </p:nvSpPr>
        <p:spPr bwMode="auto">
          <a:xfrm>
            <a:off x="611560" y="5391448"/>
            <a:ext cx="8209085" cy="142192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solidFill>
                  <a:schemeClr val="accent2"/>
                </a:solidFill>
              </a:rPr>
              <a:t>X</a:t>
            </a:r>
            <a:r>
              <a:rPr kumimoji="0" lang="zh-CN" altLang="en-US" b="1" dirty="0">
                <a:solidFill>
                  <a:schemeClr val="accent2"/>
                </a:solidFill>
              </a:rPr>
              <a:t>射线衍射证明，玻璃是长程无序只短程有序，而且像液体一样，它们具有一定的流动性，只是在室温下流动的速率非常慢，可能在几年之后才有显著的变化。</a:t>
            </a:r>
            <a:endParaRPr kumimoji="0" lang="zh-CN" altLang="en-US" sz="2000" b="1" dirty="0">
              <a:solidFill>
                <a:schemeClr val="accent2"/>
              </a:solidFill>
            </a:endParaRPr>
          </a:p>
        </p:txBody>
      </p:sp>
      <p:grpSp>
        <p:nvGrpSpPr>
          <p:cNvPr id="73731" name="Group 10"/>
          <p:cNvGrpSpPr>
            <a:grpSpLocks/>
          </p:cNvGrpSpPr>
          <p:nvPr/>
        </p:nvGrpSpPr>
        <p:grpSpPr bwMode="auto">
          <a:xfrm>
            <a:off x="451339" y="865189"/>
            <a:ext cx="8440615" cy="4435475"/>
            <a:chOff x="480" y="385"/>
            <a:chExt cx="5760" cy="2794"/>
          </a:xfrm>
        </p:grpSpPr>
        <p:pic>
          <p:nvPicPr>
            <p:cNvPr id="73732" name="Picture 3"/>
            <p:cNvPicPr>
              <a:picLocks noChangeAspect="1" noChangeArrowheads="1"/>
            </p:cNvPicPr>
            <p:nvPr/>
          </p:nvPicPr>
          <p:blipFill>
            <a:blip r:embed="rId2" cstate="print">
              <a:lum bright="-12000"/>
              <a:extLst>
                <a:ext uri="{28A0092B-C50C-407E-A947-70E740481C1C}">
                  <a14:useLocalDpi xmlns:a14="http://schemas.microsoft.com/office/drawing/2010/main"/>
                </a:ext>
              </a:extLst>
            </a:blip>
            <a:srcRect/>
            <a:stretch>
              <a:fillRect/>
            </a:stretch>
          </p:blipFill>
          <p:spPr bwMode="auto">
            <a:xfrm>
              <a:off x="480" y="385"/>
              <a:ext cx="5760" cy="2794"/>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73733" name="Picture 6" descr="npo0001ca"/>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02" y="509"/>
              <a:ext cx="3430" cy="1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83813" name="Text Box 5"/>
            <p:cNvSpPr txBox="1">
              <a:spLocks noChangeArrowheads="1"/>
            </p:cNvSpPr>
            <p:nvPr/>
          </p:nvSpPr>
          <p:spPr bwMode="auto">
            <a:xfrm>
              <a:off x="480" y="2458"/>
              <a:ext cx="5760" cy="717"/>
            </a:xfrm>
            <a:prstGeom prst="rect">
              <a:avLst/>
            </a:prstGeom>
            <a:solidFill>
              <a:schemeClr val="tx1"/>
            </a:solidFill>
            <a:ln w="9525">
              <a:noFill/>
              <a:miter lim="800000"/>
              <a:headEnd/>
              <a:tailEnd/>
            </a:ln>
            <a:effectLst/>
          </p:spPr>
          <p:txBody>
            <a:bodyPr lIns="91425" tIns="45712" rIns="91425" bIns="45712">
              <a:spAutoFit/>
            </a:bodyPr>
            <a:lstStyle/>
            <a:p>
              <a:pPr>
                <a:defRPr/>
              </a:pPr>
              <a:r>
                <a:rPr lang="en-US" altLang="zh-CN" b="1">
                  <a:solidFill>
                    <a:srgbClr val="0000FF"/>
                  </a:solidFill>
                  <a:effectLst>
                    <a:outerShdw blurRad="38100" dist="38100" dir="2700000" algn="tl">
                      <a:srgbClr val="000000">
                        <a:alpha val="43137"/>
                      </a:srgbClr>
                    </a:outerShdw>
                  </a:effectLst>
                </a:rPr>
                <a:t>              </a:t>
              </a:r>
              <a:r>
                <a:rPr lang="en-US" altLang="zh-CN" sz="2000" b="1">
                  <a:solidFill>
                    <a:srgbClr val="0000FF"/>
                  </a:solidFill>
                  <a:effectLst>
                    <a:outerShdw blurRad="38100" dist="38100" dir="2700000" algn="tl">
                      <a:srgbClr val="000000">
                        <a:alpha val="43137"/>
                      </a:srgbClr>
                    </a:outerShdw>
                  </a:effectLst>
                </a:rPr>
                <a:t>(a)                                       (b)                                                (c)</a:t>
              </a:r>
            </a:p>
            <a:p>
              <a:pPr>
                <a:defRPr/>
              </a:pPr>
              <a:endParaRPr lang="en-US" altLang="zh-CN" sz="2000" b="1">
                <a:solidFill>
                  <a:srgbClr val="0000FF"/>
                </a:solidFill>
                <a:effectLst>
                  <a:outerShdw blurRad="38100" dist="38100" dir="2700000" algn="tl">
                    <a:srgbClr val="000000">
                      <a:alpha val="43137"/>
                    </a:srgbClr>
                  </a:outerShdw>
                </a:effectLst>
              </a:endParaRPr>
            </a:p>
            <a:p>
              <a:pPr algn="ctr">
                <a:defRPr/>
              </a:pPr>
              <a:r>
                <a:rPr lang="zh-CN" altLang="en-US" b="1">
                  <a:solidFill>
                    <a:srgbClr val="0000FF"/>
                  </a:solidFill>
                  <a:effectLst>
                    <a:outerShdw blurRad="38100" dist="38100" dir="2700000" algn="tl">
                      <a:srgbClr val="000000">
                        <a:alpha val="43137"/>
                      </a:srgbClr>
                    </a:outerShdw>
                  </a:effectLst>
                </a:rPr>
                <a:t>比较石英</a:t>
              </a:r>
              <a:r>
                <a:rPr lang="en-US" altLang="zh-CN" b="1">
                  <a:solidFill>
                    <a:srgbClr val="0000FF"/>
                  </a:solidFill>
                  <a:effectLst>
                    <a:outerShdw blurRad="38100" dist="38100" dir="2700000" algn="tl">
                      <a:srgbClr val="000000">
                        <a:alpha val="43137"/>
                      </a:srgbClr>
                    </a:outerShdw>
                  </a:effectLst>
                </a:rPr>
                <a:t>(a)</a:t>
              </a:r>
              <a:r>
                <a:rPr lang="zh-CN" altLang="en-US" b="1">
                  <a:solidFill>
                    <a:srgbClr val="0000FF"/>
                  </a:solidFill>
                  <a:effectLst>
                    <a:outerShdw blurRad="38100" dist="38100" dir="2700000" algn="tl">
                      <a:srgbClr val="000000">
                        <a:alpha val="43137"/>
                      </a:srgbClr>
                    </a:outerShdw>
                  </a:effectLst>
                </a:rPr>
                <a:t>、石英玻璃</a:t>
              </a:r>
              <a:r>
                <a:rPr lang="en-US" altLang="zh-CN" b="1">
                  <a:solidFill>
                    <a:srgbClr val="0000FF"/>
                  </a:solidFill>
                  <a:effectLst>
                    <a:outerShdw blurRad="38100" dist="38100" dir="2700000" algn="tl">
                      <a:srgbClr val="000000">
                        <a:alpha val="43137"/>
                      </a:srgbClr>
                    </a:outerShdw>
                  </a:effectLst>
                </a:rPr>
                <a:t>(b)</a:t>
              </a:r>
              <a:r>
                <a:rPr lang="zh-CN" altLang="en-US" b="1">
                  <a:solidFill>
                    <a:srgbClr val="0000FF"/>
                  </a:solidFill>
                  <a:effectLst>
                    <a:outerShdw blurRad="38100" dist="38100" dir="2700000" algn="tl">
                      <a:srgbClr val="000000">
                        <a:alpha val="43137"/>
                      </a:srgbClr>
                    </a:outerShdw>
                  </a:effectLst>
                </a:rPr>
                <a:t>和多组分玻璃</a:t>
              </a:r>
              <a:r>
                <a:rPr lang="en-US" altLang="zh-CN" b="1">
                  <a:solidFill>
                    <a:srgbClr val="0000FF"/>
                  </a:solidFill>
                  <a:effectLst>
                    <a:outerShdw blurRad="38100" dist="38100" dir="2700000" algn="tl">
                      <a:srgbClr val="000000">
                        <a:alpha val="43137"/>
                      </a:srgbClr>
                    </a:outerShdw>
                  </a:effectLst>
                </a:rPr>
                <a:t>(c)</a:t>
              </a:r>
              <a:r>
                <a:rPr lang="zh-CN" altLang="en-US" b="1">
                  <a:solidFill>
                    <a:srgbClr val="0000FF"/>
                  </a:solidFill>
                  <a:effectLst>
                    <a:outerShdw blurRad="38100" dist="38100" dir="2700000" algn="tl">
                      <a:srgbClr val="000000">
                        <a:alpha val="43137"/>
                      </a:srgbClr>
                    </a:outerShdw>
                  </a:effectLst>
                </a:rPr>
                <a:t>的二维图像</a:t>
              </a:r>
            </a:p>
          </p:txBody>
        </p:sp>
        <p:sp>
          <p:nvSpPr>
            <p:cNvPr id="1783814" name="Text Box 6"/>
            <p:cNvSpPr txBox="1">
              <a:spLocks noChangeArrowheads="1"/>
            </p:cNvSpPr>
            <p:nvPr/>
          </p:nvSpPr>
          <p:spPr bwMode="auto">
            <a:xfrm>
              <a:off x="5616" y="528"/>
              <a:ext cx="624" cy="507"/>
            </a:xfrm>
            <a:prstGeom prst="rect">
              <a:avLst/>
            </a:prstGeom>
            <a:solidFill>
              <a:schemeClr val="tx1"/>
            </a:solidFill>
            <a:ln w="9525">
              <a:noFill/>
              <a:miter lim="800000"/>
              <a:headEnd/>
              <a:tailEnd/>
            </a:ln>
            <a:effectLst/>
          </p:spPr>
          <p:txBody>
            <a:bodyPr lIns="0" tIns="0" rIns="0" bIns="0">
              <a:spAutoFit/>
            </a:bodyPr>
            <a:lstStyle/>
            <a:p>
              <a:pPr>
                <a:lnSpc>
                  <a:spcPct val="110000"/>
                </a:lnSpc>
                <a:defRPr/>
              </a:pPr>
              <a:r>
                <a:rPr lang="zh-CN" altLang="en-US" sz="1600" b="1">
                  <a:solidFill>
                    <a:srgbClr val="FF0000"/>
                  </a:solidFill>
                  <a:effectLst>
                    <a:outerShdw blurRad="38100" dist="38100" dir="2700000" algn="tl">
                      <a:srgbClr val="000000">
                        <a:alpha val="43137"/>
                      </a:srgbClr>
                    </a:outerShdw>
                  </a:effectLst>
                </a:rPr>
                <a:t>阳离子</a:t>
              </a:r>
              <a:r>
                <a:rPr lang="en-US" altLang="zh-CN" sz="1600" b="1">
                  <a:solidFill>
                    <a:srgbClr val="FF0000"/>
                  </a:solidFill>
                  <a:effectLst>
                    <a:outerShdw blurRad="38100" dist="38100" dir="2700000" algn="tl">
                      <a:srgbClr val="000000">
                        <a:alpha val="43137"/>
                      </a:srgbClr>
                    </a:outerShdw>
                  </a:effectLst>
                </a:rPr>
                <a:t>M</a:t>
              </a:r>
              <a:r>
                <a:rPr lang="en-US" altLang="zh-CN" sz="1600" b="1" baseline="-25000">
                  <a:solidFill>
                    <a:srgbClr val="FF0000"/>
                  </a:solidFill>
                  <a:effectLst>
                    <a:outerShdw blurRad="38100" dist="38100" dir="2700000" algn="tl">
                      <a:srgbClr val="000000">
                        <a:alpha val="43137"/>
                      </a:srgbClr>
                    </a:outerShdw>
                  </a:effectLst>
                </a:rPr>
                <a:t>3</a:t>
              </a:r>
            </a:p>
            <a:p>
              <a:pPr>
                <a:lnSpc>
                  <a:spcPct val="110000"/>
                </a:lnSpc>
                <a:defRPr/>
              </a:pPr>
              <a:r>
                <a:rPr lang="zh-CN" altLang="en-US" sz="1600" b="1">
                  <a:solidFill>
                    <a:srgbClr val="FF0000"/>
                  </a:solidFill>
                  <a:effectLst>
                    <a:outerShdw blurRad="38100" dist="38100" dir="2700000" algn="tl">
                      <a:srgbClr val="000000">
                        <a:alpha val="43137"/>
                      </a:srgbClr>
                    </a:outerShdw>
                  </a:effectLst>
                </a:rPr>
                <a:t>阳离子</a:t>
              </a:r>
              <a:r>
                <a:rPr lang="en-US" altLang="zh-CN" sz="1600" b="1">
                  <a:solidFill>
                    <a:srgbClr val="FF0000"/>
                  </a:solidFill>
                  <a:effectLst>
                    <a:outerShdw blurRad="38100" dist="38100" dir="2700000" algn="tl">
                      <a:srgbClr val="000000">
                        <a:alpha val="43137"/>
                      </a:srgbClr>
                    </a:outerShdw>
                  </a:effectLst>
                </a:rPr>
                <a:t>M</a:t>
              </a:r>
              <a:r>
                <a:rPr lang="en-US" altLang="zh-CN" sz="1600" b="1" baseline="-25000">
                  <a:solidFill>
                    <a:srgbClr val="FF0000"/>
                  </a:solidFill>
                  <a:effectLst>
                    <a:outerShdw blurRad="38100" dist="38100" dir="2700000" algn="tl">
                      <a:srgbClr val="000000">
                        <a:alpha val="43137"/>
                      </a:srgbClr>
                    </a:outerShdw>
                  </a:effectLst>
                </a:rPr>
                <a:t>2</a:t>
              </a:r>
            </a:p>
            <a:p>
              <a:pPr>
                <a:lnSpc>
                  <a:spcPct val="110000"/>
                </a:lnSpc>
                <a:defRPr/>
              </a:pPr>
              <a:r>
                <a:rPr lang="zh-CN" altLang="en-US" sz="1600" b="1">
                  <a:solidFill>
                    <a:srgbClr val="FF0000"/>
                  </a:solidFill>
                  <a:effectLst>
                    <a:outerShdw blurRad="38100" dist="38100" dir="2700000" algn="tl">
                      <a:srgbClr val="000000">
                        <a:alpha val="43137"/>
                      </a:srgbClr>
                    </a:outerShdw>
                  </a:effectLst>
                </a:rPr>
                <a:t>阳离子</a:t>
              </a:r>
              <a:r>
                <a:rPr lang="en-US" altLang="zh-CN" sz="1600" b="1">
                  <a:solidFill>
                    <a:srgbClr val="FF0000"/>
                  </a:solidFill>
                  <a:effectLst>
                    <a:outerShdw blurRad="38100" dist="38100" dir="2700000" algn="tl">
                      <a:srgbClr val="000000">
                        <a:alpha val="43137"/>
                      </a:srgbClr>
                    </a:outerShdw>
                  </a:effectLst>
                </a:rPr>
                <a:t>M</a:t>
              </a:r>
              <a:r>
                <a:rPr lang="en-US" altLang="zh-CN" sz="1600" b="1" baseline="-25000">
                  <a:solidFill>
                    <a:srgbClr val="FF0000"/>
                  </a:solidFill>
                  <a:effectLst>
                    <a:outerShdw blurRad="38100" dist="38100" dir="2700000" algn="tl">
                      <a:srgbClr val="000000">
                        <a:alpha val="43137"/>
                      </a:srgbClr>
                    </a:outerShdw>
                  </a:effectLst>
                </a:rPr>
                <a:t>1</a:t>
              </a:r>
            </a:p>
          </p:txBody>
        </p:sp>
        <p:grpSp>
          <p:nvGrpSpPr>
            <p:cNvPr id="73736" name="Group 9"/>
            <p:cNvGrpSpPr>
              <a:grpSpLocks/>
            </p:cNvGrpSpPr>
            <p:nvPr/>
          </p:nvGrpSpPr>
          <p:grpSpPr bwMode="auto">
            <a:xfrm>
              <a:off x="5034" y="636"/>
              <a:ext cx="240" cy="682"/>
              <a:chOff x="5136" y="636"/>
              <a:chExt cx="240" cy="682"/>
            </a:xfrm>
          </p:grpSpPr>
          <p:sp>
            <p:nvSpPr>
              <p:cNvPr id="1783815" name="Text Box 7"/>
              <p:cNvSpPr txBox="1">
                <a:spLocks noChangeArrowheads="1"/>
              </p:cNvSpPr>
              <p:nvPr/>
            </p:nvSpPr>
            <p:spPr bwMode="auto">
              <a:xfrm>
                <a:off x="5142" y="636"/>
                <a:ext cx="234" cy="682"/>
              </a:xfrm>
              <a:prstGeom prst="rect">
                <a:avLst/>
              </a:prstGeom>
              <a:solidFill>
                <a:schemeClr val="tx1"/>
              </a:solidFill>
              <a:ln w="9525">
                <a:noFill/>
                <a:miter lim="800000"/>
                <a:headEnd/>
                <a:tailEnd/>
              </a:ln>
              <a:effectLst/>
            </p:spPr>
            <p:txBody>
              <a:bodyPr lIns="0" tIns="0" rIns="0" bIns="0">
                <a:spAutoFit/>
              </a:bodyPr>
              <a:lstStyle/>
              <a:p>
                <a:pPr>
                  <a:lnSpc>
                    <a:spcPct val="110000"/>
                  </a:lnSpc>
                  <a:defRPr/>
                </a:pPr>
                <a:r>
                  <a:rPr lang="en-US" altLang="zh-CN" sz="1600" b="1">
                    <a:solidFill>
                      <a:schemeClr val="bg2"/>
                    </a:solidFill>
                    <a:effectLst>
                      <a:outerShdw blurRad="38100" dist="38100" dir="2700000" algn="tl">
                        <a:srgbClr val="000000">
                          <a:alpha val="43137"/>
                        </a:srgbClr>
                      </a:outerShdw>
                    </a:effectLst>
                    <a:sym typeface="Symbol" pitchFamily="18" charset="2"/>
                  </a:rPr>
                  <a:t></a:t>
                </a:r>
                <a:r>
                  <a:rPr lang="en-US" altLang="zh-CN" sz="1600" b="1">
                    <a:solidFill>
                      <a:srgbClr val="FF0000"/>
                    </a:solidFill>
                    <a:effectLst>
                      <a:outerShdw blurRad="38100" dist="38100" dir="2700000" algn="tl">
                        <a:srgbClr val="000000">
                          <a:alpha val="43137"/>
                        </a:srgbClr>
                      </a:outerShdw>
                    </a:effectLst>
                    <a:sym typeface="Symbol" pitchFamily="18" charset="2"/>
                  </a:rPr>
                  <a:t> </a:t>
                </a:r>
                <a:r>
                  <a:rPr lang="zh-CN" altLang="en-US" sz="1600" b="1">
                    <a:solidFill>
                      <a:srgbClr val="FF0000"/>
                    </a:solidFill>
                    <a:effectLst>
                      <a:outerShdw blurRad="38100" dist="38100" dir="2700000" algn="tl">
                        <a:srgbClr val="000000">
                          <a:alpha val="43137"/>
                        </a:srgbClr>
                      </a:outerShdw>
                    </a:effectLst>
                  </a:rPr>
                  <a:t>氧</a:t>
                </a:r>
              </a:p>
              <a:p>
                <a:pPr>
                  <a:lnSpc>
                    <a:spcPct val="110000"/>
                  </a:lnSpc>
                  <a:defRPr/>
                </a:pPr>
                <a:r>
                  <a:rPr lang="zh-CN" altLang="en-US" sz="1600" b="1">
                    <a:solidFill>
                      <a:srgbClr val="FF0000"/>
                    </a:solidFill>
                    <a:effectLst>
                      <a:outerShdw blurRad="38100" dist="38100" dir="2700000" algn="tl">
                        <a:srgbClr val="000000">
                          <a:alpha val="43137"/>
                        </a:srgbClr>
                      </a:outerShdw>
                    </a:effectLst>
                  </a:rPr>
                  <a:t>   硅</a:t>
                </a:r>
                <a:endParaRPr lang="zh-CN" altLang="en-US" sz="1600" b="1" baseline="-25000">
                  <a:solidFill>
                    <a:srgbClr val="FF0000"/>
                  </a:solidFill>
                  <a:effectLst>
                    <a:outerShdw blurRad="38100" dist="38100" dir="2700000" algn="tl">
                      <a:srgbClr val="000000">
                        <a:alpha val="43137"/>
                      </a:srgbClr>
                    </a:outerShdw>
                  </a:effectLst>
                </a:endParaRPr>
              </a:p>
            </p:txBody>
          </p:sp>
          <p:sp>
            <p:nvSpPr>
              <p:cNvPr id="73738" name="Oval 8"/>
              <p:cNvSpPr>
                <a:spLocks noChangeAspect="1" noChangeArrowheads="1"/>
              </p:cNvSpPr>
              <p:nvPr/>
            </p:nvSpPr>
            <p:spPr bwMode="auto">
              <a:xfrm>
                <a:off x="5136" y="852"/>
                <a:ext cx="73" cy="73"/>
              </a:xfrm>
              <a:prstGeom prst="ellipse">
                <a:avLst/>
              </a:prstGeom>
              <a:noFill/>
              <a:ln w="1905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91425" tIns="45712" rIns="91425" bIns="45712"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effectLst>
                    <a:outerShdw blurRad="38100" dist="38100" dir="2700000" algn="tl">
                      <a:srgbClr val="000000">
                        <a:alpha val="43137"/>
                      </a:srgbClr>
                    </a:outerShdw>
                  </a:effectLst>
                </a:endParaRPr>
              </a:p>
            </p:txBody>
          </p:sp>
        </p:grpSp>
      </p:grpSp>
    </p:spTree>
    <p:extLst>
      <p:ext uri="{BB962C8B-B14F-4D97-AF65-F5344CB8AC3E}">
        <p14:creationId xmlns:p14="http://schemas.microsoft.com/office/powerpoint/2010/main" val="1738453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87B501D3-9F3C-41CC-8063-3AEBF2F0CBD6}" type="slidenum">
              <a:rPr lang="en-US" altLang="zh-CN"/>
              <a:pPr/>
              <a:t>63</a:t>
            </a:fld>
            <a:endParaRPr lang="en-US" altLang="zh-CN"/>
          </a:p>
        </p:txBody>
      </p:sp>
      <p:sp>
        <p:nvSpPr>
          <p:cNvPr id="1784834" name="Text Box 2"/>
          <p:cNvSpPr txBox="1">
            <a:spLocks noChangeArrowheads="1"/>
          </p:cNvSpPr>
          <p:nvPr/>
        </p:nvSpPr>
        <p:spPr bwMode="auto">
          <a:xfrm>
            <a:off x="281354" y="1340768"/>
            <a:ext cx="8611126" cy="2308324"/>
          </a:xfrm>
          <a:prstGeom prst="rect">
            <a:avLst/>
          </a:prstGeom>
          <a:noFill/>
          <a:ln w="9525" algn="ctr">
            <a:noFill/>
            <a:miter lim="800000"/>
            <a:headEnd/>
            <a:tailEnd/>
          </a:ln>
          <a:effectLst/>
        </p:spPr>
        <p:txBody>
          <a:bodyPr wrap="square">
            <a:spAutoFit/>
          </a:bodyPr>
          <a:lstStyle/>
          <a:p>
            <a:pPr>
              <a:lnSpc>
                <a:spcPct val="150000"/>
              </a:lnSpc>
              <a:defRPr/>
            </a:pPr>
            <a:r>
              <a:rPr kumimoji="0" lang="en-US" altLang="zh-CN" b="1" dirty="0">
                <a:solidFill>
                  <a:schemeClr val="bg1"/>
                </a:solidFill>
              </a:rPr>
              <a:t>        </a:t>
            </a:r>
            <a:r>
              <a:rPr kumimoji="0" lang="zh-CN" altLang="en-US" b="1" dirty="0"/>
              <a:t>非晶态有序程度增大便向微晶过渡，微晶是介于非晶态和晶态之间的物质。它们是“近程有序”，即在很小的范围内微粒作有规则排列，因此可以把它们看作由许多微小晶体组成的。很多物质在结晶不好的情况下都能形成微晶。</a:t>
            </a:r>
            <a:endParaRPr kumimoji="0" lang="zh-CN" altLang="en-US" sz="2000" b="1" dirty="0"/>
          </a:p>
        </p:txBody>
      </p:sp>
      <p:sp>
        <p:nvSpPr>
          <p:cNvPr id="1784835" name="Text Box 3"/>
          <p:cNvSpPr txBox="1">
            <a:spLocks noChangeArrowheads="1"/>
          </p:cNvSpPr>
          <p:nvPr/>
        </p:nvSpPr>
        <p:spPr bwMode="auto">
          <a:xfrm>
            <a:off x="3470979" y="188640"/>
            <a:ext cx="2469173" cy="57943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en-US" altLang="zh-CN" sz="3200" b="1" dirty="0">
                <a:solidFill>
                  <a:srgbClr val="CC0000"/>
                </a:solidFill>
                <a:effectLst>
                  <a:outerShdw blurRad="38100" dist="38100" dir="2700000" algn="tl">
                    <a:srgbClr val="C0C0C0"/>
                  </a:outerShdw>
                </a:effectLst>
              </a:rPr>
              <a:t>III  </a:t>
            </a:r>
            <a:r>
              <a:rPr kumimoji="0" lang="zh-CN" altLang="en-US" sz="3200" b="1" dirty="0">
                <a:solidFill>
                  <a:srgbClr val="CC0000"/>
                </a:solidFill>
                <a:effectLst>
                  <a:outerShdw blurRad="38100" dist="38100" dir="2700000" algn="tl">
                    <a:srgbClr val="C0C0C0"/>
                  </a:outerShdw>
                </a:effectLst>
              </a:rPr>
              <a:t>微  晶</a:t>
            </a:r>
            <a:endParaRPr kumimoji="0" lang="zh-CN" altLang="en-US" sz="2800" b="1" dirty="0">
              <a:solidFill>
                <a:srgbClr val="CC0000"/>
              </a:solidFill>
              <a:effectLst>
                <a:outerShdw blurRad="38100" dist="38100" dir="2700000" algn="tl">
                  <a:srgbClr val="C0C0C0"/>
                </a:outerShdw>
              </a:effectLst>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21324251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1A60FB8-EBAC-3348-8B44-1841F6DB1007}"/>
              </a:ext>
            </a:extLst>
          </p:cNvPr>
          <p:cNvSpPr>
            <a:spLocks noGrp="1"/>
          </p:cNvSpPr>
          <p:nvPr>
            <p:ph type="sldNum" sz="quarter" idx="10"/>
          </p:nvPr>
        </p:nvSpPr>
        <p:spPr/>
        <p:txBody>
          <a:bodyPr/>
          <a:lstStyle/>
          <a:p>
            <a:fld id="{45B8A701-AFD2-43CB-A356-4D0DCF8AAF5F}" type="slidenum">
              <a:rPr lang="zh-CN" altLang="en-US" smtClean="0"/>
              <a:pPr/>
              <a:t>64</a:t>
            </a:fld>
            <a:endParaRPr lang="en-US" altLang="zh-CN"/>
          </a:p>
        </p:txBody>
      </p:sp>
      <p:sp>
        <p:nvSpPr>
          <p:cNvPr id="3" name="Rectangle 22">
            <a:extLst>
              <a:ext uri="{FF2B5EF4-FFF2-40B4-BE49-F238E27FC236}">
                <a16:creationId xmlns:a16="http://schemas.microsoft.com/office/drawing/2014/main" id="{05C57BBA-E24D-C44A-B017-F7DA0FEEAAA5}"/>
              </a:ext>
            </a:extLst>
          </p:cNvPr>
          <p:cNvSpPr>
            <a:spLocks noChangeArrowheads="1"/>
          </p:cNvSpPr>
          <p:nvPr/>
        </p:nvSpPr>
        <p:spPr bwMode="auto">
          <a:xfrm>
            <a:off x="3347864" y="188640"/>
            <a:ext cx="2387112" cy="57943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pPr algn="ctr"/>
            <a:r>
              <a:rPr lang="zh-CN" altLang="en-US" sz="3200" b="1" dirty="0">
                <a:solidFill>
                  <a:srgbClr val="CC3300"/>
                </a:solidFill>
                <a:effectLst>
                  <a:outerShdw blurRad="38100" dist="38100" dir="2700000" algn="tl">
                    <a:srgbClr val="C0C0C0"/>
                  </a:outerShdw>
                </a:effectLst>
              </a:rPr>
              <a:t>小结</a:t>
            </a:r>
          </a:p>
        </p:txBody>
      </p:sp>
      <p:sp>
        <p:nvSpPr>
          <p:cNvPr id="4" name="矩形 3">
            <a:extLst>
              <a:ext uri="{FF2B5EF4-FFF2-40B4-BE49-F238E27FC236}">
                <a16:creationId xmlns:a16="http://schemas.microsoft.com/office/drawing/2014/main" id="{56C2B34A-8E43-6845-868C-C886676E386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文本框 4">
            <a:extLst>
              <a:ext uri="{FF2B5EF4-FFF2-40B4-BE49-F238E27FC236}">
                <a16:creationId xmlns:a16="http://schemas.microsoft.com/office/drawing/2014/main" id="{804F2723-8ECA-8A44-A4A3-E378DB605CBF}"/>
              </a:ext>
            </a:extLst>
          </p:cNvPr>
          <p:cNvSpPr txBox="1"/>
          <p:nvPr/>
        </p:nvSpPr>
        <p:spPr>
          <a:xfrm>
            <a:off x="1187624" y="1340768"/>
            <a:ext cx="6378669" cy="4573303"/>
          </a:xfrm>
          <a:prstGeom prst="rect">
            <a:avLst/>
          </a:prstGeom>
          <a:noFill/>
        </p:spPr>
        <p:txBody>
          <a:bodyPr wrap="none" rtlCol="0">
            <a:spAutoFit/>
          </a:bodyPr>
          <a:lstStyle/>
          <a:p>
            <a:pPr indent="-342900">
              <a:lnSpc>
                <a:spcPct val="120000"/>
              </a:lnSpc>
              <a:spcBef>
                <a:spcPts val="600"/>
              </a:spcBef>
              <a:buFont typeface="Wingdings" pitchFamily="2" charset="2"/>
              <a:buChar char="ü"/>
            </a:pPr>
            <a:r>
              <a:rPr lang="zh-CN" altLang="en-US" sz="2800" dirty="0"/>
              <a:t>晶体结构的描述</a:t>
            </a:r>
            <a:endParaRPr kumimoji="1" lang="en-US" altLang="zh-CN" sz="2800" dirty="0"/>
          </a:p>
          <a:p>
            <a:pPr>
              <a:lnSpc>
                <a:spcPct val="120000"/>
              </a:lnSpc>
              <a:spcBef>
                <a:spcPts val="600"/>
              </a:spcBef>
            </a:pPr>
            <a:r>
              <a:rPr kumimoji="1" lang="zh-CN" altLang="en-US" sz="2800" dirty="0">
                <a:solidFill>
                  <a:srgbClr val="FF0000"/>
                </a:solidFill>
              </a:rPr>
              <a:t>    </a:t>
            </a:r>
            <a:r>
              <a:rPr kumimoji="1" lang="zh-CN" altLang="en-US" sz="2800" dirty="0">
                <a:solidFill>
                  <a:srgbClr val="0000FF"/>
                </a:solidFill>
              </a:rPr>
              <a:t>晶胞参数、晶系和点阵类型</a:t>
            </a:r>
            <a:endParaRPr kumimoji="1" lang="en-US" altLang="zh-CN" sz="2800" dirty="0">
              <a:solidFill>
                <a:srgbClr val="0000FF"/>
              </a:solidFill>
            </a:endParaRPr>
          </a:p>
          <a:p>
            <a:pPr>
              <a:lnSpc>
                <a:spcPct val="120000"/>
              </a:lnSpc>
              <a:spcBef>
                <a:spcPts val="600"/>
              </a:spcBef>
            </a:pPr>
            <a:endParaRPr kumimoji="1" lang="en-US" altLang="zh-CN" sz="800" dirty="0"/>
          </a:p>
          <a:p>
            <a:pPr indent="-342900">
              <a:lnSpc>
                <a:spcPct val="120000"/>
              </a:lnSpc>
              <a:spcBef>
                <a:spcPts val="600"/>
              </a:spcBef>
              <a:buFont typeface="Wingdings" pitchFamily="2" charset="2"/>
              <a:buChar char="ü"/>
            </a:pPr>
            <a:r>
              <a:rPr kumimoji="1" lang="zh-CN" altLang="en-US" sz="2800" dirty="0"/>
              <a:t>晶体的基本结构类型和特征</a:t>
            </a:r>
            <a:endParaRPr kumimoji="1" lang="en-US" altLang="zh-CN" sz="2800" dirty="0"/>
          </a:p>
          <a:p>
            <a:pPr>
              <a:lnSpc>
                <a:spcPct val="120000"/>
              </a:lnSpc>
              <a:spcBef>
                <a:spcPts val="600"/>
              </a:spcBef>
            </a:pPr>
            <a:r>
              <a:rPr lang="zh-CN" altLang="en-US" sz="2800" dirty="0">
                <a:solidFill>
                  <a:srgbClr val="0000FF"/>
                </a:solidFill>
              </a:rPr>
              <a:t>    四种主要晶体类型，堆积方式</a:t>
            </a:r>
            <a:endParaRPr lang="en-US" altLang="zh-CN" sz="2800" dirty="0">
              <a:solidFill>
                <a:srgbClr val="0000FF"/>
              </a:solidFill>
            </a:endParaRPr>
          </a:p>
          <a:p>
            <a:pPr>
              <a:lnSpc>
                <a:spcPct val="120000"/>
              </a:lnSpc>
              <a:spcBef>
                <a:spcPts val="600"/>
              </a:spcBef>
            </a:pPr>
            <a:endParaRPr kumimoji="1" lang="en-US" altLang="zh-CN" sz="800" dirty="0"/>
          </a:p>
          <a:p>
            <a:pPr indent="-342900">
              <a:lnSpc>
                <a:spcPct val="120000"/>
              </a:lnSpc>
              <a:spcBef>
                <a:spcPts val="600"/>
              </a:spcBef>
              <a:buFont typeface="Wingdings" pitchFamily="2" charset="2"/>
              <a:buChar char="ü"/>
            </a:pPr>
            <a:r>
              <a:rPr kumimoji="1" lang="zh-CN" altLang="en-US" sz="2800" dirty="0"/>
              <a:t>晶体结构和性质随化学键变化的规律</a:t>
            </a:r>
            <a:endParaRPr kumimoji="1" lang="en-US" altLang="zh-CN" sz="2800" dirty="0"/>
          </a:p>
          <a:p>
            <a:pPr>
              <a:lnSpc>
                <a:spcPct val="120000"/>
              </a:lnSpc>
              <a:spcBef>
                <a:spcPts val="600"/>
              </a:spcBef>
            </a:pPr>
            <a:r>
              <a:rPr kumimoji="1" lang="zh-CN" altLang="en-US" sz="2800" dirty="0">
                <a:solidFill>
                  <a:srgbClr val="0000FF"/>
                </a:solidFill>
              </a:rPr>
              <a:t>     晶体类型、性质随化学键、离子极化</a:t>
            </a:r>
            <a:endParaRPr kumimoji="1" lang="en-US" altLang="zh-CN" sz="2800" dirty="0">
              <a:solidFill>
                <a:srgbClr val="0000FF"/>
              </a:solidFill>
            </a:endParaRPr>
          </a:p>
          <a:p>
            <a:pPr>
              <a:lnSpc>
                <a:spcPct val="120000"/>
              </a:lnSpc>
              <a:spcBef>
                <a:spcPts val="600"/>
              </a:spcBef>
            </a:pPr>
            <a:r>
              <a:rPr lang="en-US" altLang="zh-CN" sz="2800" dirty="0">
                <a:solidFill>
                  <a:srgbClr val="0000FF"/>
                </a:solidFill>
              </a:rPr>
              <a:t>     </a:t>
            </a:r>
            <a:r>
              <a:rPr kumimoji="1" lang="zh-CN" altLang="en-US" sz="2800" dirty="0">
                <a:solidFill>
                  <a:srgbClr val="0000FF"/>
                </a:solidFill>
              </a:rPr>
              <a:t>等变化而变化的规律</a:t>
            </a:r>
            <a:endParaRPr kumimoji="1" lang="en-US" altLang="zh-CN" sz="2800" dirty="0">
              <a:solidFill>
                <a:srgbClr val="0000FF"/>
              </a:solidFill>
            </a:endParaRPr>
          </a:p>
        </p:txBody>
      </p:sp>
    </p:spTree>
    <p:extLst>
      <p:ext uri="{BB962C8B-B14F-4D97-AF65-F5344CB8AC3E}">
        <p14:creationId xmlns:p14="http://schemas.microsoft.com/office/powerpoint/2010/main" val="12973245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C0C6C50C-3965-4A85-9E33-3B7999C71A3C}" type="slidenum">
              <a:rPr lang="en-US" altLang="zh-CN"/>
              <a:pPr/>
              <a:t>65</a:t>
            </a:fld>
            <a:endParaRPr lang="en-US" altLang="zh-CN"/>
          </a:p>
        </p:txBody>
      </p:sp>
      <p:sp>
        <p:nvSpPr>
          <p:cNvPr id="1422338" name="Text Box 2"/>
          <p:cNvSpPr txBox="1">
            <a:spLocks noChangeArrowheads="1"/>
          </p:cNvSpPr>
          <p:nvPr/>
        </p:nvSpPr>
        <p:spPr bwMode="auto">
          <a:xfrm>
            <a:off x="1055077" y="3092451"/>
            <a:ext cx="7315200" cy="701675"/>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4000" b="1">
                <a:solidFill>
                  <a:schemeClr val="accent2"/>
                </a:solidFill>
                <a:effectLst>
                  <a:outerShdw blurRad="38100" dist="38100" dir="2700000" algn="tl">
                    <a:srgbClr val="C0C0C0"/>
                  </a:outerShdw>
                </a:effectLst>
              </a:rPr>
              <a:t>感谢参与，欢迎讨论</a:t>
            </a:r>
          </a:p>
        </p:txBody>
      </p:sp>
    </p:spTree>
    <p:extLst>
      <p:ext uri="{BB962C8B-B14F-4D97-AF65-F5344CB8AC3E}">
        <p14:creationId xmlns:p14="http://schemas.microsoft.com/office/powerpoint/2010/main" val="2586898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灯片编号占位符 1"/>
          <p:cNvSpPr>
            <a:spLocks noGrp="1"/>
          </p:cNvSpPr>
          <p:nvPr>
            <p:ph type="sldNum" sz="quarter" idx="10"/>
          </p:nvPr>
        </p:nvSpPr>
        <p:spPr/>
        <p:txBody>
          <a:bodyPr/>
          <a:lstStyle/>
          <a:p>
            <a:fld id="{2A50168B-7896-422E-82E9-1C6EE85FE48E}" type="slidenum">
              <a:rPr lang="en-US" altLang="zh-CN"/>
              <a:pPr/>
              <a:t>7</a:t>
            </a:fld>
            <a:endParaRPr lang="en-US" altLang="zh-CN"/>
          </a:p>
        </p:txBody>
      </p:sp>
      <p:sp>
        <p:nvSpPr>
          <p:cNvPr id="1727491" name="Text Box 3"/>
          <p:cNvSpPr txBox="1">
            <a:spLocks noChangeArrowheads="1"/>
          </p:cNvSpPr>
          <p:nvPr/>
        </p:nvSpPr>
        <p:spPr bwMode="auto">
          <a:xfrm>
            <a:off x="179512" y="1044951"/>
            <a:ext cx="8784976" cy="93634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zh-CN" altLang="en-US" b="1" dirty="0">
                <a:solidFill>
                  <a:srgbClr val="FFFF00"/>
                </a:solidFill>
              </a:rPr>
              <a:t>    </a:t>
            </a:r>
            <a:r>
              <a:rPr kumimoji="0" lang="en-US" altLang="zh-CN" b="1" dirty="0"/>
              <a:t>(1) </a:t>
            </a:r>
            <a:r>
              <a:rPr kumimoji="0" lang="zh-CN" altLang="en-US" b="1" dirty="0"/>
              <a:t>非密置层堆积：原子排列方式导致含有较大空隙。常见的有：简单立方和体心立方两种堆积方式。</a:t>
            </a:r>
          </a:p>
        </p:txBody>
      </p:sp>
      <p:sp>
        <p:nvSpPr>
          <p:cNvPr id="1727493" name="Text Box 5"/>
          <p:cNvSpPr txBox="1">
            <a:spLocks noChangeArrowheads="1"/>
          </p:cNvSpPr>
          <p:nvPr/>
        </p:nvSpPr>
        <p:spPr bwMode="auto">
          <a:xfrm>
            <a:off x="3702786" y="5651859"/>
            <a:ext cx="1627369" cy="523220"/>
          </a:xfrm>
          <a:prstGeom prst="rect">
            <a:avLst/>
          </a:prstGeom>
          <a:noFill/>
          <a:ln w="9525" algn="ctr">
            <a:noFill/>
            <a:miter lim="800000"/>
            <a:headEnd/>
            <a:tailEnd/>
          </a:ln>
          <a:effectLst/>
        </p:spPr>
        <p:txBody>
          <a:bodyPr wrap="none">
            <a:spAutoFit/>
          </a:bodyPr>
          <a:lstStyle/>
          <a:p>
            <a:pPr>
              <a:defRPr/>
            </a:pPr>
            <a:r>
              <a:rPr kumimoji="0" lang="zh-CN" altLang="en-US" sz="2800" b="1" dirty="0">
                <a:solidFill>
                  <a:srgbClr val="FF0000"/>
                </a:solidFill>
              </a:rPr>
              <a:t>非密置层</a:t>
            </a:r>
          </a:p>
        </p:txBody>
      </p:sp>
      <p:sp>
        <p:nvSpPr>
          <p:cNvPr id="21514" name="Rectangle 10"/>
          <p:cNvSpPr>
            <a:spLocks noChangeArrowheads="1"/>
          </p:cNvSpPr>
          <p:nvPr/>
        </p:nvSpPr>
        <p:spPr bwMode="auto">
          <a:xfrm>
            <a:off x="2123728" y="188640"/>
            <a:ext cx="4785487"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CC0000"/>
                </a:solidFill>
                <a:effectLst>
                  <a:outerShdw blurRad="38100" dist="38100" dir="2700000" algn="tl">
                    <a:srgbClr val="C0C0C0"/>
                  </a:outerShdw>
                </a:effectLst>
              </a:rPr>
              <a:t>金属原子的堆积方式</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8" name="Group 5">
            <a:extLst>
              <a:ext uri="{FF2B5EF4-FFF2-40B4-BE49-F238E27FC236}">
                <a16:creationId xmlns:a16="http://schemas.microsoft.com/office/drawing/2014/main" id="{9A16639C-427A-C24B-A0CF-80278C4ACAA7}"/>
              </a:ext>
            </a:extLst>
          </p:cNvPr>
          <p:cNvGrpSpPr>
            <a:grpSpLocks/>
          </p:cNvGrpSpPr>
          <p:nvPr/>
        </p:nvGrpSpPr>
        <p:grpSpPr bwMode="auto">
          <a:xfrm>
            <a:off x="1156040" y="2562115"/>
            <a:ext cx="2994025" cy="2982912"/>
            <a:chOff x="528" y="1097"/>
            <a:chExt cx="1886" cy="1879"/>
          </a:xfrm>
        </p:grpSpPr>
        <p:grpSp>
          <p:nvGrpSpPr>
            <p:cNvPr id="9" name="Group 6">
              <a:extLst>
                <a:ext uri="{FF2B5EF4-FFF2-40B4-BE49-F238E27FC236}">
                  <a16:creationId xmlns:a16="http://schemas.microsoft.com/office/drawing/2014/main" id="{CE567400-E3B5-A445-8828-0638AB18BC57}"/>
                </a:ext>
              </a:extLst>
            </p:cNvPr>
            <p:cNvGrpSpPr>
              <a:grpSpLocks/>
            </p:cNvGrpSpPr>
            <p:nvPr/>
          </p:nvGrpSpPr>
          <p:grpSpPr bwMode="auto">
            <a:xfrm>
              <a:off x="528" y="1097"/>
              <a:ext cx="1872" cy="480"/>
              <a:chOff x="528" y="1104"/>
              <a:chExt cx="1872" cy="480"/>
            </a:xfrm>
          </p:grpSpPr>
          <p:sp>
            <p:nvSpPr>
              <p:cNvPr id="27" name="Oval 7">
                <a:extLst>
                  <a:ext uri="{FF2B5EF4-FFF2-40B4-BE49-F238E27FC236}">
                    <a16:creationId xmlns:a16="http://schemas.microsoft.com/office/drawing/2014/main" id="{24658000-ECD2-7440-B35B-41B25BF32454}"/>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8">
                <a:extLst>
                  <a:ext uri="{FF2B5EF4-FFF2-40B4-BE49-F238E27FC236}">
                    <a16:creationId xmlns:a16="http://schemas.microsoft.com/office/drawing/2014/main" id="{7FE6F08A-E531-F642-8EDD-C0B8279C4F65}"/>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9">
                <a:extLst>
                  <a:ext uri="{FF2B5EF4-FFF2-40B4-BE49-F238E27FC236}">
                    <a16:creationId xmlns:a16="http://schemas.microsoft.com/office/drawing/2014/main" id="{EC5CBE1C-C7C9-C549-9263-48EE25050634}"/>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0" name="Oval 10">
                <a:extLst>
                  <a:ext uri="{FF2B5EF4-FFF2-40B4-BE49-F238E27FC236}">
                    <a16:creationId xmlns:a16="http://schemas.microsoft.com/office/drawing/2014/main" id="{F96D4BD2-FAAD-2340-9EB3-D28F7E8452D9}"/>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2" name="Group 11">
              <a:extLst>
                <a:ext uri="{FF2B5EF4-FFF2-40B4-BE49-F238E27FC236}">
                  <a16:creationId xmlns:a16="http://schemas.microsoft.com/office/drawing/2014/main" id="{565FA9F8-0EA7-8D4F-B0AF-17B0A04F6C48}"/>
                </a:ext>
              </a:extLst>
            </p:cNvPr>
            <p:cNvGrpSpPr>
              <a:grpSpLocks/>
            </p:cNvGrpSpPr>
            <p:nvPr/>
          </p:nvGrpSpPr>
          <p:grpSpPr bwMode="auto">
            <a:xfrm>
              <a:off x="528" y="1564"/>
              <a:ext cx="1872" cy="480"/>
              <a:chOff x="528" y="1104"/>
              <a:chExt cx="1872" cy="480"/>
            </a:xfrm>
          </p:grpSpPr>
          <p:sp>
            <p:nvSpPr>
              <p:cNvPr id="23" name="Oval 12">
                <a:extLst>
                  <a:ext uri="{FF2B5EF4-FFF2-40B4-BE49-F238E27FC236}">
                    <a16:creationId xmlns:a16="http://schemas.microsoft.com/office/drawing/2014/main" id="{60B558E6-AAF3-C140-8CDF-5A0415B3827F}"/>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Oval 13">
                <a:extLst>
                  <a:ext uri="{FF2B5EF4-FFF2-40B4-BE49-F238E27FC236}">
                    <a16:creationId xmlns:a16="http://schemas.microsoft.com/office/drawing/2014/main" id="{197AD4C1-CC81-D94B-9C63-AB99D18B4E42}"/>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5" name="Oval 14">
                <a:extLst>
                  <a:ext uri="{FF2B5EF4-FFF2-40B4-BE49-F238E27FC236}">
                    <a16:creationId xmlns:a16="http://schemas.microsoft.com/office/drawing/2014/main" id="{9337599E-FC77-E541-B8F1-5578DC9476D5}"/>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6" name="Oval 15">
                <a:extLst>
                  <a:ext uri="{FF2B5EF4-FFF2-40B4-BE49-F238E27FC236}">
                    <a16:creationId xmlns:a16="http://schemas.microsoft.com/office/drawing/2014/main" id="{DEE34AE9-DAF1-AA43-BC02-D2C293377525}"/>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3" name="Group 16">
              <a:extLst>
                <a:ext uri="{FF2B5EF4-FFF2-40B4-BE49-F238E27FC236}">
                  <a16:creationId xmlns:a16="http://schemas.microsoft.com/office/drawing/2014/main" id="{59E4D8CC-22D0-D440-B2A1-B29CAE4B5D84}"/>
                </a:ext>
              </a:extLst>
            </p:cNvPr>
            <p:cNvGrpSpPr>
              <a:grpSpLocks/>
            </p:cNvGrpSpPr>
            <p:nvPr/>
          </p:nvGrpSpPr>
          <p:grpSpPr bwMode="auto">
            <a:xfrm>
              <a:off x="535" y="2030"/>
              <a:ext cx="1872" cy="480"/>
              <a:chOff x="528" y="1104"/>
              <a:chExt cx="1872" cy="480"/>
            </a:xfrm>
          </p:grpSpPr>
          <p:sp>
            <p:nvSpPr>
              <p:cNvPr id="19" name="Oval 17">
                <a:extLst>
                  <a:ext uri="{FF2B5EF4-FFF2-40B4-BE49-F238E27FC236}">
                    <a16:creationId xmlns:a16="http://schemas.microsoft.com/office/drawing/2014/main" id="{80F60525-333F-C449-BA1E-FFE35509D64A}"/>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Oval 18">
                <a:extLst>
                  <a:ext uri="{FF2B5EF4-FFF2-40B4-BE49-F238E27FC236}">
                    <a16:creationId xmlns:a16="http://schemas.microsoft.com/office/drawing/2014/main" id="{626834B1-7F82-814F-B95D-18B70EADB995}"/>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19">
                <a:extLst>
                  <a:ext uri="{FF2B5EF4-FFF2-40B4-BE49-F238E27FC236}">
                    <a16:creationId xmlns:a16="http://schemas.microsoft.com/office/drawing/2014/main" id="{CE40FC92-6667-5C40-B8D6-6590AFC4FCF1}"/>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20">
                <a:extLst>
                  <a:ext uri="{FF2B5EF4-FFF2-40B4-BE49-F238E27FC236}">
                    <a16:creationId xmlns:a16="http://schemas.microsoft.com/office/drawing/2014/main" id="{1693C1F3-94A7-5B45-98A8-A6A85D7CDB03}"/>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14" name="Group 21">
              <a:extLst>
                <a:ext uri="{FF2B5EF4-FFF2-40B4-BE49-F238E27FC236}">
                  <a16:creationId xmlns:a16="http://schemas.microsoft.com/office/drawing/2014/main" id="{FD4B588A-2322-9F4E-82CE-4CD74D432304}"/>
                </a:ext>
              </a:extLst>
            </p:cNvPr>
            <p:cNvGrpSpPr>
              <a:grpSpLocks/>
            </p:cNvGrpSpPr>
            <p:nvPr/>
          </p:nvGrpSpPr>
          <p:grpSpPr bwMode="auto">
            <a:xfrm>
              <a:off x="542" y="2496"/>
              <a:ext cx="1872" cy="480"/>
              <a:chOff x="528" y="1104"/>
              <a:chExt cx="1872" cy="480"/>
            </a:xfrm>
          </p:grpSpPr>
          <p:sp>
            <p:nvSpPr>
              <p:cNvPr id="15" name="Oval 22">
                <a:extLst>
                  <a:ext uri="{FF2B5EF4-FFF2-40B4-BE49-F238E27FC236}">
                    <a16:creationId xmlns:a16="http://schemas.microsoft.com/office/drawing/2014/main" id="{842D101D-E18D-9C48-90D7-C7B7928A1C41}"/>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Oval 23">
                <a:extLst>
                  <a:ext uri="{FF2B5EF4-FFF2-40B4-BE49-F238E27FC236}">
                    <a16:creationId xmlns:a16="http://schemas.microsoft.com/office/drawing/2014/main" id="{534EB2E0-0EB6-7747-9003-763D24163747}"/>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7" name="Oval 24">
                <a:extLst>
                  <a:ext uri="{FF2B5EF4-FFF2-40B4-BE49-F238E27FC236}">
                    <a16:creationId xmlns:a16="http://schemas.microsoft.com/office/drawing/2014/main" id="{9424A039-9DCB-2548-86C4-5693D58CF095}"/>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Oval 25">
                <a:extLst>
                  <a:ext uri="{FF2B5EF4-FFF2-40B4-BE49-F238E27FC236}">
                    <a16:creationId xmlns:a16="http://schemas.microsoft.com/office/drawing/2014/main" id="{A3729C20-62D8-2E46-949F-46A8CCA391E7}"/>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2" name="矩形 1">
            <a:extLst>
              <a:ext uri="{FF2B5EF4-FFF2-40B4-BE49-F238E27FC236}">
                <a16:creationId xmlns:a16="http://schemas.microsoft.com/office/drawing/2014/main" id="{7DE958A2-EB96-1448-B7D9-E1428407311B}"/>
              </a:ext>
            </a:extLst>
          </p:cNvPr>
          <p:cNvSpPr/>
          <p:nvPr/>
        </p:nvSpPr>
        <p:spPr bwMode="auto">
          <a:xfrm>
            <a:off x="1537040" y="2943115"/>
            <a:ext cx="752475" cy="741362"/>
          </a:xfrm>
          <a:prstGeom prst="rect">
            <a:avLst/>
          </a:prstGeom>
          <a:noFill/>
          <a:ln w="28575">
            <a:solidFill>
              <a:srgbClr val="0000FF"/>
            </a:solidFill>
          </a:ln>
          <a:effectLst/>
        </p:spPr>
        <p:txBody>
          <a:bodyPr vert="horz" wrap="non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0" i="0" u="none" strike="noStrike" cap="none" normalizeH="0" baseline="0">
              <a:ln>
                <a:noFill/>
              </a:ln>
              <a:solidFill>
                <a:schemeClr val="tx1"/>
              </a:solidFill>
              <a:effectLst/>
              <a:latin typeface="Times New Roman" pitchFamily="18" charset="0"/>
              <a:ea typeface="黑体" pitchFamily="2" charset="-122"/>
            </a:endParaRPr>
          </a:p>
        </p:txBody>
      </p:sp>
      <p:cxnSp>
        <p:nvCxnSpPr>
          <p:cNvPr id="4" name="直线连接符 3">
            <a:extLst>
              <a:ext uri="{FF2B5EF4-FFF2-40B4-BE49-F238E27FC236}">
                <a16:creationId xmlns:a16="http://schemas.microsoft.com/office/drawing/2014/main" id="{D50DD20B-E844-7449-B706-A9C025D1E3AA}"/>
              </a:ext>
            </a:extLst>
          </p:cNvPr>
          <p:cNvCxnSpPr>
            <a:cxnSpLocks/>
          </p:cNvCxnSpPr>
          <p:nvPr/>
        </p:nvCxnSpPr>
        <p:spPr bwMode="auto">
          <a:xfrm flipH="1">
            <a:off x="1543223" y="2042128"/>
            <a:ext cx="4930" cy="864887"/>
          </a:xfrm>
          <a:prstGeom prst="line">
            <a:avLst/>
          </a:prstGeom>
          <a:solidFill>
            <a:schemeClr val="tx1"/>
          </a:solidFill>
          <a:ln w="28575" cap="flat" cmpd="sng" algn="ctr">
            <a:solidFill>
              <a:srgbClr val="0000FF"/>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33" name="直线连接符 32">
            <a:extLst>
              <a:ext uri="{FF2B5EF4-FFF2-40B4-BE49-F238E27FC236}">
                <a16:creationId xmlns:a16="http://schemas.microsoft.com/office/drawing/2014/main" id="{B6564DC2-114A-F146-81A8-4A70EED7A5DA}"/>
              </a:ext>
            </a:extLst>
          </p:cNvPr>
          <p:cNvCxnSpPr>
            <a:cxnSpLocks/>
          </p:cNvCxnSpPr>
          <p:nvPr/>
        </p:nvCxnSpPr>
        <p:spPr bwMode="auto">
          <a:xfrm flipH="1">
            <a:off x="2285462" y="2036267"/>
            <a:ext cx="4930" cy="864887"/>
          </a:xfrm>
          <a:prstGeom prst="line">
            <a:avLst/>
          </a:prstGeom>
          <a:solidFill>
            <a:schemeClr val="tx1"/>
          </a:solidFill>
          <a:ln w="28575" cap="flat" cmpd="sng" algn="ctr">
            <a:solidFill>
              <a:srgbClr val="0000FF"/>
            </a:solidFill>
            <a:prstDash val="sysDash"/>
            <a:round/>
            <a:headEnd type="non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sp>
        <p:nvSpPr>
          <p:cNvPr id="6" name="文本框 5">
            <a:extLst>
              <a:ext uri="{FF2B5EF4-FFF2-40B4-BE49-F238E27FC236}">
                <a16:creationId xmlns:a16="http://schemas.microsoft.com/office/drawing/2014/main" id="{B6369562-B9B6-F347-A111-125F237FC04A}"/>
              </a:ext>
            </a:extLst>
          </p:cNvPr>
          <p:cNvSpPr txBox="1"/>
          <p:nvPr/>
        </p:nvSpPr>
        <p:spPr>
          <a:xfrm>
            <a:off x="1535329" y="2537403"/>
            <a:ext cx="320922" cy="461665"/>
          </a:xfrm>
          <a:prstGeom prst="rect">
            <a:avLst/>
          </a:prstGeom>
          <a:noFill/>
        </p:spPr>
        <p:txBody>
          <a:bodyPr wrap="none" rtlCol="0">
            <a:spAutoFit/>
          </a:bodyPr>
          <a:lstStyle/>
          <a:p>
            <a:r>
              <a:rPr kumimoji="1" lang="en-US" altLang="zh-CN" b="1" dirty="0">
                <a:solidFill>
                  <a:srgbClr val="FF0000"/>
                </a:solidFill>
              </a:rPr>
              <a:t>r</a:t>
            </a:r>
            <a:endParaRPr kumimoji="1" lang="zh-CN" altLang="en-US" b="1" dirty="0">
              <a:solidFill>
                <a:srgbClr val="FF0000"/>
              </a:solidFill>
            </a:endParaRPr>
          </a:p>
        </p:txBody>
      </p:sp>
      <p:sp>
        <p:nvSpPr>
          <p:cNvPr id="35" name="文本框 34">
            <a:extLst>
              <a:ext uri="{FF2B5EF4-FFF2-40B4-BE49-F238E27FC236}">
                <a16:creationId xmlns:a16="http://schemas.microsoft.com/office/drawing/2014/main" id="{9FAEE57D-6627-374F-9CAE-9BBB298898B3}"/>
              </a:ext>
            </a:extLst>
          </p:cNvPr>
          <p:cNvSpPr txBox="1"/>
          <p:nvPr/>
        </p:nvSpPr>
        <p:spPr>
          <a:xfrm>
            <a:off x="1979712" y="2528845"/>
            <a:ext cx="320922" cy="461665"/>
          </a:xfrm>
          <a:prstGeom prst="rect">
            <a:avLst/>
          </a:prstGeom>
          <a:noFill/>
        </p:spPr>
        <p:txBody>
          <a:bodyPr wrap="none" rtlCol="0">
            <a:spAutoFit/>
          </a:bodyPr>
          <a:lstStyle/>
          <a:p>
            <a:r>
              <a:rPr kumimoji="1" lang="en-US" altLang="zh-CN" b="1" dirty="0">
                <a:solidFill>
                  <a:srgbClr val="FF0000"/>
                </a:solidFill>
              </a:rPr>
              <a:t>r</a:t>
            </a:r>
            <a:endParaRPr kumimoji="1" lang="zh-CN" altLang="en-US" b="1" dirty="0">
              <a:solidFill>
                <a:srgbClr val="FF0000"/>
              </a:solidFill>
            </a:endParaRPr>
          </a:p>
        </p:txBody>
      </p:sp>
      <p:sp>
        <p:nvSpPr>
          <p:cNvPr id="36" name="文本框 35">
            <a:extLst>
              <a:ext uri="{FF2B5EF4-FFF2-40B4-BE49-F238E27FC236}">
                <a16:creationId xmlns:a16="http://schemas.microsoft.com/office/drawing/2014/main" id="{180798ED-DF5A-594E-A5B6-7EB4833035C2}"/>
              </a:ext>
            </a:extLst>
          </p:cNvPr>
          <p:cNvSpPr txBox="1"/>
          <p:nvPr/>
        </p:nvSpPr>
        <p:spPr>
          <a:xfrm>
            <a:off x="1747530" y="1976925"/>
            <a:ext cx="338554" cy="461665"/>
          </a:xfrm>
          <a:prstGeom prst="rect">
            <a:avLst/>
          </a:prstGeom>
          <a:noFill/>
        </p:spPr>
        <p:txBody>
          <a:bodyPr wrap="none" rtlCol="0">
            <a:spAutoFit/>
          </a:bodyPr>
          <a:lstStyle/>
          <a:p>
            <a:r>
              <a:rPr kumimoji="1" lang="en-US" altLang="zh-CN" b="1" i="1" dirty="0">
                <a:solidFill>
                  <a:srgbClr val="FF0000"/>
                </a:solidFill>
              </a:rPr>
              <a:t>a</a:t>
            </a:r>
            <a:endParaRPr kumimoji="1" lang="zh-CN" altLang="en-US" b="1" i="1" dirty="0">
              <a:solidFill>
                <a:srgbClr val="FF0000"/>
              </a:solidFill>
            </a:endParaRPr>
          </a:p>
        </p:txBody>
      </p:sp>
      <p:cxnSp>
        <p:nvCxnSpPr>
          <p:cNvPr id="31" name="直线箭头连接符 30">
            <a:extLst>
              <a:ext uri="{FF2B5EF4-FFF2-40B4-BE49-F238E27FC236}">
                <a16:creationId xmlns:a16="http://schemas.microsoft.com/office/drawing/2014/main" id="{E20ED0F4-4C8C-BD48-8847-F176EEA77474}"/>
              </a:ext>
            </a:extLst>
          </p:cNvPr>
          <p:cNvCxnSpPr/>
          <p:nvPr/>
        </p:nvCxnSpPr>
        <p:spPr bwMode="auto">
          <a:xfrm>
            <a:off x="2033752" y="2255884"/>
            <a:ext cx="233992" cy="0"/>
          </a:xfrm>
          <a:prstGeom prst="straightConnector1">
            <a:avLst/>
          </a:prstGeom>
          <a:solidFill>
            <a:schemeClr val="tx1"/>
          </a:solidFill>
          <a:ln w="28575" cap="flat" cmpd="sng" algn="ctr">
            <a:solidFill>
              <a:srgbClr val="0000FF"/>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cxnSp>
        <p:nvCxnSpPr>
          <p:cNvPr id="40" name="直线箭头连接符 39">
            <a:extLst>
              <a:ext uri="{FF2B5EF4-FFF2-40B4-BE49-F238E27FC236}">
                <a16:creationId xmlns:a16="http://schemas.microsoft.com/office/drawing/2014/main" id="{DFF5C98E-244B-3F42-B6CE-F2250E102C05}"/>
              </a:ext>
            </a:extLst>
          </p:cNvPr>
          <p:cNvCxnSpPr/>
          <p:nvPr/>
        </p:nvCxnSpPr>
        <p:spPr bwMode="auto">
          <a:xfrm>
            <a:off x="1563706" y="2281736"/>
            <a:ext cx="233992" cy="0"/>
          </a:xfrm>
          <a:prstGeom prst="straightConnector1">
            <a:avLst/>
          </a:prstGeom>
          <a:solidFill>
            <a:schemeClr val="tx1"/>
          </a:solidFill>
          <a:ln w="28575" cap="flat" cmpd="sng" algn="ctr">
            <a:solidFill>
              <a:srgbClr val="0000FF"/>
            </a:solidFill>
            <a:prstDash val="solid"/>
            <a:round/>
            <a:headEnd type="triangle" w="med" len="med"/>
            <a:tailEnd type="none" w="med" len="med"/>
          </a:ln>
          <a:effectLst/>
          <a:extLst>
            <a:ext uri="{AF507438-7753-43E0-B8FC-AC1667EBCBE1}">
              <a14:hiddenEffects xmlns:a14="http://schemas.microsoft.com/office/drawing/2010/main">
                <a:effectLst>
                  <a:outerShdw dist="35921" dir="2700000" algn="ctr" rotWithShape="0">
                    <a:srgbClr val="808080"/>
                  </a:outerShdw>
                </a:effectLst>
              </a14:hiddenEffects>
            </a:ext>
          </a:extLst>
        </p:spPr>
      </p:cxnSp>
      <p:grpSp>
        <p:nvGrpSpPr>
          <p:cNvPr id="41" name="Group 5">
            <a:extLst>
              <a:ext uri="{FF2B5EF4-FFF2-40B4-BE49-F238E27FC236}">
                <a16:creationId xmlns:a16="http://schemas.microsoft.com/office/drawing/2014/main" id="{A6E7FFD3-FAEA-9148-BE78-91621D62BA6C}"/>
              </a:ext>
            </a:extLst>
          </p:cNvPr>
          <p:cNvGrpSpPr>
            <a:grpSpLocks/>
          </p:cNvGrpSpPr>
          <p:nvPr/>
        </p:nvGrpSpPr>
        <p:grpSpPr bwMode="auto">
          <a:xfrm>
            <a:off x="4867615" y="2438590"/>
            <a:ext cx="2994025" cy="2982912"/>
            <a:chOff x="528" y="1097"/>
            <a:chExt cx="1886" cy="1879"/>
          </a:xfrm>
        </p:grpSpPr>
        <p:grpSp>
          <p:nvGrpSpPr>
            <p:cNvPr id="42" name="Group 6">
              <a:extLst>
                <a:ext uri="{FF2B5EF4-FFF2-40B4-BE49-F238E27FC236}">
                  <a16:creationId xmlns:a16="http://schemas.microsoft.com/office/drawing/2014/main" id="{A601540E-7EE1-104B-90FE-53F2B952D053}"/>
                </a:ext>
              </a:extLst>
            </p:cNvPr>
            <p:cNvGrpSpPr>
              <a:grpSpLocks/>
            </p:cNvGrpSpPr>
            <p:nvPr/>
          </p:nvGrpSpPr>
          <p:grpSpPr bwMode="auto">
            <a:xfrm>
              <a:off x="528" y="1097"/>
              <a:ext cx="1872" cy="480"/>
              <a:chOff x="528" y="1104"/>
              <a:chExt cx="1872" cy="480"/>
            </a:xfrm>
          </p:grpSpPr>
          <p:sp>
            <p:nvSpPr>
              <p:cNvPr id="58" name="Oval 7">
                <a:extLst>
                  <a:ext uri="{FF2B5EF4-FFF2-40B4-BE49-F238E27FC236}">
                    <a16:creationId xmlns:a16="http://schemas.microsoft.com/office/drawing/2014/main" id="{AC326C85-6592-8E46-93D4-E129140155B4}"/>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9" name="Oval 8">
                <a:extLst>
                  <a:ext uri="{FF2B5EF4-FFF2-40B4-BE49-F238E27FC236}">
                    <a16:creationId xmlns:a16="http://schemas.microsoft.com/office/drawing/2014/main" id="{A578B948-C7B9-324F-92DF-7C08EEF3F618}"/>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0" name="Oval 9">
                <a:extLst>
                  <a:ext uri="{FF2B5EF4-FFF2-40B4-BE49-F238E27FC236}">
                    <a16:creationId xmlns:a16="http://schemas.microsoft.com/office/drawing/2014/main" id="{EF127CE3-D1E4-9F40-83E9-E90C1B532386}"/>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1" name="Oval 10">
                <a:extLst>
                  <a:ext uri="{FF2B5EF4-FFF2-40B4-BE49-F238E27FC236}">
                    <a16:creationId xmlns:a16="http://schemas.microsoft.com/office/drawing/2014/main" id="{01F474D3-7BC9-2D4E-B3A4-1C20E4C804C4}"/>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3" name="Group 11">
              <a:extLst>
                <a:ext uri="{FF2B5EF4-FFF2-40B4-BE49-F238E27FC236}">
                  <a16:creationId xmlns:a16="http://schemas.microsoft.com/office/drawing/2014/main" id="{89D415A1-820A-6F40-AF2B-7D8A018B0E43}"/>
                </a:ext>
              </a:extLst>
            </p:cNvPr>
            <p:cNvGrpSpPr>
              <a:grpSpLocks/>
            </p:cNvGrpSpPr>
            <p:nvPr/>
          </p:nvGrpSpPr>
          <p:grpSpPr bwMode="auto">
            <a:xfrm>
              <a:off x="528" y="1564"/>
              <a:ext cx="1872" cy="480"/>
              <a:chOff x="528" y="1104"/>
              <a:chExt cx="1872" cy="480"/>
            </a:xfrm>
          </p:grpSpPr>
          <p:sp>
            <p:nvSpPr>
              <p:cNvPr id="54" name="Oval 12">
                <a:extLst>
                  <a:ext uri="{FF2B5EF4-FFF2-40B4-BE49-F238E27FC236}">
                    <a16:creationId xmlns:a16="http://schemas.microsoft.com/office/drawing/2014/main" id="{20D8E2D5-B294-7841-8E02-3E6250B11EF3}"/>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13">
                <a:extLst>
                  <a:ext uri="{FF2B5EF4-FFF2-40B4-BE49-F238E27FC236}">
                    <a16:creationId xmlns:a16="http://schemas.microsoft.com/office/drawing/2014/main" id="{8B5656E7-90E0-1943-912A-2AEFB017204C}"/>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6" name="Oval 14">
                <a:extLst>
                  <a:ext uri="{FF2B5EF4-FFF2-40B4-BE49-F238E27FC236}">
                    <a16:creationId xmlns:a16="http://schemas.microsoft.com/office/drawing/2014/main" id="{316EF423-1B34-4446-8969-056268D39BEB}"/>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7" name="Oval 15">
                <a:extLst>
                  <a:ext uri="{FF2B5EF4-FFF2-40B4-BE49-F238E27FC236}">
                    <a16:creationId xmlns:a16="http://schemas.microsoft.com/office/drawing/2014/main" id="{FD24D214-F9ED-7C4A-AD08-4317510FBA09}"/>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4" name="Group 16">
              <a:extLst>
                <a:ext uri="{FF2B5EF4-FFF2-40B4-BE49-F238E27FC236}">
                  <a16:creationId xmlns:a16="http://schemas.microsoft.com/office/drawing/2014/main" id="{54A44422-4E46-044C-B641-1A020C676455}"/>
                </a:ext>
              </a:extLst>
            </p:cNvPr>
            <p:cNvGrpSpPr>
              <a:grpSpLocks/>
            </p:cNvGrpSpPr>
            <p:nvPr/>
          </p:nvGrpSpPr>
          <p:grpSpPr bwMode="auto">
            <a:xfrm>
              <a:off x="535" y="2030"/>
              <a:ext cx="1872" cy="480"/>
              <a:chOff x="528" y="1104"/>
              <a:chExt cx="1872" cy="480"/>
            </a:xfrm>
          </p:grpSpPr>
          <p:sp>
            <p:nvSpPr>
              <p:cNvPr id="50" name="Oval 17">
                <a:extLst>
                  <a:ext uri="{FF2B5EF4-FFF2-40B4-BE49-F238E27FC236}">
                    <a16:creationId xmlns:a16="http://schemas.microsoft.com/office/drawing/2014/main" id="{975DAFAA-40D6-C647-A3C7-87E8CABEA56C}"/>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Oval 18">
                <a:extLst>
                  <a:ext uri="{FF2B5EF4-FFF2-40B4-BE49-F238E27FC236}">
                    <a16:creationId xmlns:a16="http://schemas.microsoft.com/office/drawing/2014/main" id="{55C86FE3-CF9D-6E45-A1FE-1B854A338C6F}"/>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2" name="Oval 19">
                <a:extLst>
                  <a:ext uri="{FF2B5EF4-FFF2-40B4-BE49-F238E27FC236}">
                    <a16:creationId xmlns:a16="http://schemas.microsoft.com/office/drawing/2014/main" id="{871F5A56-0D25-7843-B25D-EBBE9B4BA365}"/>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Oval 20">
                <a:extLst>
                  <a:ext uri="{FF2B5EF4-FFF2-40B4-BE49-F238E27FC236}">
                    <a16:creationId xmlns:a16="http://schemas.microsoft.com/office/drawing/2014/main" id="{EE299C50-8B0E-6347-A151-907A2EDA7F43}"/>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5" name="Group 21">
              <a:extLst>
                <a:ext uri="{FF2B5EF4-FFF2-40B4-BE49-F238E27FC236}">
                  <a16:creationId xmlns:a16="http://schemas.microsoft.com/office/drawing/2014/main" id="{20A121CC-283A-7B4B-95D4-075AC879547A}"/>
                </a:ext>
              </a:extLst>
            </p:cNvPr>
            <p:cNvGrpSpPr>
              <a:grpSpLocks/>
            </p:cNvGrpSpPr>
            <p:nvPr/>
          </p:nvGrpSpPr>
          <p:grpSpPr bwMode="auto">
            <a:xfrm>
              <a:off x="542" y="2496"/>
              <a:ext cx="1872" cy="480"/>
              <a:chOff x="528" y="1104"/>
              <a:chExt cx="1872" cy="480"/>
            </a:xfrm>
          </p:grpSpPr>
          <p:sp>
            <p:nvSpPr>
              <p:cNvPr id="46" name="Oval 22">
                <a:extLst>
                  <a:ext uri="{FF2B5EF4-FFF2-40B4-BE49-F238E27FC236}">
                    <a16:creationId xmlns:a16="http://schemas.microsoft.com/office/drawing/2014/main" id="{8A693A9E-1F5D-EC4C-9A0D-7A1370E44CAC}"/>
                  </a:ext>
                </a:extLst>
              </p:cNvPr>
              <p:cNvSpPr>
                <a:spLocks noChangeArrowheads="1"/>
              </p:cNvSpPr>
              <p:nvPr/>
            </p:nvSpPr>
            <p:spPr bwMode="auto">
              <a:xfrm>
                <a:off x="52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Oval 23">
                <a:extLst>
                  <a:ext uri="{FF2B5EF4-FFF2-40B4-BE49-F238E27FC236}">
                    <a16:creationId xmlns:a16="http://schemas.microsoft.com/office/drawing/2014/main" id="{F1B5A163-BE88-F544-9E96-25F9F3757177}"/>
                  </a:ext>
                </a:extLst>
              </p:cNvPr>
              <p:cNvSpPr>
                <a:spLocks noChangeArrowheads="1"/>
              </p:cNvSpPr>
              <p:nvPr/>
            </p:nvSpPr>
            <p:spPr bwMode="auto">
              <a:xfrm>
                <a:off x="1920"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8" name="Oval 24">
                <a:extLst>
                  <a:ext uri="{FF2B5EF4-FFF2-40B4-BE49-F238E27FC236}">
                    <a16:creationId xmlns:a16="http://schemas.microsoft.com/office/drawing/2014/main" id="{6E35B074-0245-594C-B451-8FEE1DA54766}"/>
                  </a:ext>
                </a:extLst>
              </p:cNvPr>
              <p:cNvSpPr>
                <a:spLocks noChangeArrowheads="1"/>
              </p:cNvSpPr>
              <p:nvPr/>
            </p:nvSpPr>
            <p:spPr bwMode="auto">
              <a:xfrm>
                <a:off x="1454"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Oval 25">
                <a:extLst>
                  <a:ext uri="{FF2B5EF4-FFF2-40B4-BE49-F238E27FC236}">
                    <a16:creationId xmlns:a16="http://schemas.microsoft.com/office/drawing/2014/main" id="{3FE6FBBF-A535-014B-A56E-B84AD845A7A3}"/>
                  </a:ext>
                </a:extLst>
              </p:cNvPr>
              <p:cNvSpPr>
                <a:spLocks noChangeArrowheads="1"/>
              </p:cNvSpPr>
              <p:nvPr/>
            </p:nvSpPr>
            <p:spPr bwMode="auto">
              <a:xfrm>
                <a:off x="988" y="1104"/>
                <a:ext cx="480" cy="480"/>
              </a:xfrm>
              <a:prstGeom prst="ellipse">
                <a:avLst/>
              </a:prstGeom>
              <a:gradFill rotWithShape="1">
                <a:gsLst>
                  <a:gs pos="0">
                    <a:srgbClr val="FFFF00"/>
                  </a:gs>
                  <a:gs pos="100000">
                    <a:srgbClr val="3131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62" name="Oval 47">
            <a:extLst>
              <a:ext uri="{FF2B5EF4-FFF2-40B4-BE49-F238E27FC236}">
                <a16:creationId xmlns:a16="http://schemas.microsoft.com/office/drawing/2014/main" id="{A4A9A2F9-FB9C-514E-B097-8B4B31D3D03C}"/>
              </a:ext>
            </a:extLst>
          </p:cNvPr>
          <p:cNvSpPr>
            <a:spLocks noChangeArrowheads="1"/>
          </p:cNvSpPr>
          <p:nvPr/>
        </p:nvSpPr>
        <p:spPr bwMode="auto">
          <a:xfrm>
            <a:off x="5618503" y="3908615"/>
            <a:ext cx="762000" cy="776287"/>
          </a:xfrm>
          <a:prstGeom prst="ellipse">
            <a:avLst/>
          </a:prstGeom>
          <a:noFill/>
          <a:ln w="5715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3" name="Text Box 49">
            <a:extLst>
              <a:ext uri="{FF2B5EF4-FFF2-40B4-BE49-F238E27FC236}">
                <a16:creationId xmlns:a16="http://schemas.microsoft.com/office/drawing/2014/main" id="{6D6FEB2D-FD40-A047-B444-A28388BD0563}"/>
              </a:ext>
            </a:extLst>
          </p:cNvPr>
          <p:cNvSpPr txBox="1">
            <a:spLocks noChangeArrowheads="1"/>
          </p:cNvSpPr>
          <p:nvPr/>
        </p:nvSpPr>
        <p:spPr bwMode="auto">
          <a:xfrm>
            <a:off x="5096215" y="3973702"/>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1</a:t>
            </a:r>
          </a:p>
        </p:txBody>
      </p:sp>
      <p:sp>
        <p:nvSpPr>
          <p:cNvPr id="64" name="Text Box 51">
            <a:extLst>
              <a:ext uri="{FF2B5EF4-FFF2-40B4-BE49-F238E27FC236}">
                <a16:creationId xmlns:a16="http://schemas.microsoft.com/office/drawing/2014/main" id="{123FC200-875D-1848-965B-073FC03F6191}"/>
              </a:ext>
            </a:extLst>
          </p:cNvPr>
          <p:cNvSpPr txBox="1">
            <a:spLocks noChangeArrowheads="1"/>
          </p:cNvSpPr>
          <p:nvPr/>
        </p:nvSpPr>
        <p:spPr bwMode="auto">
          <a:xfrm>
            <a:off x="5782015" y="3211702"/>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2</a:t>
            </a:r>
          </a:p>
        </p:txBody>
      </p:sp>
      <p:sp>
        <p:nvSpPr>
          <p:cNvPr id="65" name="Text Box 53">
            <a:extLst>
              <a:ext uri="{FF2B5EF4-FFF2-40B4-BE49-F238E27FC236}">
                <a16:creationId xmlns:a16="http://schemas.microsoft.com/office/drawing/2014/main" id="{1979DC48-2003-824F-8AAC-8F13CF60975C}"/>
              </a:ext>
            </a:extLst>
          </p:cNvPr>
          <p:cNvSpPr txBox="1">
            <a:spLocks noChangeArrowheads="1"/>
          </p:cNvSpPr>
          <p:nvPr/>
        </p:nvSpPr>
        <p:spPr bwMode="auto">
          <a:xfrm>
            <a:off x="6544015" y="3973702"/>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dirty="0">
                <a:solidFill>
                  <a:srgbClr val="0000FF"/>
                </a:solidFill>
                <a:effectLst>
                  <a:outerShdw blurRad="38100" dist="38100" dir="2700000" algn="tl">
                    <a:srgbClr val="C0C0C0"/>
                  </a:outerShdw>
                </a:effectLst>
                <a:latin typeface="Times New Roman" panose="02020603050405020304" pitchFamily="18" charset="0"/>
              </a:rPr>
              <a:t>3</a:t>
            </a:r>
          </a:p>
        </p:txBody>
      </p:sp>
      <p:sp>
        <p:nvSpPr>
          <p:cNvPr id="66" name="Text Box 55">
            <a:extLst>
              <a:ext uri="{FF2B5EF4-FFF2-40B4-BE49-F238E27FC236}">
                <a16:creationId xmlns:a16="http://schemas.microsoft.com/office/drawing/2014/main" id="{E46EF011-BA1F-CA44-9968-68DCAA203C11}"/>
              </a:ext>
            </a:extLst>
          </p:cNvPr>
          <p:cNvSpPr txBox="1">
            <a:spLocks noChangeArrowheads="1"/>
          </p:cNvSpPr>
          <p:nvPr/>
        </p:nvSpPr>
        <p:spPr bwMode="auto">
          <a:xfrm>
            <a:off x="5782015" y="4735702"/>
            <a:ext cx="381000" cy="579438"/>
          </a:xfrm>
          <a:prstGeom prst="rect">
            <a:avLst/>
          </a:prstGeom>
          <a:noFill/>
          <a:ln w="9525">
            <a:noFill/>
            <a:miter lim="800000"/>
            <a:headEnd/>
            <a:tailEnd/>
          </a:ln>
          <a:effec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3200" b="1">
                <a:solidFill>
                  <a:srgbClr val="0000FF"/>
                </a:solidFill>
                <a:effectLst>
                  <a:outerShdw blurRad="38100" dist="38100" dir="2700000" algn="tl">
                    <a:srgbClr val="C0C0C0"/>
                  </a:outerShdw>
                </a:effectLst>
                <a:latin typeface="Times New Roman" panose="02020603050405020304" pitchFamily="18" charset="0"/>
              </a:rPr>
              <a:t>4</a:t>
            </a:r>
          </a:p>
        </p:txBody>
      </p:sp>
      <p:sp>
        <p:nvSpPr>
          <p:cNvPr id="32" name="文本框 31">
            <a:extLst>
              <a:ext uri="{FF2B5EF4-FFF2-40B4-BE49-F238E27FC236}">
                <a16:creationId xmlns:a16="http://schemas.microsoft.com/office/drawing/2014/main" id="{56D5E97D-C616-E54C-BD8D-C16F7E6917C5}"/>
              </a:ext>
            </a:extLst>
          </p:cNvPr>
          <p:cNvSpPr txBox="1"/>
          <p:nvPr/>
        </p:nvSpPr>
        <p:spPr>
          <a:xfrm>
            <a:off x="8105559" y="3647005"/>
            <a:ext cx="902811" cy="523220"/>
          </a:xfrm>
          <a:prstGeom prst="rect">
            <a:avLst/>
          </a:prstGeom>
          <a:noFill/>
        </p:spPr>
        <p:txBody>
          <a:bodyPr wrap="none" rtlCol="0">
            <a:spAutoFit/>
          </a:bodyPr>
          <a:lstStyle/>
          <a:p>
            <a:r>
              <a:rPr lang="zh-CN" altLang="en-US" sz="2800" dirty="0">
                <a:solidFill>
                  <a:srgbClr val="FF00FF"/>
                </a:solidFill>
              </a:rPr>
              <a:t>单层</a:t>
            </a:r>
            <a:endParaRPr kumimoji="1" lang="zh-CN" altLang="en-US" sz="2800" dirty="0">
              <a:solidFill>
                <a:srgbClr val="FF00FF"/>
              </a:solidFill>
            </a:endParaRPr>
          </a:p>
        </p:txBody>
      </p:sp>
    </p:spTree>
    <p:extLst>
      <p:ext uri="{BB962C8B-B14F-4D97-AF65-F5344CB8AC3E}">
        <p14:creationId xmlns:p14="http://schemas.microsoft.com/office/powerpoint/2010/main" val="2188878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1"/>
          <p:cNvSpPr>
            <a:spLocks noGrp="1"/>
          </p:cNvSpPr>
          <p:nvPr>
            <p:ph type="sldNum" sz="quarter" idx="10"/>
          </p:nvPr>
        </p:nvSpPr>
        <p:spPr/>
        <p:txBody>
          <a:bodyPr/>
          <a:lstStyle/>
          <a:p>
            <a:fld id="{D64025DE-811A-4A69-8E96-C40D5815285B}" type="slidenum">
              <a:rPr lang="en-US" altLang="zh-CN"/>
              <a:pPr/>
              <a:t>8</a:t>
            </a:fld>
            <a:endParaRPr lang="en-US" altLang="zh-CN"/>
          </a:p>
        </p:txBody>
      </p:sp>
      <p:sp>
        <p:nvSpPr>
          <p:cNvPr id="1728514" name="Text Box 2"/>
          <p:cNvSpPr txBox="1">
            <a:spLocks noChangeArrowheads="1"/>
          </p:cNvSpPr>
          <p:nvPr/>
        </p:nvSpPr>
        <p:spPr bwMode="auto">
          <a:xfrm>
            <a:off x="383931" y="981076"/>
            <a:ext cx="8532935" cy="93634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SzPct val="150000"/>
              <a:buFont typeface="Wingdings" pitchFamily="2" charset="2"/>
              <a:buNone/>
            </a:pPr>
            <a:r>
              <a:rPr kumimoji="0" lang="zh-CN" altLang="en-US" b="1" dirty="0"/>
              <a:t>        整个晶体中每一个原子有上下、左右、前后</a:t>
            </a:r>
            <a:r>
              <a:rPr kumimoji="0" lang="en-US" altLang="zh-CN" b="1" dirty="0"/>
              <a:t>6</a:t>
            </a:r>
            <a:r>
              <a:rPr kumimoji="0" lang="zh-CN" altLang="en-US" b="1" dirty="0"/>
              <a:t>个最邻近的原子与其相接触，故其配位数为</a:t>
            </a:r>
            <a:r>
              <a:rPr kumimoji="0" lang="en-US" altLang="zh-CN" b="1" dirty="0"/>
              <a:t>6</a:t>
            </a:r>
            <a:r>
              <a:rPr kumimoji="0" lang="zh-CN" altLang="en-US" b="1" dirty="0"/>
              <a:t>。晶胞所含原子数</a:t>
            </a:r>
            <a:r>
              <a:rPr kumimoji="0" lang="en-US" altLang="zh-CN" b="1" dirty="0"/>
              <a:t>1</a:t>
            </a:r>
            <a:r>
              <a:rPr kumimoji="0" lang="zh-CN" altLang="en-US" b="1" dirty="0"/>
              <a:t>。</a:t>
            </a:r>
          </a:p>
        </p:txBody>
      </p:sp>
      <p:grpSp>
        <p:nvGrpSpPr>
          <p:cNvPr id="22532" name="Group 19"/>
          <p:cNvGrpSpPr>
            <a:grpSpLocks/>
          </p:cNvGrpSpPr>
          <p:nvPr/>
        </p:nvGrpSpPr>
        <p:grpSpPr bwMode="auto">
          <a:xfrm>
            <a:off x="6534151" y="2349223"/>
            <a:ext cx="2214313" cy="2433896"/>
            <a:chOff x="2412" y="1337"/>
            <a:chExt cx="1691" cy="1680"/>
          </a:xfrm>
        </p:grpSpPr>
        <p:pic>
          <p:nvPicPr>
            <p:cNvPr id="22542" name="Picture 4" descr="FG13_38TC"/>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2412" y="1337"/>
              <a:ext cx="1691" cy="1680"/>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pic>
        <p:sp>
          <p:nvSpPr>
            <p:cNvPr id="1728517" name="Text Box 5"/>
            <p:cNvSpPr txBox="1">
              <a:spLocks noChangeArrowheads="1"/>
            </p:cNvSpPr>
            <p:nvPr/>
          </p:nvSpPr>
          <p:spPr bwMode="auto">
            <a:xfrm>
              <a:off x="2685" y="1350"/>
              <a:ext cx="1183" cy="252"/>
            </a:xfrm>
            <a:prstGeom prst="rect">
              <a:avLst/>
            </a:prstGeom>
            <a:noFill/>
            <a:ln w="9525" algn="ctr">
              <a:noFill/>
              <a:miter lim="800000"/>
              <a:headEnd/>
              <a:tailEnd/>
            </a:ln>
            <a:effectLst/>
          </p:spPr>
          <p:txBody>
            <a:bodyPr wrap="none">
              <a:spAutoFit/>
            </a:bodyPr>
            <a:lstStyle/>
            <a:p>
              <a:pPr>
                <a:defRPr/>
              </a:pPr>
              <a:r>
                <a:rPr kumimoji="0" lang="zh-CN" altLang="en-US" sz="2000" b="1" dirty="0">
                  <a:solidFill>
                    <a:schemeClr val="accent2"/>
                  </a:solidFill>
                </a:rPr>
                <a:t>简单立方晶胞</a:t>
              </a:r>
            </a:p>
          </p:txBody>
        </p:sp>
      </p:grpSp>
      <p:grpSp>
        <p:nvGrpSpPr>
          <p:cNvPr id="22533" name="Group 17"/>
          <p:cNvGrpSpPr>
            <a:grpSpLocks/>
          </p:cNvGrpSpPr>
          <p:nvPr/>
        </p:nvGrpSpPr>
        <p:grpSpPr bwMode="auto">
          <a:xfrm>
            <a:off x="671147" y="5041900"/>
            <a:ext cx="8332177" cy="1481138"/>
            <a:chOff x="74" y="3176"/>
            <a:chExt cx="5686" cy="933"/>
          </a:xfrm>
        </p:grpSpPr>
        <p:sp>
          <p:nvSpPr>
            <p:cNvPr id="1728519" name="Text Box 7"/>
            <p:cNvSpPr txBox="1">
              <a:spLocks noChangeArrowheads="1"/>
            </p:cNvSpPr>
            <p:nvPr/>
          </p:nvSpPr>
          <p:spPr bwMode="auto">
            <a:xfrm>
              <a:off x="74" y="3176"/>
              <a:ext cx="5686" cy="888"/>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80000"/>
                </a:lnSpc>
              </a:pPr>
              <a:r>
                <a:rPr kumimoji="0" lang="zh-CN" altLang="en-US" sz="2000" b="1" dirty="0">
                  <a:solidFill>
                    <a:schemeClr val="accent2"/>
                  </a:solidFill>
                </a:rPr>
                <a:t>原子空间利用率 </a:t>
              </a:r>
              <a:r>
                <a:rPr kumimoji="0" lang="en-US" altLang="zh-CN" sz="2000" b="1" dirty="0">
                  <a:solidFill>
                    <a:schemeClr val="accent2"/>
                  </a:solidFill>
                </a:rPr>
                <a:t>(</a:t>
              </a:r>
              <a:r>
                <a:rPr kumimoji="0" lang="zh-CN" altLang="en-US" sz="2000" b="1" dirty="0">
                  <a:solidFill>
                    <a:schemeClr val="accent2"/>
                  </a:solidFill>
                </a:rPr>
                <a:t>设原子间距为</a:t>
              </a:r>
              <a:r>
                <a:rPr kumimoji="0" lang="en-US" altLang="zh-CN" sz="2000" b="1" i="1" dirty="0">
                  <a:solidFill>
                    <a:schemeClr val="accent2"/>
                  </a:solidFill>
                </a:rPr>
                <a:t>a</a:t>
              </a:r>
              <a:r>
                <a:rPr kumimoji="0" lang="en-US" altLang="zh-CN" sz="2000" b="1" dirty="0">
                  <a:solidFill>
                    <a:schemeClr val="accent2"/>
                  </a:solidFill>
                </a:rPr>
                <a:t>)</a:t>
              </a:r>
              <a:r>
                <a:rPr kumimoji="0" lang="zh-CN" altLang="en-US" sz="2000" b="1" dirty="0">
                  <a:solidFill>
                    <a:schemeClr val="accent2"/>
                  </a:solidFill>
                </a:rPr>
                <a:t>：</a:t>
              </a:r>
            </a:p>
            <a:p>
              <a:pPr eaLnBrk="1" hangingPunct="1"/>
              <a:endParaRPr kumimoji="0" lang="zh-CN" altLang="en-US" b="1" dirty="0">
                <a:solidFill>
                  <a:schemeClr val="accent2"/>
                </a:solidFill>
              </a:endParaRPr>
            </a:p>
            <a:p>
              <a:pPr eaLnBrk="1" hangingPunct="1">
                <a:lnSpc>
                  <a:spcPct val="60000"/>
                </a:lnSpc>
              </a:pPr>
              <a:r>
                <a:rPr kumimoji="0" lang="zh-CN" altLang="en-US" b="1" dirty="0">
                  <a:solidFill>
                    <a:schemeClr val="accent2"/>
                  </a:solidFill>
                </a:rPr>
                <a:t>     </a:t>
              </a:r>
              <a:r>
                <a:rPr kumimoji="0" lang="zh-CN" altLang="en-US" sz="2000" b="1" dirty="0">
                  <a:solidFill>
                    <a:schemeClr val="accent2"/>
                  </a:solidFill>
                </a:rPr>
                <a:t>晶胞所含原子数 </a:t>
              </a:r>
              <a:r>
                <a:rPr kumimoji="0" lang="zh-CN" altLang="en-US" sz="2000" b="1" dirty="0">
                  <a:solidFill>
                    <a:schemeClr val="accent2"/>
                  </a:solidFill>
                  <a:sym typeface="Symbol" pitchFamily="18" charset="2"/>
                </a:rPr>
                <a:t></a:t>
              </a:r>
              <a:r>
                <a:rPr kumimoji="0" lang="zh-CN" altLang="en-US" sz="2000" b="1" dirty="0">
                  <a:solidFill>
                    <a:schemeClr val="accent2"/>
                  </a:solidFill>
                </a:rPr>
                <a:t> 原子体积</a:t>
              </a:r>
            </a:p>
            <a:p>
              <a:pPr eaLnBrk="1" hangingPunct="1">
                <a:lnSpc>
                  <a:spcPct val="60000"/>
                </a:lnSpc>
              </a:pPr>
              <a:r>
                <a:rPr kumimoji="0" lang="zh-CN" altLang="en-US" b="1" dirty="0">
                  <a:solidFill>
                    <a:schemeClr val="accent2"/>
                  </a:solidFill>
                </a:rPr>
                <a:t>  </a:t>
              </a:r>
              <a:r>
                <a:rPr kumimoji="0" lang="en-US" altLang="zh-CN" b="1" dirty="0">
                  <a:solidFill>
                    <a:schemeClr val="accent2"/>
                  </a:solidFill>
                </a:rPr>
                <a:t>———————————— </a:t>
              </a:r>
              <a:r>
                <a:rPr kumimoji="0" lang="en-US" altLang="zh-CN" b="1" dirty="0">
                  <a:solidFill>
                    <a:schemeClr val="accent2"/>
                  </a:solidFill>
                  <a:sym typeface="Symbol" pitchFamily="18" charset="2"/>
                </a:rPr>
                <a:t></a:t>
              </a:r>
              <a:r>
                <a:rPr kumimoji="0" lang="en-US" altLang="zh-CN" b="1" dirty="0">
                  <a:solidFill>
                    <a:schemeClr val="accent2"/>
                  </a:solidFill>
                </a:rPr>
                <a:t> 100% =                       = 52%</a:t>
              </a:r>
            </a:p>
            <a:p>
              <a:pPr eaLnBrk="1" hangingPunct="1">
                <a:lnSpc>
                  <a:spcPct val="60000"/>
                </a:lnSpc>
              </a:pPr>
              <a:r>
                <a:rPr kumimoji="0" lang="en-US" altLang="zh-CN" b="1" dirty="0">
                  <a:solidFill>
                    <a:schemeClr val="accent2"/>
                  </a:solidFill>
                </a:rPr>
                <a:t>                </a:t>
              </a:r>
              <a:r>
                <a:rPr kumimoji="0" lang="zh-CN" altLang="en-US" sz="2000" b="1" dirty="0">
                  <a:solidFill>
                    <a:schemeClr val="accent2"/>
                  </a:solidFill>
                </a:rPr>
                <a:t>晶胞体积</a:t>
              </a:r>
              <a:r>
                <a:rPr kumimoji="0" lang="zh-CN" altLang="en-US" b="1" dirty="0">
                  <a:solidFill>
                    <a:schemeClr val="accent2"/>
                  </a:solidFill>
                </a:rPr>
                <a:t>             </a:t>
              </a:r>
            </a:p>
          </p:txBody>
        </p:sp>
        <p:sp>
          <p:nvSpPr>
            <p:cNvPr id="1728520" name="Text Box 8"/>
            <p:cNvSpPr txBox="1">
              <a:spLocks noChangeArrowheads="1"/>
            </p:cNvSpPr>
            <p:nvPr/>
          </p:nvSpPr>
          <p:spPr bwMode="auto">
            <a:xfrm>
              <a:off x="4104" y="3779"/>
              <a:ext cx="331" cy="330"/>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800" b="1" i="1" dirty="0">
                  <a:solidFill>
                    <a:schemeClr val="accent2"/>
                  </a:solidFill>
                </a:rPr>
                <a:t>a</a:t>
              </a:r>
              <a:r>
                <a:rPr kumimoji="0" lang="en-US" altLang="zh-CN" sz="2800" b="1" baseline="30000" dirty="0">
                  <a:solidFill>
                    <a:schemeClr val="accent2"/>
                  </a:solidFill>
                </a:rPr>
                <a:t>3</a:t>
              </a:r>
            </a:p>
          </p:txBody>
        </p:sp>
        <p:sp>
          <p:nvSpPr>
            <p:cNvPr id="1728521" name="Text Box 9"/>
            <p:cNvSpPr txBox="1">
              <a:spLocks noChangeArrowheads="1"/>
            </p:cNvSpPr>
            <p:nvPr/>
          </p:nvSpPr>
          <p:spPr bwMode="auto">
            <a:xfrm>
              <a:off x="4027" y="3502"/>
              <a:ext cx="719" cy="291"/>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solidFill>
                    <a:schemeClr val="accent2"/>
                  </a:solidFill>
                  <a:sym typeface="Symbol" pitchFamily="18" charset="2"/>
                </a:rPr>
                <a:t></a:t>
              </a:r>
              <a:r>
                <a:rPr kumimoji="0" lang="en-US" altLang="zh-CN" b="1" dirty="0">
                  <a:solidFill>
                    <a:schemeClr val="accent2"/>
                  </a:solidFill>
                </a:rPr>
                <a:t>(</a:t>
              </a:r>
              <a:r>
                <a:rPr kumimoji="0" lang="en-US" altLang="zh-CN" b="1" i="1" dirty="0">
                  <a:solidFill>
                    <a:schemeClr val="accent2"/>
                  </a:solidFill>
                </a:rPr>
                <a:t>a</a:t>
              </a:r>
              <a:r>
                <a:rPr kumimoji="0" lang="en-US" altLang="zh-CN" b="1" dirty="0">
                  <a:solidFill>
                    <a:schemeClr val="accent2"/>
                  </a:solidFill>
                </a:rPr>
                <a:t>/2)</a:t>
              </a:r>
              <a:r>
                <a:rPr kumimoji="0" lang="en-US" altLang="zh-CN" b="1" baseline="30000" dirty="0">
                  <a:solidFill>
                    <a:schemeClr val="accent2"/>
                  </a:solidFill>
                </a:rPr>
                <a:t>3</a:t>
              </a:r>
            </a:p>
          </p:txBody>
        </p:sp>
        <p:sp>
          <p:nvSpPr>
            <p:cNvPr id="1728522" name="Text Box 10"/>
            <p:cNvSpPr txBox="1">
              <a:spLocks noChangeArrowheads="1"/>
            </p:cNvSpPr>
            <p:nvPr/>
          </p:nvSpPr>
          <p:spPr bwMode="auto">
            <a:xfrm>
              <a:off x="3866" y="3448"/>
              <a:ext cx="214" cy="252"/>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000" b="1" dirty="0">
                  <a:solidFill>
                    <a:schemeClr val="accent2"/>
                  </a:solidFill>
                </a:rPr>
                <a:t>4</a:t>
              </a:r>
            </a:p>
          </p:txBody>
        </p:sp>
        <p:sp>
          <p:nvSpPr>
            <p:cNvPr id="22539" name="Line 11"/>
            <p:cNvSpPr>
              <a:spLocks noChangeShapeType="1"/>
            </p:cNvSpPr>
            <p:nvPr/>
          </p:nvSpPr>
          <p:spPr bwMode="auto">
            <a:xfrm>
              <a:off x="3881" y="3673"/>
              <a:ext cx="185"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8524" name="Text Box 12"/>
            <p:cNvSpPr txBox="1">
              <a:spLocks noChangeArrowheads="1"/>
            </p:cNvSpPr>
            <p:nvPr/>
          </p:nvSpPr>
          <p:spPr bwMode="auto">
            <a:xfrm>
              <a:off x="3861" y="3638"/>
              <a:ext cx="214" cy="252"/>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000" b="1" dirty="0">
                  <a:solidFill>
                    <a:schemeClr val="accent2"/>
                  </a:solidFill>
                </a:rPr>
                <a:t>3</a:t>
              </a:r>
            </a:p>
          </p:txBody>
        </p:sp>
        <p:sp>
          <p:nvSpPr>
            <p:cNvPr id="22541" name="Line 13"/>
            <p:cNvSpPr>
              <a:spLocks noChangeShapeType="1"/>
            </p:cNvSpPr>
            <p:nvPr/>
          </p:nvSpPr>
          <p:spPr bwMode="auto">
            <a:xfrm>
              <a:off x="3768" y="3829"/>
              <a:ext cx="982"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22545" name="Rectangle 17"/>
          <p:cNvSpPr>
            <a:spLocks noChangeArrowheads="1"/>
          </p:cNvSpPr>
          <p:nvPr/>
        </p:nvSpPr>
        <p:spPr bwMode="auto">
          <a:xfrm>
            <a:off x="971600" y="188640"/>
            <a:ext cx="6912768"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zh-CN" altLang="en-US" sz="3200" b="1" dirty="0">
                <a:solidFill>
                  <a:srgbClr val="FFFF00"/>
                </a:solidFill>
              </a:rPr>
              <a:t> </a:t>
            </a:r>
            <a:r>
              <a:rPr kumimoji="0" lang="en-US" altLang="zh-CN" sz="3200" b="1" dirty="0"/>
              <a:t>(1) </a:t>
            </a:r>
            <a:r>
              <a:rPr kumimoji="0" lang="zh-CN" altLang="en-US" sz="3200" b="1" dirty="0"/>
              <a:t>非密置层堆积</a:t>
            </a:r>
            <a:r>
              <a:rPr kumimoji="0" lang="en-US" altLang="zh-CN" sz="3200" b="1" dirty="0"/>
              <a:t> - </a:t>
            </a:r>
            <a:r>
              <a:rPr kumimoji="0" lang="zh-CN" altLang="en-US" sz="3200" b="1" dirty="0">
                <a:solidFill>
                  <a:srgbClr val="0000FF"/>
                </a:solidFill>
                <a:effectLst>
                  <a:outerShdw blurRad="38100" dist="38100" dir="2700000" algn="tl">
                    <a:srgbClr val="C0C0C0"/>
                  </a:outerShdw>
                </a:effectLst>
              </a:rPr>
              <a:t>简单立方堆积</a:t>
            </a:r>
          </a:p>
        </p:txBody>
      </p:sp>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19" name="Group 3">
            <a:extLst>
              <a:ext uri="{FF2B5EF4-FFF2-40B4-BE49-F238E27FC236}">
                <a16:creationId xmlns:a16="http://schemas.microsoft.com/office/drawing/2014/main" id="{AE504A9F-C14D-7640-844B-B0725BDEE992}"/>
              </a:ext>
            </a:extLst>
          </p:cNvPr>
          <p:cNvGrpSpPr>
            <a:grpSpLocks/>
          </p:cNvGrpSpPr>
          <p:nvPr/>
        </p:nvGrpSpPr>
        <p:grpSpPr bwMode="auto">
          <a:xfrm>
            <a:off x="383931" y="2339578"/>
            <a:ext cx="2994025" cy="2241550"/>
            <a:chOff x="576" y="419"/>
            <a:chExt cx="1886" cy="1412"/>
          </a:xfrm>
        </p:grpSpPr>
        <p:sp>
          <p:nvSpPr>
            <p:cNvPr id="20" name="Oval 4">
              <a:extLst>
                <a:ext uri="{FF2B5EF4-FFF2-40B4-BE49-F238E27FC236}">
                  <a16:creationId xmlns:a16="http://schemas.microsoft.com/office/drawing/2014/main" id="{C323BBA8-FD37-C642-9184-FC4E646526DA}"/>
                </a:ext>
              </a:extLst>
            </p:cNvPr>
            <p:cNvSpPr>
              <a:spLocks noChangeArrowheads="1"/>
            </p:cNvSpPr>
            <p:nvPr/>
          </p:nvSpPr>
          <p:spPr bwMode="auto">
            <a:xfrm>
              <a:off x="576" y="419"/>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1" name="Oval 5">
              <a:extLst>
                <a:ext uri="{FF2B5EF4-FFF2-40B4-BE49-F238E27FC236}">
                  <a16:creationId xmlns:a16="http://schemas.microsoft.com/office/drawing/2014/main" id="{88F63626-5B60-B747-9E65-B4E8657ADC3D}"/>
                </a:ext>
              </a:extLst>
            </p:cNvPr>
            <p:cNvSpPr>
              <a:spLocks noChangeArrowheads="1"/>
            </p:cNvSpPr>
            <p:nvPr/>
          </p:nvSpPr>
          <p:spPr bwMode="auto">
            <a:xfrm>
              <a:off x="1968" y="419"/>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2" name="Oval 6">
              <a:extLst>
                <a:ext uri="{FF2B5EF4-FFF2-40B4-BE49-F238E27FC236}">
                  <a16:creationId xmlns:a16="http://schemas.microsoft.com/office/drawing/2014/main" id="{78113E0E-3B1C-3E41-85AE-B155D42AB59B}"/>
                </a:ext>
              </a:extLst>
            </p:cNvPr>
            <p:cNvSpPr>
              <a:spLocks noChangeArrowheads="1"/>
            </p:cNvSpPr>
            <p:nvPr/>
          </p:nvSpPr>
          <p:spPr bwMode="auto">
            <a:xfrm>
              <a:off x="1502" y="419"/>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3" name="Oval 7">
              <a:extLst>
                <a:ext uri="{FF2B5EF4-FFF2-40B4-BE49-F238E27FC236}">
                  <a16:creationId xmlns:a16="http://schemas.microsoft.com/office/drawing/2014/main" id="{D8099CE1-BA5B-0A4A-82EE-961EED78B2F0}"/>
                </a:ext>
              </a:extLst>
            </p:cNvPr>
            <p:cNvSpPr>
              <a:spLocks noChangeArrowheads="1"/>
            </p:cNvSpPr>
            <p:nvPr/>
          </p:nvSpPr>
          <p:spPr bwMode="auto">
            <a:xfrm>
              <a:off x="1036" y="419"/>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nvGrpSpPr>
            <p:cNvPr id="24" name="Group 8">
              <a:extLst>
                <a:ext uri="{FF2B5EF4-FFF2-40B4-BE49-F238E27FC236}">
                  <a16:creationId xmlns:a16="http://schemas.microsoft.com/office/drawing/2014/main" id="{E44512C7-B217-A248-9898-89CE55939AB0}"/>
                </a:ext>
              </a:extLst>
            </p:cNvPr>
            <p:cNvGrpSpPr>
              <a:grpSpLocks/>
            </p:cNvGrpSpPr>
            <p:nvPr/>
          </p:nvGrpSpPr>
          <p:grpSpPr bwMode="auto">
            <a:xfrm>
              <a:off x="583" y="885"/>
              <a:ext cx="1872" cy="480"/>
              <a:chOff x="528" y="1104"/>
              <a:chExt cx="1872" cy="480"/>
            </a:xfrm>
          </p:grpSpPr>
          <p:sp>
            <p:nvSpPr>
              <p:cNvPr id="30" name="Oval 9">
                <a:extLst>
                  <a:ext uri="{FF2B5EF4-FFF2-40B4-BE49-F238E27FC236}">
                    <a16:creationId xmlns:a16="http://schemas.microsoft.com/office/drawing/2014/main" id="{43B3C97A-FF67-3E41-8706-842434A8EBA4}"/>
                  </a:ext>
                </a:extLst>
              </p:cNvPr>
              <p:cNvSpPr>
                <a:spLocks noChangeArrowheads="1"/>
              </p:cNvSpPr>
              <p:nvPr/>
            </p:nvSpPr>
            <p:spPr bwMode="auto">
              <a:xfrm>
                <a:off x="52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1" name="Oval 10">
                <a:extLst>
                  <a:ext uri="{FF2B5EF4-FFF2-40B4-BE49-F238E27FC236}">
                    <a16:creationId xmlns:a16="http://schemas.microsoft.com/office/drawing/2014/main" id="{58E9770D-6536-644D-9525-A43335DE8240}"/>
                  </a:ext>
                </a:extLst>
              </p:cNvPr>
              <p:cNvSpPr>
                <a:spLocks noChangeArrowheads="1"/>
              </p:cNvSpPr>
              <p:nvPr/>
            </p:nvSpPr>
            <p:spPr bwMode="auto">
              <a:xfrm>
                <a:off x="1920"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2" name="Oval 11">
                <a:extLst>
                  <a:ext uri="{FF2B5EF4-FFF2-40B4-BE49-F238E27FC236}">
                    <a16:creationId xmlns:a16="http://schemas.microsoft.com/office/drawing/2014/main" id="{DC2B49BF-7D3A-9C42-B839-E42B20C58300}"/>
                  </a:ext>
                </a:extLst>
              </p:cNvPr>
              <p:cNvSpPr>
                <a:spLocks noChangeArrowheads="1"/>
              </p:cNvSpPr>
              <p:nvPr/>
            </p:nvSpPr>
            <p:spPr bwMode="auto">
              <a:xfrm>
                <a:off x="1454"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33" name="Oval 12">
                <a:extLst>
                  <a:ext uri="{FF2B5EF4-FFF2-40B4-BE49-F238E27FC236}">
                    <a16:creationId xmlns:a16="http://schemas.microsoft.com/office/drawing/2014/main" id="{D17CA10D-1030-BE47-BACB-F1A46EC26A47}"/>
                  </a:ext>
                </a:extLst>
              </p:cNvPr>
              <p:cNvSpPr>
                <a:spLocks noChangeArrowheads="1"/>
              </p:cNvSpPr>
              <p:nvPr/>
            </p:nvSpPr>
            <p:spPr bwMode="auto">
              <a:xfrm>
                <a:off x="98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25" name="Group 13">
              <a:extLst>
                <a:ext uri="{FF2B5EF4-FFF2-40B4-BE49-F238E27FC236}">
                  <a16:creationId xmlns:a16="http://schemas.microsoft.com/office/drawing/2014/main" id="{51F95CA0-D2A9-6944-BC82-795FD05BE339}"/>
                </a:ext>
              </a:extLst>
            </p:cNvPr>
            <p:cNvGrpSpPr>
              <a:grpSpLocks/>
            </p:cNvGrpSpPr>
            <p:nvPr/>
          </p:nvGrpSpPr>
          <p:grpSpPr bwMode="auto">
            <a:xfrm>
              <a:off x="590" y="1351"/>
              <a:ext cx="1872" cy="480"/>
              <a:chOff x="528" y="1104"/>
              <a:chExt cx="1872" cy="480"/>
            </a:xfrm>
          </p:grpSpPr>
          <p:sp>
            <p:nvSpPr>
              <p:cNvPr id="26" name="Oval 14">
                <a:extLst>
                  <a:ext uri="{FF2B5EF4-FFF2-40B4-BE49-F238E27FC236}">
                    <a16:creationId xmlns:a16="http://schemas.microsoft.com/office/drawing/2014/main" id="{1973791F-F8E9-AB40-A781-5EE9D1735A46}"/>
                  </a:ext>
                </a:extLst>
              </p:cNvPr>
              <p:cNvSpPr>
                <a:spLocks noChangeArrowheads="1"/>
              </p:cNvSpPr>
              <p:nvPr/>
            </p:nvSpPr>
            <p:spPr bwMode="auto">
              <a:xfrm>
                <a:off x="52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7" name="Oval 15">
                <a:extLst>
                  <a:ext uri="{FF2B5EF4-FFF2-40B4-BE49-F238E27FC236}">
                    <a16:creationId xmlns:a16="http://schemas.microsoft.com/office/drawing/2014/main" id="{1839052A-2EA3-CE4A-BB4B-5F14284708CC}"/>
                  </a:ext>
                </a:extLst>
              </p:cNvPr>
              <p:cNvSpPr>
                <a:spLocks noChangeArrowheads="1"/>
              </p:cNvSpPr>
              <p:nvPr/>
            </p:nvSpPr>
            <p:spPr bwMode="auto">
              <a:xfrm>
                <a:off x="1920"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8" name="Oval 16">
                <a:extLst>
                  <a:ext uri="{FF2B5EF4-FFF2-40B4-BE49-F238E27FC236}">
                    <a16:creationId xmlns:a16="http://schemas.microsoft.com/office/drawing/2014/main" id="{D74C7E4E-7ED3-1C44-BD68-B88C29F0EB2B}"/>
                  </a:ext>
                </a:extLst>
              </p:cNvPr>
              <p:cNvSpPr>
                <a:spLocks noChangeArrowheads="1"/>
              </p:cNvSpPr>
              <p:nvPr/>
            </p:nvSpPr>
            <p:spPr bwMode="auto">
              <a:xfrm>
                <a:off x="1454"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9" name="Oval 17">
                <a:extLst>
                  <a:ext uri="{FF2B5EF4-FFF2-40B4-BE49-F238E27FC236}">
                    <a16:creationId xmlns:a16="http://schemas.microsoft.com/office/drawing/2014/main" id="{174CE52F-BF22-8B4F-8652-9035BAEDB842}"/>
                  </a:ext>
                </a:extLst>
              </p:cNvPr>
              <p:cNvSpPr>
                <a:spLocks noChangeArrowheads="1"/>
              </p:cNvSpPr>
              <p:nvPr/>
            </p:nvSpPr>
            <p:spPr bwMode="auto">
              <a:xfrm>
                <a:off x="98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34" name="Oval 34">
            <a:extLst>
              <a:ext uri="{FF2B5EF4-FFF2-40B4-BE49-F238E27FC236}">
                <a16:creationId xmlns:a16="http://schemas.microsoft.com/office/drawing/2014/main" id="{BF980D2D-FBFA-4445-BA7B-0CFF300C8597}"/>
              </a:ext>
            </a:extLst>
          </p:cNvPr>
          <p:cNvSpPr>
            <a:spLocks noChangeArrowheads="1"/>
          </p:cNvSpPr>
          <p:nvPr/>
        </p:nvSpPr>
        <p:spPr bwMode="auto">
          <a:xfrm>
            <a:off x="1114181" y="2337990"/>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35" name="Oval 35">
            <a:extLst>
              <a:ext uri="{FF2B5EF4-FFF2-40B4-BE49-F238E27FC236}">
                <a16:creationId xmlns:a16="http://schemas.microsoft.com/office/drawing/2014/main" id="{409D4A7C-E305-8F47-967B-66674A3E4820}"/>
              </a:ext>
            </a:extLst>
          </p:cNvPr>
          <p:cNvSpPr>
            <a:spLocks noChangeArrowheads="1"/>
          </p:cNvSpPr>
          <p:nvPr/>
        </p:nvSpPr>
        <p:spPr bwMode="auto">
          <a:xfrm>
            <a:off x="1874593" y="3068240"/>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36" name="Oval 36">
            <a:extLst>
              <a:ext uri="{FF2B5EF4-FFF2-40B4-BE49-F238E27FC236}">
                <a16:creationId xmlns:a16="http://schemas.microsoft.com/office/drawing/2014/main" id="{08754274-9C83-4245-85ED-8AEA8FFF6C29}"/>
              </a:ext>
            </a:extLst>
          </p:cNvPr>
          <p:cNvSpPr>
            <a:spLocks noChangeArrowheads="1"/>
          </p:cNvSpPr>
          <p:nvPr/>
        </p:nvSpPr>
        <p:spPr bwMode="auto">
          <a:xfrm>
            <a:off x="1134818" y="3077765"/>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37" name="Oval 37">
            <a:extLst>
              <a:ext uri="{FF2B5EF4-FFF2-40B4-BE49-F238E27FC236}">
                <a16:creationId xmlns:a16="http://schemas.microsoft.com/office/drawing/2014/main" id="{68BB6B04-D569-7F4B-ADA6-D6FF45DB3B7E}"/>
              </a:ext>
            </a:extLst>
          </p:cNvPr>
          <p:cNvSpPr>
            <a:spLocks noChangeArrowheads="1"/>
          </p:cNvSpPr>
          <p:nvPr/>
        </p:nvSpPr>
        <p:spPr bwMode="auto">
          <a:xfrm>
            <a:off x="1853956" y="2328465"/>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pic>
        <p:nvPicPr>
          <p:cNvPr id="56" name="Picture 3" descr="FG13_38TC">
            <a:extLst>
              <a:ext uri="{FF2B5EF4-FFF2-40B4-BE49-F238E27FC236}">
                <a16:creationId xmlns:a16="http://schemas.microsoft.com/office/drawing/2014/main" id="{9EDA94F1-12D6-C44D-9443-A6FB2FF1C27A}"/>
              </a:ext>
            </a:extLst>
          </p:cNvPr>
          <p:cNvPicPr>
            <a:picLocks noChangeAspect="1" noChangeArrowheads="1"/>
          </p:cNvPicPr>
          <p:nvPr/>
        </p:nvPicPr>
        <p:blipFill>
          <a:blip r:embed="rId3">
            <a:lum bright="-6000"/>
            <a:extLst>
              <a:ext uri="{28A0092B-C50C-407E-A947-70E740481C1C}">
                <a14:useLocalDpi xmlns:a14="http://schemas.microsoft.com/office/drawing/2010/main"/>
              </a:ext>
            </a:extLst>
          </a:blip>
          <a:srcRect/>
          <a:stretch>
            <a:fillRect/>
          </a:stretch>
        </p:blipFill>
        <p:spPr bwMode="auto">
          <a:xfrm>
            <a:off x="3629025" y="2176204"/>
            <a:ext cx="2416419"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095860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灯片编号占位符 1"/>
          <p:cNvSpPr>
            <a:spLocks noGrp="1"/>
          </p:cNvSpPr>
          <p:nvPr>
            <p:ph type="sldNum" sz="quarter" idx="10"/>
          </p:nvPr>
        </p:nvSpPr>
        <p:spPr/>
        <p:txBody>
          <a:bodyPr/>
          <a:lstStyle/>
          <a:p>
            <a:fld id="{F5ACC2CD-4D7D-471C-9643-62192DFB1AE8}" type="slidenum">
              <a:rPr lang="en-US" altLang="zh-CN"/>
              <a:pPr/>
              <a:t>9</a:t>
            </a:fld>
            <a:endParaRPr lang="en-US" altLang="zh-CN"/>
          </a:p>
        </p:txBody>
      </p:sp>
      <p:sp>
        <p:nvSpPr>
          <p:cNvPr id="1731586" name="Text Box 2"/>
          <p:cNvSpPr txBox="1">
            <a:spLocks noChangeArrowheads="1"/>
          </p:cNvSpPr>
          <p:nvPr/>
        </p:nvSpPr>
        <p:spPr bwMode="auto">
          <a:xfrm>
            <a:off x="252046" y="926952"/>
            <a:ext cx="8712442" cy="1421928"/>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buClr>
                <a:srgbClr val="FF0000"/>
              </a:buClr>
              <a:buSzPct val="150000"/>
              <a:buFont typeface="Wingdings" pitchFamily="2" charset="2"/>
              <a:buNone/>
            </a:pPr>
            <a:r>
              <a:rPr kumimoji="0" lang="zh-CN" altLang="en-US" b="1" dirty="0"/>
              <a:t>        各个非密置层相互错位堆积而成。配位数为</a:t>
            </a:r>
            <a:r>
              <a:rPr kumimoji="0" lang="en-US" altLang="zh-CN" b="1" dirty="0"/>
              <a:t>8</a:t>
            </a:r>
            <a:r>
              <a:rPr kumimoji="0" lang="zh-CN" altLang="en-US" b="1" dirty="0"/>
              <a:t>，晶胞所含原子数为</a:t>
            </a:r>
            <a:r>
              <a:rPr kumimoji="0" lang="en-US" altLang="zh-CN" b="1" dirty="0"/>
              <a:t>2</a:t>
            </a:r>
            <a:r>
              <a:rPr kumimoji="0" lang="zh-CN" altLang="en-US" b="1" dirty="0"/>
              <a:t>。晶胞各顶点原子彼此不接触，只有沿立方体对角线方向的原子互相接触。</a:t>
            </a:r>
          </a:p>
        </p:txBody>
      </p:sp>
      <p:pic>
        <p:nvPicPr>
          <p:cNvPr id="23555" name="Picture 3" descr="FG13_38TC"/>
          <p:cNvPicPr>
            <a:picLocks noChangeAspect="1" noChangeArrowheads="1"/>
          </p:cNvPicPr>
          <p:nvPr/>
        </p:nvPicPr>
        <p:blipFill>
          <a:blip r:embed="rId2" cstate="hqprint">
            <a:extLst>
              <a:ext uri="{28A0092B-C50C-407E-A947-70E740481C1C}">
                <a14:useLocalDpi xmlns:a14="http://schemas.microsoft.com/office/drawing/2010/main"/>
              </a:ext>
            </a:extLst>
          </a:blip>
          <a:srcRect/>
          <a:stretch>
            <a:fillRect/>
          </a:stretch>
        </p:blipFill>
        <p:spPr bwMode="auto">
          <a:xfrm>
            <a:off x="4402111" y="2614762"/>
            <a:ext cx="2134849" cy="2260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6" name="Picture 4" descr="FG13_38TC"/>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944431" y="2771084"/>
            <a:ext cx="1918350" cy="1882051"/>
          </a:xfrm>
          <a:prstGeom prst="rect">
            <a:avLst/>
          </a:prstGeom>
          <a:noFill/>
          <a:ln w="28575">
            <a:solidFill>
              <a:srgbClr val="FF00FF"/>
            </a:solidFill>
            <a:miter lim="800000"/>
            <a:headEnd/>
            <a:tailEnd/>
          </a:ln>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1648BEF8-1727-8844-A982-DFC95031CB27}"/>
              </a:ext>
            </a:extLst>
          </p:cNvPr>
          <p:cNvGrpSpPr/>
          <p:nvPr/>
        </p:nvGrpSpPr>
        <p:grpSpPr>
          <a:xfrm>
            <a:off x="-299548" y="5480860"/>
            <a:ext cx="5562600" cy="1203326"/>
            <a:chOff x="439616" y="5516570"/>
            <a:chExt cx="5562600" cy="1203326"/>
          </a:xfrm>
        </p:grpSpPr>
        <p:sp>
          <p:nvSpPr>
            <p:cNvPr id="1731589" name="Text Box 5"/>
            <p:cNvSpPr txBox="1">
              <a:spLocks noChangeArrowheads="1"/>
            </p:cNvSpPr>
            <p:nvPr/>
          </p:nvSpPr>
          <p:spPr bwMode="auto">
            <a:xfrm>
              <a:off x="439616" y="5946783"/>
              <a:ext cx="5562600" cy="773113"/>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60000"/>
                </a:lnSpc>
              </a:pPr>
              <a:r>
                <a:rPr kumimoji="0" lang="zh-CN" altLang="en-US" b="1" dirty="0">
                  <a:solidFill>
                    <a:schemeClr val="accent2"/>
                  </a:solidFill>
                  <a:effectLst>
                    <a:outerShdw blurRad="38100" dist="38100" dir="2700000" algn="tl">
                      <a:srgbClr val="C0C0C0"/>
                    </a:outerShdw>
                  </a:effectLst>
                </a:rPr>
                <a:t>    </a:t>
              </a:r>
              <a:endParaRPr kumimoji="0" lang="zh-CN" altLang="en-US" sz="2000" b="1" dirty="0">
                <a:solidFill>
                  <a:schemeClr val="accent2"/>
                </a:solidFill>
                <a:effectLst>
                  <a:outerShdw blurRad="38100" dist="38100" dir="2700000" algn="tl">
                    <a:srgbClr val="C0C0C0"/>
                  </a:outerShdw>
                </a:effectLst>
              </a:endParaRPr>
            </a:p>
            <a:p>
              <a:pPr eaLnBrk="1" hangingPunct="1">
                <a:lnSpc>
                  <a:spcPct val="60000"/>
                </a:lnSpc>
              </a:pPr>
              <a:r>
                <a:rPr kumimoji="0" lang="zh-CN" altLang="en-US" b="1" dirty="0">
                  <a:solidFill>
                    <a:schemeClr val="accent2"/>
                  </a:solidFill>
                  <a:effectLst>
                    <a:outerShdw blurRad="38100" dist="38100" dir="2700000" algn="tl">
                      <a:srgbClr val="C0C0C0"/>
                    </a:outerShdw>
                  </a:effectLst>
                </a:rPr>
                <a:t>               </a:t>
              </a:r>
              <a:r>
                <a:rPr kumimoji="0" lang="en-US" altLang="zh-CN" b="1" dirty="0">
                  <a:solidFill>
                    <a:schemeClr val="accent2"/>
                  </a:solidFill>
                  <a:effectLst>
                    <a:outerShdw blurRad="38100" dist="38100" dir="2700000" algn="tl">
                      <a:srgbClr val="C0C0C0"/>
                    </a:outerShdw>
                  </a:effectLst>
                </a:rPr>
                <a:t>—————— </a:t>
              </a:r>
              <a:r>
                <a:rPr kumimoji="0" lang="en-US" altLang="zh-CN" b="1" dirty="0">
                  <a:solidFill>
                    <a:schemeClr val="accent2"/>
                  </a:solidFill>
                  <a:effectLst>
                    <a:outerShdw blurRad="38100" dist="38100" dir="2700000" algn="tl">
                      <a:srgbClr val="C0C0C0"/>
                    </a:outerShdw>
                  </a:effectLst>
                  <a:sym typeface="Symbol" pitchFamily="18" charset="2"/>
                </a:rPr>
                <a:t></a:t>
              </a:r>
              <a:r>
                <a:rPr kumimoji="0" lang="en-US" altLang="zh-CN" b="1" dirty="0">
                  <a:solidFill>
                    <a:schemeClr val="accent2"/>
                  </a:solidFill>
                  <a:effectLst>
                    <a:outerShdw blurRad="38100" dist="38100" dir="2700000" algn="tl">
                      <a:srgbClr val="C0C0C0"/>
                    </a:outerShdw>
                  </a:effectLst>
                </a:rPr>
                <a:t> 100% </a:t>
              </a:r>
              <a:r>
                <a:rPr kumimoji="0" lang="en-US" altLang="zh-CN" b="1" dirty="0">
                  <a:solidFill>
                    <a:schemeClr val="accent2"/>
                  </a:solidFill>
                  <a:effectLst>
                    <a:outerShdw blurRad="38100" dist="38100" dir="2700000" algn="tl">
                      <a:srgbClr val="C0C0C0"/>
                    </a:outerShdw>
                  </a:effectLst>
                  <a:sym typeface="Symbol" pitchFamily="18" charset="2"/>
                </a:rPr>
                <a:t></a:t>
              </a:r>
              <a:r>
                <a:rPr kumimoji="0" lang="en-US" altLang="zh-CN" b="1" dirty="0">
                  <a:solidFill>
                    <a:schemeClr val="accent2"/>
                  </a:solidFill>
                  <a:effectLst>
                    <a:outerShdw blurRad="38100" dist="38100" dir="2700000" algn="tl">
                      <a:srgbClr val="C0C0C0"/>
                    </a:outerShdw>
                  </a:effectLst>
                </a:rPr>
                <a:t> 68%</a:t>
              </a:r>
            </a:p>
            <a:p>
              <a:pPr eaLnBrk="1" hangingPunct="1">
                <a:lnSpc>
                  <a:spcPct val="60000"/>
                </a:lnSpc>
              </a:pPr>
              <a:r>
                <a:rPr kumimoji="0" lang="en-US" altLang="zh-CN" b="1" dirty="0">
                  <a:solidFill>
                    <a:schemeClr val="accent2"/>
                  </a:solidFill>
                  <a:effectLst>
                    <a:outerShdw blurRad="38100" dist="38100" dir="2700000" algn="tl">
                      <a:srgbClr val="C0C0C0"/>
                    </a:outerShdw>
                  </a:effectLst>
                </a:rPr>
                <a:t>                         </a:t>
              </a:r>
              <a:r>
                <a:rPr kumimoji="0" lang="en-US" altLang="zh-CN" b="1" i="1" dirty="0">
                  <a:solidFill>
                    <a:schemeClr val="accent2"/>
                  </a:solidFill>
                  <a:effectLst>
                    <a:outerShdw blurRad="38100" dist="38100" dir="2700000" algn="tl">
                      <a:srgbClr val="C0C0C0"/>
                    </a:outerShdw>
                  </a:effectLst>
                </a:rPr>
                <a:t>a</a:t>
              </a:r>
              <a:r>
                <a:rPr kumimoji="0" lang="en-US" altLang="zh-CN" b="1" baseline="30000" dirty="0">
                  <a:solidFill>
                    <a:schemeClr val="accent2"/>
                  </a:solidFill>
                  <a:effectLst>
                    <a:outerShdw blurRad="38100" dist="38100" dir="2700000" algn="tl">
                      <a:srgbClr val="C0C0C0"/>
                    </a:outerShdw>
                  </a:effectLst>
                </a:rPr>
                <a:t>3</a:t>
              </a:r>
              <a:r>
                <a:rPr kumimoji="0" lang="en-US" altLang="zh-CN" b="1" dirty="0">
                  <a:solidFill>
                    <a:schemeClr val="accent2"/>
                  </a:solidFill>
                  <a:effectLst>
                    <a:outerShdw blurRad="38100" dist="38100" dir="2700000" algn="tl">
                      <a:srgbClr val="C0C0C0"/>
                    </a:outerShdw>
                  </a:effectLst>
                </a:rPr>
                <a:t>             </a:t>
              </a:r>
            </a:p>
          </p:txBody>
        </p:sp>
        <p:sp>
          <p:nvSpPr>
            <p:cNvPr id="1731595" name="Text Box 11"/>
            <p:cNvSpPr txBox="1">
              <a:spLocks noChangeArrowheads="1"/>
            </p:cNvSpPr>
            <p:nvPr/>
          </p:nvSpPr>
          <p:spPr bwMode="auto">
            <a:xfrm>
              <a:off x="2165839" y="5732470"/>
              <a:ext cx="1452196" cy="461963"/>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solidFill>
                    <a:schemeClr val="accent2"/>
                  </a:solidFill>
                  <a:effectLst>
                    <a:outerShdw blurRad="38100" dist="38100" dir="2700000" algn="tl">
                      <a:srgbClr val="C0C0C0"/>
                    </a:outerShdw>
                  </a:effectLst>
                  <a:sym typeface="Symbol" pitchFamily="18" charset="2"/>
                </a:rPr>
                <a:t></a:t>
              </a:r>
              <a:r>
                <a:rPr kumimoji="0" lang="en-US" altLang="zh-CN" b="1" dirty="0">
                  <a:solidFill>
                    <a:schemeClr val="accent2"/>
                  </a:solidFill>
                  <a:effectLst>
                    <a:outerShdw blurRad="38100" dist="38100" dir="2700000" algn="tl">
                      <a:srgbClr val="C0C0C0"/>
                    </a:outerShdw>
                  </a:effectLst>
                </a:rPr>
                <a:t>(</a:t>
              </a:r>
              <a:r>
                <a:rPr kumimoji="0" lang="en-US" altLang="zh-CN" b="1" dirty="0">
                  <a:solidFill>
                    <a:schemeClr val="accent2"/>
                  </a:solidFill>
                  <a:effectLst>
                    <a:outerShdw blurRad="38100" dist="38100" dir="2700000" algn="tl">
                      <a:srgbClr val="C0C0C0"/>
                    </a:outerShdw>
                  </a:effectLst>
                  <a:sym typeface="Symbol" pitchFamily="18" charset="2"/>
                </a:rPr>
                <a:t>3 </a:t>
              </a:r>
              <a:r>
                <a:rPr kumimoji="0" lang="en-US" altLang="zh-CN" b="1" i="1" dirty="0">
                  <a:solidFill>
                    <a:schemeClr val="accent2"/>
                  </a:solidFill>
                  <a:effectLst>
                    <a:outerShdw blurRad="38100" dist="38100" dir="2700000" algn="tl">
                      <a:srgbClr val="C0C0C0"/>
                    </a:outerShdw>
                  </a:effectLst>
                  <a:sym typeface="Symbol" pitchFamily="18" charset="2"/>
                </a:rPr>
                <a:t>a</a:t>
              </a:r>
              <a:r>
                <a:rPr kumimoji="0" lang="en-US" altLang="zh-CN" b="1" dirty="0">
                  <a:solidFill>
                    <a:schemeClr val="accent2"/>
                  </a:solidFill>
                  <a:effectLst>
                    <a:outerShdw blurRad="38100" dist="38100" dir="2700000" algn="tl">
                      <a:srgbClr val="C0C0C0"/>
                    </a:outerShdw>
                  </a:effectLst>
                  <a:sym typeface="Symbol" pitchFamily="18" charset="2"/>
                </a:rPr>
                <a:t>/4</a:t>
              </a:r>
              <a:r>
                <a:rPr kumimoji="0" lang="en-US" altLang="zh-CN" b="1" dirty="0">
                  <a:solidFill>
                    <a:schemeClr val="accent2"/>
                  </a:solidFill>
                  <a:effectLst>
                    <a:outerShdw blurRad="38100" dist="38100" dir="2700000" algn="tl">
                      <a:srgbClr val="C0C0C0"/>
                    </a:outerShdw>
                  </a:effectLst>
                </a:rPr>
                <a:t>)</a:t>
              </a:r>
              <a:r>
                <a:rPr kumimoji="0" lang="en-US" altLang="zh-CN" b="1" baseline="30000" dirty="0">
                  <a:solidFill>
                    <a:schemeClr val="accent2"/>
                  </a:solidFill>
                  <a:effectLst>
                    <a:outerShdw blurRad="38100" dist="38100" dir="2700000" algn="tl">
                      <a:srgbClr val="C0C0C0"/>
                    </a:outerShdw>
                  </a:effectLst>
                </a:rPr>
                <a:t>3</a:t>
              </a:r>
            </a:p>
          </p:txBody>
        </p:sp>
        <p:sp>
          <p:nvSpPr>
            <p:cNvPr id="23566" name="Line 12"/>
            <p:cNvSpPr>
              <a:spLocks noChangeShapeType="1"/>
            </p:cNvSpPr>
            <p:nvPr/>
          </p:nvSpPr>
          <p:spPr bwMode="auto">
            <a:xfrm>
              <a:off x="2699239" y="5789620"/>
              <a:ext cx="167054"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31591" name="Text Box 7"/>
            <p:cNvSpPr txBox="1">
              <a:spLocks noChangeArrowheads="1"/>
            </p:cNvSpPr>
            <p:nvPr/>
          </p:nvSpPr>
          <p:spPr bwMode="auto">
            <a:xfrm>
              <a:off x="1881554" y="5516570"/>
              <a:ext cx="313592" cy="400050"/>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000" b="1" dirty="0">
                  <a:solidFill>
                    <a:schemeClr val="accent2"/>
                  </a:solidFill>
                  <a:effectLst>
                    <a:outerShdw blurRad="38100" dist="38100" dir="2700000" algn="tl">
                      <a:srgbClr val="C0C0C0"/>
                    </a:outerShdw>
                  </a:effectLst>
                </a:rPr>
                <a:t>4</a:t>
              </a:r>
            </a:p>
          </p:txBody>
        </p:sp>
        <p:sp>
          <p:nvSpPr>
            <p:cNvPr id="23568" name="Line 8"/>
            <p:cNvSpPr>
              <a:spLocks noChangeShapeType="1"/>
            </p:cNvSpPr>
            <p:nvPr/>
          </p:nvSpPr>
          <p:spPr bwMode="auto">
            <a:xfrm>
              <a:off x="1922585" y="5937258"/>
              <a:ext cx="278423" cy="0"/>
            </a:xfrm>
            <a:prstGeom prst="line">
              <a:avLst/>
            </a:prstGeom>
            <a:noFill/>
            <a:ln w="28575">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1731593" name="Text Box 9"/>
            <p:cNvSpPr txBox="1">
              <a:spLocks noChangeArrowheads="1"/>
            </p:cNvSpPr>
            <p:nvPr/>
          </p:nvSpPr>
          <p:spPr bwMode="auto">
            <a:xfrm>
              <a:off x="1877158" y="5908683"/>
              <a:ext cx="313592" cy="400050"/>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sz="2000" b="1" dirty="0">
                  <a:solidFill>
                    <a:schemeClr val="accent2"/>
                  </a:solidFill>
                  <a:effectLst>
                    <a:outerShdw blurRad="38100" dist="38100" dir="2700000" algn="tl">
                      <a:srgbClr val="C0C0C0"/>
                    </a:outerShdw>
                  </a:effectLst>
                </a:rPr>
                <a:t>3</a:t>
              </a:r>
            </a:p>
          </p:txBody>
        </p:sp>
        <p:sp>
          <p:nvSpPr>
            <p:cNvPr id="1731597" name="Text Box 13"/>
            <p:cNvSpPr txBox="1">
              <a:spLocks noChangeArrowheads="1"/>
            </p:cNvSpPr>
            <p:nvPr/>
          </p:nvSpPr>
          <p:spPr bwMode="auto">
            <a:xfrm>
              <a:off x="1619251" y="5703895"/>
              <a:ext cx="338504" cy="461963"/>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en-US" altLang="zh-CN" b="1" dirty="0">
                  <a:solidFill>
                    <a:schemeClr val="accent2"/>
                  </a:solidFill>
                  <a:effectLst>
                    <a:outerShdw blurRad="38100" dist="38100" dir="2700000" algn="tl">
                      <a:srgbClr val="C0C0C0"/>
                    </a:outerShdw>
                  </a:effectLst>
                </a:rPr>
                <a:t>2</a:t>
              </a:r>
            </a:p>
          </p:txBody>
        </p:sp>
      </p:grpSp>
      <p:sp>
        <p:nvSpPr>
          <p:cNvPr id="23572" name="Rectangle 20"/>
          <p:cNvSpPr>
            <a:spLocks noChangeArrowheads="1"/>
          </p:cNvSpPr>
          <p:nvPr/>
        </p:nvSpPr>
        <p:spPr bwMode="auto">
          <a:xfrm>
            <a:off x="827584" y="188640"/>
            <a:ext cx="7477202"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pPr algn="ctr"/>
            <a:r>
              <a:rPr kumimoji="0" lang="en-US" altLang="zh-CN" sz="3200" b="1" dirty="0"/>
              <a:t>(1) </a:t>
            </a:r>
            <a:r>
              <a:rPr kumimoji="0" lang="zh-CN" altLang="en-US" sz="3200" b="1" dirty="0"/>
              <a:t>非密置层堆积</a:t>
            </a:r>
            <a:r>
              <a:rPr kumimoji="0" lang="en-US" altLang="zh-CN" sz="3200" b="1" dirty="0"/>
              <a:t> - </a:t>
            </a:r>
            <a:r>
              <a:rPr kumimoji="0" lang="zh-CN" altLang="en-US" sz="3200" b="1" dirty="0">
                <a:solidFill>
                  <a:srgbClr val="0000FF"/>
                </a:solidFill>
                <a:effectLst>
                  <a:outerShdw blurRad="38100" dist="38100" dir="2700000" algn="tl">
                    <a:srgbClr val="C0C0C0"/>
                  </a:outerShdw>
                </a:effectLst>
              </a:rPr>
              <a:t>体心立方堆积</a:t>
            </a:r>
          </a:p>
        </p:txBody>
      </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40" name="Group 18">
            <a:extLst>
              <a:ext uri="{FF2B5EF4-FFF2-40B4-BE49-F238E27FC236}">
                <a16:creationId xmlns:a16="http://schemas.microsoft.com/office/drawing/2014/main" id="{D4BCC22C-7271-2F4A-B7B2-BC1CC27E6EF1}"/>
              </a:ext>
            </a:extLst>
          </p:cNvPr>
          <p:cNvGrpSpPr>
            <a:grpSpLocks/>
          </p:cNvGrpSpPr>
          <p:nvPr/>
        </p:nvGrpSpPr>
        <p:grpSpPr bwMode="auto">
          <a:xfrm>
            <a:off x="1011727" y="2570167"/>
            <a:ext cx="2994025" cy="2241550"/>
            <a:chOff x="3552" y="467"/>
            <a:chExt cx="1886" cy="1412"/>
          </a:xfrm>
        </p:grpSpPr>
        <p:grpSp>
          <p:nvGrpSpPr>
            <p:cNvPr id="41" name="Group 19">
              <a:extLst>
                <a:ext uri="{FF2B5EF4-FFF2-40B4-BE49-F238E27FC236}">
                  <a16:creationId xmlns:a16="http://schemas.microsoft.com/office/drawing/2014/main" id="{7F03922A-383C-AC4F-8878-EDDC4C2DBB5F}"/>
                </a:ext>
              </a:extLst>
            </p:cNvPr>
            <p:cNvGrpSpPr>
              <a:grpSpLocks/>
            </p:cNvGrpSpPr>
            <p:nvPr/>
          </p:nvGrpSpPr>
          <p:grpSpPr bwMode="auto">
            <a:xfrm>
              <a:off x="3552" y="467"/>
              <a:ext cx="1872" cy="480"/>
              <a:chOff x="528" y="1104"/>
              <a:chExt cx="1872" cy="480"/>
            </a:xfrm>
          </p:grpSpPr>
          <p:sp>
            <p:nvSpPr>
              <p:cNvPr id="52" name="Oval 20">
                <a:extLst>
                  <a:ext uri="{FF2B5EF4-FFF2-40B4-BE49-F238E27FC236}">
                    <a16:creationId xmlns:a16="http://schemas.microsoft.com/office/drawing/2014/main" id="{612FDCFD-53E9-314A-BDDC-02AA86C4C4F0}"/>
                  </a:ext>
                </a:extLst>
              </p:cNvPr>
              <p:cNvSpPr>
                <a:spLocks noChangeArrowheads="1"/>
              </p:cNvSpPr>
              <p:nvPr/>
            </p:nvSpPr>
            <p:spPr bwMode="auto">
              <a:xfrm>
                <a:off x="52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3" name="Oval 21">
                <a:extLst>
                  <a:ext uri="{FF2B5EF4-FFF2-40B4-BE49-F238E27FC236}">
                    <a16:creationId xmlns:a16="http://schemas.microsoft.com/office/drawing/2014/main" id="{474E0A45-0933-EE43-AF6C-4B1BD2C0CC4F}"/>
                  </a:ext>
                </a:extLst>
              </p:cNvPr>
              <p:cNvSpPr>
                <a:spLocks noChangeArrowheads="1"/>
              </p:cNvSpPr>
              <p:nvPr/>
            </p:nvSpPr>
            <p:spPr bwMode="auto">
              <a:xfrm>
                <a:off x="1920"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4" name="Oval 22">
                <a:extLst>
                  <a:ext uri="{FF2B5EF4-FFF2-40B4-BE49-F238E27FC236}">
                    <a16:creationId xmlns:a16="http://schemas.microsoft.com/office/drawing/2014/main" id="{7D194E6B-593E-2242-9308-40F8A52F770E}"/>
                  </a:ext>
                </a:extLst>
              </p:cNvPr>
              <p:cNvSpPr>
                <a:spLocks noChangeArrowheads="1"/>
              </p:cNvSpPr>
              <p:nvPr/>
            </p:nvSpPr>
            <p:spPr bwMode="auto">
              <a:xfrm>
                <a:off x="1454"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 name="Oval 23">
                <a:extLst>
                  <a:ext uri="{FF2B5EF4-FFF2-40B4-BE49-F238E27FC236}">
                    <a16:creationId xmlns:a16="http://schemas.microsoft.com/office/drawing/2014/main" id="{2872C4E6-6706-E14C-85FE-A18F72C331FF}"/>
                  </a:ext>
                </a:extLst>
              </p:cNvPr>
              <p:cNvSpPr>
                <a:spLocks noChangeArrowheads="1"/>
              </p:cNvSpPr>
              <p:nvPr/>
            </p:nvSpPr>
            <p:spPr bwMode="auto">
              <a:xfrm>
                <a:off x="98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2" name="Group 24">
              <a:extLst>
                <a:ext uri="{FF2B5EF4-FFF2-40B4-BE49-F238E27FC236}">
                  <a16:creationId xmlns:a16="http://schemas.microsoft.com/office/drawing/2014/main" id="{F39A27B7-1727-2247-BEF4-66380C904331}"/>
                </a:ext>
              </a:extLst>
            </p:cNvPr>
            <p:cNvGrpSpPr>
              <a:grpSpLocks/>
            </p:cNvGrpSpPr>
            <p:nvPr/>
          </p:nvGrpSpPr>
          <p:grpSpPr bwMode="auto">
            <a:xfrm>
              <a:off x="3559" y="933"/>
              <a:ext cx="1872" cy="480"/>
              <a:chOff x="528" y="1104"/>
              <a:chExt cx="1872" cy="480"/>
            </a:xfrm>
          </p:grpSpPr>
          <p:sp>
            <p:nvSpPr>
              <p:cNvPr id="48" name="Oval 25">
                <a:extLst>
                  <a:ext uri="{FF2B5EF4-FFF2-40B4-BE49-F238E27FC236}">
                    <a16:creationId xmlns:a16="http://schemas.microsoft.com/office/drawing/2014/main" id="{F3FB1B73-57B0-F841-95CB-778D6802751F}"/>
                  </a:ext>
                </a:extLst>
              </p:cNvPr>
              <p:cNvSpPr>
                <a:spLocks noChangeArrowheads="1"/>
              </p:cNvSpPr>
              <p:nvPr/>
            </p:nvSpPr>
            <p:spPr bwMode="auto">
              <a:xfrm>
                <a:off x="52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9" name="Oval 26">
                <a:extLst>
                  <a:ext uri="{FF2B5EF4-FFF2-40B4-BE49-F238E27FC236}">
                    <a16:creationId xmlns:a16="http://schemas.microsoft.com/office/drawing/2014/main" id="{6023F902-5A21-EA40-B090-3FBEFD07283D}"/>
                  </a:ext>
                </a:extLst>
              </p:cNvPr>
              <p:cNvSpPr>
                <a:spLocks noChangeArrowheads="1"/>
              </p:cNvSpPr>
              <p:nvPr/>
            </p:nvSpPr>
            <p:spPr bwMode="auto">
              <a:xfrm>
                <a:off x="1920"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0" name="Oval 27">
                <a:extLst>
                  <a:ext uri="{FF2B5EF4-FFF2-40B4-BE49-F238E27FC236}">
                    <a16:creationId xmlns:a16="http://schemas.microsoft.com/office/drawing/2014/main" id="{9842F803-3942-0948-ACC6-EF8020C48E7B}"/>
                  </a:ext>
                </a:extLst>
              </p:cNvPr>
              <p:cNvSpPr>
                <a:spLocks noChangeArrowheads="1"/>
              </p:cNvSpPr>
              <p:nvPr/>
            </p:nvSpPr>
            <p:spPr bwMode="auto">
              <a:xfrm>
                <a:off x="1454"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1" name="Oval 28">
                <a:extLst>
                  <a:ext uri="{FF2B5EF4-FFF2-40B4-BE49-F238E27FC236}">
                    <a16:creationId xmlns:a16="http://schemas.microsoft.com/office/drawing/2014/main" id="{5A9A143F-A5DF-9049-99D0-863C791412D3}"/>
                  </a:ext>
                </a:extLst>
              </p:cNvPr>
              <p:cNvSpPr>
                <a:spLocks noChangeArrowheads="1"/>
              </p:cNvSpPr>
              <p:nvPr/>
            </p:nvSpPr>
            <p:spPr bwMode="auto">
              <a:xfrm>
                <a:off x="98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nvGrpSpPr>
            <p:cNvPr id="43" name="Group 29">
              <a:extLst>
                <a:ext uri="{FF2B5EF4-FFF2-40B4-BE49-F238E27FC236}">
                  <a16:creationId xmlns:a16="http://schemas.microsoft.com/office/drawing/2014/main" id="{432F2059-C21C-9E4E-814C-42A907015EAC}"/>
                </a:ext>
              </a:extLst>
            </p:cNvPr>
            <p:cNvGrpSpPr>
              <a:grpSpLocks/>
            </p:cNvGrpSpPr>
            <p:nvPr/>
          </p:nvGrpSpPr>
          <p:grpSpPr bwMode="auto">
            <a:xfrm>
              <a:off x="3566" y="1399"/>
              <a:ext cx="1872" cy="480"/>
              <a:chOff x="528" y="1104"/>
              <a:chExt cx="1872" cy="480"/>
            </a:xfrm>
          </p:grpSpPr>
          <p:sp>
            <p:nvSpPr>
              <p:cNvPr id="44" name="Oval 30">
                <a:extLst>
                  <a:ext uri="{FF2B5EF4-FFF2-40B4-BE49-F238E27FC236}">
                    <a16:creationId xmlns:a16="http://schemas.microsoft.com/office/drawing/2014/main" id="{1F56E143-CDAD-1B46-A380-5FC93BF4570B}"/>
                  </a:ext>
                </a:extLst>
              </p:cNvPr>
              <p:cNvSpPr>
                <a:spLocks noChangeArrowheads="1"/>
              </p:cNvSpPr>
              <p:nvPr/>
            </p:nvSpPr>
            <p:spPr bwMode="auto">
              <a:xfrm>
                <a:off x="52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5" name="Oval 31">
                <a:extLst>
                  <a:ext uri="{FF2B5EF4-FFF2-40B4-BE49-F238E27FC236}">
                    <a16:creationId xmlns:a16="http://schemas.microsoft.com/office/drawing/2014/main" id="{43899944-A3D2-A642-86FD-5894BD90FC23}"/>
                  </a:ext>
                </a:extLst>
              </p:cNvPr>
              <p:cNvSpPr>
                <a:spLocks noChangeArrowheads="1"/>
              </p:cNvSpPr>
              <p:nvPr/>
            </p:nvSpPr>
            <p:spPr bwMode="auto">
              <a:xfrm>
                <a:off x="1920"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6" name="Oval 32">
                <a:extLst>
                  <a:ext uri="{FF2B5EF4-FFF2-40B4-BE49-F238E27FC236}">
                    <a16:creationId xmlns:a16="http://schemas.microsoft.com/office/drawing/2014/main" id="{31D10C47-AD44-B847-BD32-7554D27A1789}"/>
                  </a:ext>
                </a:extLst>
              </p:cNvPr>
              <p:cNvSpPr>
                <a:spLocks noChangeArrowheads="1"/>
              </p:cNvSpPr>
              <p:nvPr/>
            </p:nvSpPr>
            <p:spPr bwMode="auto">
              <a:xfrm>
                <a:off x="1454"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47" name="Oval 33">
                <a:extLst>
                  <a:ext uri="{FF2B5EF4-FFF2-40B4-BE49-F238E27FC236}">
                    <a16:creationId xmlns:a16="http://schemas.microsoft.com/office/drawing/2014/main" id="{2368CACA-C93A-1E49-AB71-D2C262BC7D08}"/>
                  </a:ext>
                </a:extLst>
              </p:cNvPr>
              <p:cNvSpPr>
                <a:spLocks noChangeArrowheads="1"/>
              </p:cNvSpPr>
              <p:nvPr/>
            </p:nvSpPr>
            <p:spPr bwMode="auto">
              <a:xfrm>
                <a:off x="988" y="1104"/>
                <a:ext cx="480" cy="480"/>
              </a:xfrm>
              <a:prstGeom prst="ellipse">
                <a:avLst/>
              </a:prstGeom>
              <a:gradFill rotWithShape="1">
                <a:gsLst>
                  <a:gs pos="0">
                    <a:srgbClr val="FF3300"/>
                  </a:gs>
                  <a:gs pos="100000">
                    <a:srgbClr val="2006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grpSp>
      </p:grpSp>
      <p:sp>
        <p:nvSpPr>
          <p:cNvPr id="56" name="Oval 38">
            <a:extLst>
              <a:ext uri="{FF2B5EF4-FFF2-40B4-BE49-F238E27FC236}">
                <a16:creationId xmlns:a16="http://schemas.microsoft.com/office/drawing/2014/main" id="{2152F49F-C1CF-AD40-9078-C727EF07BE14}"/>
              </a:ext>
            </a:extLst>
          </p:cNvPr>
          <p:cNvSpPr>
            <a:spLocks noChangeArrowheads="1"/>
          </p:cNvSpPr>
          <p:nvPr/>
        </p:nvSpPr>
        <p:spPr bwMode="auto">
          <a:xfrm>
            <a:off x="1383202" y="3005142"/>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57" name="Oval 39">
            <a:extLst>
              <a:ext uri="{FF2B5EF4-FFF2-40B4-BE49-F238E27FC236}">
                <a16:creationId xmlns:a16="http://schemas.microsoft.com/office/drawing/2014/main" id="{A7850D27-C1AB-1F4D-AD60-7FAB888D949A}"/>
              </a:ext>
            </a:extLst>
          </p:cNvPr>
          <p:cNvSpPr>
            <a:spLocks noChangeArrowheads="1"/>
          </p:cNvSpPr>
          <p:nvPr/>
        </p:nvSpPr>
        <p:spPr bwMode="auto">
          <a:xfrm>
            <a:off x="2143614" y="3735392"/>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58" name="Oval 40">
            <a:extLst>
              <a:ext uri="{FF2B5EF4-FFF2-40B4-BE49-F238E27FC236}">
                <a16:creationId xmlns:a16="http://schemas.microsoft.com/office/drawing/2014/main" id="{8A93CE0D-FB7C-8D4D-936C-1E0815463F68}"/>
              </a:ext>
            </a:extLst>
          </p:cNvPr>
          <p:cNvSpPr>
            <a:spLocks noChangeArrowheads="1"/>
          </p:cNvSpPr>
          <p:nvPr/>
        </p:nvSpPr>
        <p:spPr bwMode="auto">
          <a:xfrm>
            <a:off x="1403839" y="3744917"/>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59" name="Oval 41">
            <a:extLst>
              <a:ext uri="{FF2B5EF4-FFF2-40B4-BE49-F238E27FC236}">
                <a16:creationId xmlns:a16="http://schemas.microsoft.com/office/drawing/2014/main" id="{4F2BF5D7-DB36-6B42-87C8-6D273AAACE2D}"/>
              </a:ext>
            </a:extLst>
          </p:cNvPr>
          <p:cNvSpPr>
            <a:spLocks noChangeArrowheads="1"/>
          </p:cNvSpPr>
          <p:nvPr/>
        </p:nvSpPr>
        <p:spPr bwMode="auto">
          <a:xfrm>
            <a:off x="2122977" y="2995617"/>
            <a:ext cx="762000" cy="762000"/>
          </a:xfrm>
          <a:prstGeom prst="ellipse">
            <a:avLst/>
          </a:prstGeom>
          <a:gradFill rotWithShape="1">
            <a:gsLst>
              <a:gs pos="0">
                <a:srgbClr val="FFFF00"/>
              </a:gs>
              <a:gs pos="100000">
                <a:srgbClr val="4949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2" name="矩形 1">
            <a:extLst>
              <a:ext uri="{FF2B5EF4-FFF2-40B4-BE49-F238E27FC236}">
                <a16:creationId xmlns:a16="http://schemas.microsoft.com/office/drawing/2014/main" id="{E9EF0239-53AF-FF4F-8C39-596A0E80BB5A}"/>
              </a:ext>
            </a:extLst>
          </p:cNvPr>
          <p:cNvSpPr/>
          <p:nvPr/>
        </p:nvSpPr>
        <p:spPr>
          <a:xfrm>
            <a:off x="5129890" y="5565166"/>
            <a:ext cx="3757716" cy="1015663"/>
          </a:xfrm>
          <a:prstGeom prst="rect">
            <a:avLst/>
          </a:prstGeom>
        </p:spPr>
        <p:txBody>
          <a:bodyPr wrap="square">
            <a:spAutoFit/>
          </a:bodyPr>
          <a:lstStyle/>
          <a:p>
            <a:r>
              <a:rPr lang="zh-CN" altLang="en-US" sz="2000" dirty="0"/>
              <a:t>周期表中碱金属Li, Na, K, Rb, Cs和一些过渡属V, Nb, Ta,Cr, Mn, Fe等20多金属属于体心立方晶体。</a:t>
            </a:r>
          </a:p>
        </p:txBody>
      </p:sp>
      <p:sp>
        <p:nvSpPr>
          <p:cNvPr id="3" name="矩形 2">
            <a:extLst>
              <a:ext uri="{FF2B5EF4-FFF2-40B4-BE49-F238E27FC236}">
                <a16:creationId xmlns:a16="http://schemas.microsoft.com/office/drawing/2014/main" id="{000906C6-35A4-6F4B-A3C1-CB609DFC2C12}"/>
              </a:ext>
            </a:extLst>
          </p:cNvPr>
          <p:cNvSpPr/>
          <p:nvPr/>
        </p:nvSpPr>
        <p:spPr>
          <a:xfrm>
            <a:off x="630224" y="4966335"/>
            <a:ext cx="2659702" cy="461665"/>
          </a:xfrm>
          <a:prstGeom prst="rect">
            <a:avLst/>
          </a:prstGeom>
        </p:spPr>
        <p:txBody>
          <a:bodyPr wrap="none">
            <a:spAutoFit/>
          </a:bodyPr>
          <a:lstStyle/>
          <a:p>
            <a:pPr eaLnBrk="1" hangingPunct="1">
              <a:spcAft>
                <a:spcPct val="100000"/>
              </a:spcAft>
            </a:pPr>
            <a:r>
              <a:rPr kumimoji="0" lang="zh-CN" altLang="en-US" b="1" dirty="0">
                <a:solidFill>
                  <a:schemeClr val="accent2"/>
                </a:solidFill>
                <a:effectLst>
                  <a:outerShdw blurRad="38100" dist="38100" dir="2700000" algn="tl">
                    <a:srgbClr val="C0C0C0"/>
                  </a:outerShdw>
                </a:effectLst>
              </a:rPr>
              <a:t>原子空间利用率：</a:t>
            </a:r>
          </a:p>
        </p:txBody>
      </p:sp>
    </p:spTree>
    <p:extLst>
      <p:ext uri="{BB962C8B-B14F-4D97-AF65-F5344CB8AC3E}">
        <p14:creationId xmlns:p14="http://schemas.microsoft.com/office/powerpoint/2010/main" val="422986556"/>
      </p:ext>
    </p:extLst>
  </p:cSld>
  <p:clrMapOvr>
    <a:masterClrMapping/>
  </p:clrMapOvr>
</p:sld>
</file>

<file path=ppt/theme/theme1.xml><?xml version="1.0" encoding="utf-8"?>
<a:theme xmlns:a="http://schemas.openxmlformats.org/drawingml/2006/main" name="出站报告">
  <a:themeElements>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出站报告">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400" b="0"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tx1"/>
        </a:solidFill>
        <a:ln>
          <a:noFill/>
        </a:ln>
        <a:effectLst/>
        <a:extLst>
          <a:ext uri="{91240B29-F687-4F45-9708-019B960494DF}">
            <a14:hiddenLine xmlns:a14="http://schemas.microsoft.com/office/drawing/2010/main" w="9525" cap="flat" cmpd="sng" algn="ctr">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zh-CN" sz="2400" b="0"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出站报告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出站报告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出站报告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出站报告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出站报告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出站报告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34058</TotalTime>
  <Words>5223</Words>
  <Application>Microsoft Macintosh PowerPoint</Application>
  <PresentationFormat>全屏显示(4:3)</PresentationFormat>
  <Paragraphs>709</Paragraphs>
  <Slides>65</Slides>
  <Notes>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4</vt:i4>
      </vt:variant>
      <vt:variant>
        <vt:lpstr>幻灯片标题</vt:lpstr>
      </vt:variant>
      <vt:variant>
        <vt:i4>65</vt:i4>
      </vt:variant>
    </vt:vector>
  </HeadingPairs>
  <TitlesOfParts>
    <vt:vector size="79" baseType="lpstr">
      <vt:lpstr>黑体</vt:lpstr>
      <vt:lpstr>楷体_GB2312</vt:lpstr>
      <vt:lpstr>宋体</vt:lpstr>
      <vt:lpstr>微软雅黑</vt:lpstr>
      <vt:lpstr>Arial Unicode MS</vt:lpstr>
      <vt:lpstr>Arial</vt:lpstr>
      <vt:lpstr>Cambria Math</vt:lpstr>
      <vt:lpstr>Times New Roman</vt:lpstr>
      <vt:lpstr>Wingdings</vt:lpstr>
      <vt:lpstr>出站报告</vt:lpstr>
      <vt:lpstr>公式</vt:lpstr>
      <vt:lpstr>Microsoft Word 97 - 2004 文档</vt:lpstr>
      <vt:lpstr>MathType 5.0 Equation</vt:lpstr>
      <vt:lpstr>ChemWindow Document</vt:lpstr>
      <vt:lpstr>PowerPoint 演示文稿</vt:lpstr>
      <vt:lpstr>PowerPoint 演示文稿</vt:lpstr>
      <vt:lpstr>PowerPoint 演示文稿</vt:lpstr>
      <vt:lpstr>二  晶体的基本类型及其结构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离子极化学说在晶体化学中的应用实例</vt:lpstr>
      <vt:lpstr> (b) 对晶体构型的影响</vt:lpstr>
      <vt:lpstr> (c) 对溶解度的影响</vt:lpstr>
      <vt:lpstr> (d) 对颜色的影响</vt:lpstr>
      <vt:lpstr> (e) 对熔、沸点的影响</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resim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chyan</dc:creator>
  <cp:lastModifiedBy>wangbw@pku.edu.cn</cp:lastModifiedBy>
  <cp:revision>2285</cp:revision>
  <dcterms:created xsi:type="dcterms:W3CDTF">2000-12-03T06:39:03Z</dcterms:created>
  <dcterms:modified xsi:type="dcterms:W3CDTF">2022-10-05T09:37:12Z</dcterms:modified>
</cp:coreProperties>
</file>